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7" r:id="rId3"/>
    <p:sldId id="304" r:id="rId4"/>
    <p:sldId id="388" r:id="rId5"/>
    <p:sldId id="305" r:id="rId6"/>
    <p:sldId id="342" r:id="rId8"/>
    <p:sldId id="343" r:id="rId9"/>
    <p:sldId id="306" r:id="rId10"/>
    <p:sldId id="344" r:id="rId11"/>
    <p:sldId id="346" r:id="rId12"/>
    <p:sldId id="347" r:id="rId13"/>
    <p:sldId id="348" r:id="rId14"/>
    <p:sldId id="354" r:id="rId15"/>
    <p:sldId id="345" r:id="rId16"/>
    <p:sldId id="349" r:id="rId17"/>
    <p:sldId id="351" r:id="rId18"/>
    <p:sldId id="350" r:id="rId19"/>
    <p:sldId id="352" r:id="rId20"/>
    <p:sldId id="353" r:id="rId21"/>
    <p:sldId id="389" r:id="rId22"/>
    <p:sldId id="378" r:id="rId23"/>
    <p:sldId id="357" r:id="rId24"/>
    <p:sldId id="358" r:id="rId25"/>
    <p:sldId id="359" r:id="rId26"/>
    <p:sldId id="360" r:id="rId27"/>
    <p:sldId id="361" r:id="rId28"/>
    <p:sldId id="362" r:id="rId29"/>
    <p:sldId id="363" r:id="rId30"/>
    <p:sldId id="364" r:id="rId31"/>
    <p:sldId id="365" r:id="rId32"/>
    <p:sldId id="366" r:id="rId33"/>
    <p:sldId id="367" r:id="rId34"/>
    <p:sldId id="369" r:id="rId35"/>
    <p:sldId id="370" r:id="rId36"/>
    <p:sldId id="371" r:id="rId37"/>
    <p:sldId id="372" r:id="rId38"/>
    <p:sldId id="373" r:id="rId39"/>
    <p:sldId id="374" r:id="rId40"/>
    <p:sldId id="375" r:id="rId41"/>
    <p:sldId id="376" r:id="rId42"/>
    <p:sldId id="379" r:id="rId43"/>
    <p:sldId id="380" r:id="rId44"/>
    <p:sldId id="381" r:id="rId45"/>
    <p:sldId id="382" r:id="rId46"/>
    <p:sldId id="383" r:id="rId47"/>
    <p:sldId id="384" r:id="rId48"/>
    <p:sldId id="385" r:id="rId49"/>
    <p:sldId id="386" r:id="rId50"/>
    <p:sldId id="387" r:id="rId51"/>
    <p:sldId id="390" r:id="rId52"/>
    <p:sldId id="405" r:id="rId53"/>
    <p:sldId id="392" r:id="rId54"/>
    <p:sldId id="307" r:id="rId55"/>
    <p:sldId id="397" r:id="rId56"/>
    <p:sldId id="393" r:id="rId57"/>
    <p:sldId id="394" r:id="rId58"/>
    <p:sldId id="395" r:id="rId59"/>
    <p:sldId id="396" r:id="rId60"/>
    <p:sldId id="398" r:id="rId61"/>
    <p:sldId id="399" r:id="rId62"/>
    <p:sldId id="401" r:id="rId63"/>
    <p:sldId id="400" r:id="rId64"/>
    <p:sldId id="404" r:id="rId65"/>
    <p:sldId id="402" r:id="rId66"/>
    <p:sldId id="403" r:id="rId67"/>
    <p:sldId id="406" r:id="rId68"/>
    <p:sldId id="407" r:id="rId69"/>
    <p:sldId id="408" r:id="rId70"/>
    <p:sldId id="409" r:id="rId71"/>
    <p:sldId id="311" r:id="rId72"/>
    <p:sldId id="325" r:id="rId73"/>
    <p:sldId id="438" r:id="rId74"/>
    <p:sldId id="439" r:id="rId75"/>
    <p:sldId id="391" r:id="rId76"/>
    <p:sldId id="332" r:id="rId77"/>
    <p:sldId id="333" r:id="rId78"/>
    <p:sldId id="331" r:id="rId79"/>
    <p:sldId id="334" r:id="rId80"/>
    <p:sldId id="335" r:id="rId81"/>
    <p:sldId id="336" r:id="rId82"/>
    <p:sldId id="337" r:id="rId83"/>
    <p:sldId id="412" r:id="rId84"/>
    <p:sldId id="411" r:id="rId85"/>
    <p:sldId id="338" r:id="rId86"/>
    <p:sldId id="339" r:id="rId87"/>
    <p:sldId id="340" r:id="rId88"/>
    <p:sldId id="413" r:id="rId89"/>
    <p:sldId id="414" r:id="rId90"/>
    <p:sldId id="415" r:id="rId91"/>
    <p:sldId id="419" r:id="rId92"/>
    <p:sldId id="420" r:id="rId93"/>
    <p:sldId id="421" r:id="rId94"/>
    <p:sldId id="423" r:id="rId95"/>
    <p:sldId id="417" r:id="rId96"/>
    <p:sldId id="424" r:id="rId97"/>
    <p:sldId id="425" r:id="rId98"/>
    <p:sldId id="426" r:id="rId99"/>
    <p:sldId id="427" r:id="rId100"/>
    <p:sldId id="428" r:id="rId101"/>
    <p:sldId id="430" r:id="rId102"/>
    <p:sldId id="431" r:id="rId103"/>
    <p:sldId id="429" r:id="rId104"/>
    <p:sldId id="432" r:id="rId105"/>
    <p:sldId id="433" r:id="rId106"/>
    <p:sldId id="434" r:id="rId107"/>
    <p:sldId id="435" r:id="rId108"/>
    <p:sldId id="436" r:id="rId109"/>
    <p:sldId id="437" r:id="rId110"/>
    <p:sldId id="443" r:id="rId111"/>
    <p:sldId id="444" r:id="rId112"/>
    <p:sldId id="445" r:id="rId113"/>
    <p:sldId id="303" r:id="rId114"/>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6FC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108" d="100"/>
          <a:sy n="108" d="100"/>
        </p:scale>
        <p:origin x="1704" y="102"/>
      </p:cViewPr>
      <p:guideLst>
        <p:guide orient="horz" pos="2160"/>
        <p:guide pos="2880"/>
      </p:guideLst>
    </p:cSldViewPr>
  </p:slid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7" Type="http://schemas.openxmlformats.org/officeDocument/2006/relationships/tableStyles" Target="tableStyles.xml"/><Relationship Id="rId116" Type="http://schemas.openxmlformats.org/officeDocument/2006/relationships/viewProps" Target="viewProps.xml"/><Relationship Id="rId115" Type="http://schemas.openxmlformats.org/officeDocument/2006/relationships/presProps" Target="presProps.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5" Type="http://schemas.openxmlformats.org/officeDocument/2006/relationships/image" Target="../media/image44.wmf"/><Relationship Id="rId4" Type="http://schemas.openxmlformats.org/officeDocument/2006/relationships/image" Target="../media/image43.wmf"/><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5" Type="http://schemas.openxmlformats.org/officeDocument/2006/relationships/image" Target="../media/image73.wmf"/><Relationship Id="rId4" Type="http://schemas.openxmlformats.org/officeDocument/2006/relationships/image" Target="../media/image72.wmf"/><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81.wmf"/><Relationship Id="rId7" Type="http://schemas.openxmlformats.org/officeDocument/2006/relationships/image" Target="../media/image80.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20.wmf"/><Relationship Id="rId8" Type="http://schemas.openxmlformats.org/officeDocument/2006/relationships/image" Target="../media/image19.wmf"/><Relationship Id="rId7" Type="http://schemas.openxmlformats.org/officeDocument/2006/relationships/image" Target="../media/image18.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2" Type="http://schemas.openxmlformats.org/officeDocument/2006/relationships/image" Target="../media/image23.wmf"/><Relationship Id="rId11" Type="http://schemas.openxmlformats.org/officeDocument/2006/relationships/image" Target="../media/image22.wmf"/><Relationship Id="rId10" Type="http://schemas.openxmlformats.org/officeDocument/2006/relationships/image" Target="../media/image21.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fld>
            <a:endParaRPr lang="en-US" altLang="zh-CN"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9218" name="Rectangle 2"/>
          <p:cNvSpPr>
            <a:spLocks noRot="1" noTextEdit="1"/>
          </p:cNvSpPr>
          <p:nvPr>
            <p:ph type="sldImg"/>
          </p:nvPr>
        </p:nvSpPr>
        <p:spPr>
          <a:ln/>
        </p:spPr>
      </p:sp>
      <p:sp>
        <p:nvSpPr>
          <p:cNvPr id="9219"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57346" name="Rectangle 2"/>
          <p:cNvSpPr>
            <a:spLocks noRot="1" noTextEdit="1"/>
          </p:cNvSpPr>
          <p:nvPr>
            <p:ph type="sldImg"/>
          </p:nvPr>
        </p:nvSpPr>
        <p:spPr>
          <a:ln/>
        </p:spPr>
      </p:sp>
      <p:sp>
        <p:nvSpPr>
          <p:cNvPr id="5734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59394" name="Rectangle 2"/>
          <p:cNvSpPr>
            <a:spLocks noRot="1" noTextEdit="1"/>
          </p:cNvSpPr>
          <p:nvPr>
            <p:ph type="sldImg"/>
          </p:nvPr>
        </p:nvSpPr>
        <p:spPr>
          <a:xfrm>
            <a:off x="1144588" y="674688"/>
            <a:ext cx="4570412" cy="3429000"/>
          </a:xfrm>
          <a:ln/>
        </p:spPr>
      </p:sp>
      <p:sp>
        <p:nvSpPr>
          <p:cNvPr id="59395" name="Rectangle 3"/>
          <p:cNvSpPr>
            <a:spLocks noGrp="1"/>
          </p:cNvSpPr>
          <p:nvPr>
            <p:ph type="body"/>
          </p:nvPr>
        </p:nvSpPr>
        <p:spPr>
          <a:ln/>
        </p:spPr>
        <p:txBody>
          <a:bodyPr wrap="square" lIns="91440" tIns="45720" rIns="91440" bIns="45720" anchor="t" anchorCtr="0"/>
          <a:p>
            <a:pPr lvl="0"/>
            <a:r>
              <a:rPr lang="en-US" altLang="zh-CN" dirty="0"/>
              <a:t>Examples:</a:t>
            </a:r>
            <a:endParaRPr lang="en-US" altLang="zh-CN" dirty="0"/>
          </a:p>
          <a:p>
            <a:pPr lvl="0"/>
            <a:r>
              <a:rPr lang="en-US" altLang="zh-CN" dirty="0"/>
              <a:t> 10</a:t>
            </a:r>
            <a:r>
              <a:rPr lang="en-US" altLang="zh-CN" i="1" dirty="0"/>
              <a:t>n</a:t>
            </a:r>
            <a:r>
              <a:rPr lang="en-US" altLang="zh-CN" dirty="0"/>
              <a:t> is O(</a:t>
            </a:r>
            <a:r>
              <a:rPr lang="en-US" altLang="zh-CN" i="1" dirty="0"/>
              <a:t>n</a:t>
            </a:r>
            <a:r>
              <a:rPr lang="en-US" altLang="zh-CN" baseline="30000" dirty="0"/>
              <a:t>2</a:t>
            </a:r>
            <a:r>
              <a:rPr lang="en-US" altLang="zh-CN" dirty="0"/>
              <a:t>)</a:t>
            </a:r>
            <a:endParaRPr lang="en-US" altLang="zh-CN" dirty="0"/>
          </a:p>
          <a:p>
            <a:pPr lvl="0"/>
            <a:r>
              <a:rPr lang="en-US" altLang="zh-CN" dirty="0"/>
              <a:t>since 10</a:t>
            </a:r>
            <a:r>
              <a:rPr lang="en-US" altLang="zh-CN" i="1" dirty="0"/>
              <a:t>n</a:t>
            </a:r>
            <a:r>
              <a:rPr lang="en-US" altLang="zh-CN" dirty="0"/>
              <a:t> </a:t>
            </a:r>
            <a:r>
              <a:rPr lang="en-US" altLang="zh-CN" dirty="0">
                <a:latin typeface="Lucida Grande" pitchFamily="84" charset="0"/>
              </a:rPr>
              <a:t>≤</a:t>
            </a:r>
            <a:r>
              <a:rPr lang="en-US" altLang="zh-CN" dirty="0"/>
              <a:t> 10</a:t>
            </a:r>
            <a:r>
              <a:rPr lang="en-US" altLang="zh-CN" i="1" dirty="0"/>
              <a:t>n</a:t>
            </a:r>
            <a:r>
              <a:rPr lang="en-US" altLang="zh-CN" baseline="30000" dirty="0"/>
              <a:t>2</a:t>
            </a:r>
            <a:r>
              <a:rPr lang="en-US" altLang="zh-CN" dirty="0"/>
              <a:t>  for </a:t>
            </a:r>
            <a:r>
              <a:rPr lang="en-US" altLang="zh-CN" i="1" dirty="0"/>
              <a:t>n </a:t>
            </a:r>
            <a:r>
              <a:rPr lang="en-US" altLang="zh-CN" i="1" dirty="0">
                <a:latin typeface="Lucida Grande" pitchFamily="84" charset="0"/>
              </a:rPr>
              <a:t>≥</a:t>
            </a:r>
            <a:r>
              <a:rPr lang="en-US" altLang="zh-CN" i="1" dirty="0"/>
              <a:t> </a:t>
            </a:r>
            <a:r>
              <a:rPr lang="en-US" altLang="zh-CN" dirty="0"/>
              <a:t>1  or 10</a:t>
            </a:r>
            <a:r>
              <a:rPr lang="en-US" altLang="zh-CN" i="1" dirty="0"/>
              <a:t>n</a:t>
            </a:r>
            <a:r>
              <a:rPr lang="en-US" altLang="zh-CN" dirty="0"/>
              <a:t> </a:t>
            </a:r>
            <a:r>
              <a:rPr lang="en-US" altLang="zh-CN" dirty="0">
                <a:latin typeface="Lucida Grande" pitchFamily="84" charset="0"/>
              </a:rPr>
              <a:t>≤</a:t>
            </a:r>
            <a:r>
              <a:rPr lang="en-US" altLang="zh-CN" dirty="0"/>
              <a:t> </a:t>
            </a:r>
            <a:r>
              <a:rPr lang="en-US" altLang="zh-CN" i="1" dirty="0"/>
              <a:t>n</a:t>
            </a:r>
            <a:r>
              <a:rPr lang="en-US" altLang="zh-CN" baseline="30000" dirty="0"/>
              <a:t>2  </a:t>
            </a:r>
            <a:r>
              <a:rPr lang="en-US" altLang="zh-CN" dirty="0"/>
              <a:t>for </a:t>
            </a:r>
            <a:r>
              <a:rPr lang="en-US" altLang="zh-CN" i="1" dirty="0"/>
              <a:t>n </a:t>
            </a:r>
            <a:r>
              <a:rPr lang="en-US" altLang="zh-CN" i="1" dirty="0">
                <a:latin typeface="Lucida Grande" pitchFamily="84" charset="0"/>
              </a:rPr>
              <a:t>≥</a:t>
            </a:r>
            <a:r>
              <a:rPr lang="en-US" altLang="zh-CN" i="1" dirty="0"/>
              <a:t> </a:t>
            </a:r>
            <a:r>
              <a:rPr lang="en-US" altLang="zh-CN" dirty="0"/>
              <a:t>10 </a:t>
            </a:r>
            <a:endParaRPr lang="en-US" altLang="zh-CN" dirty="0"/>
          </a:p>
          <a:p>
            <a:pPr lvl="0"/>
            <a:endParaRPr lang="en-US" altLang="zh-CN" dirty="0"/>
          </a:p>
          <a:p>
            <a:pPr lvl="0"/>
            <a:r>
              <a:rPr lang="en-US" altLang="zh-CN" dirty="0"/>
              <a:t>                    </a:t>
            </a:r>
            <a:r>
              <a:rPr lang="en-US" altLang="zh-CN" i="1" dirty="0"/>
              <a:t>c            n</a:t>
            </a:r>
            <a:r>
              <a:rPr lang="en-US" altLang="zh-CN" baseline="-25000" dirty="0"/>
              <a:t>0</a:t>
            </a:r>
            <a:endParaRPr lang="en-US" altLang="zh-CN" dirty="0"/>
          </a:p>
          <a:p>
            <a:pPr lvl="0"/>
            <a:r>
              <a:rPr lang="en-US" altLang="zh-CN" dirty="0"/>
              <a:t>5</a:t>
            </a:r>
            <a:r>
              <a:rPr lang="en-US" altLang="zh-CN" i="1" dirty="0"/>
              <a:t>n</a:t>
            </a:r>
            <a:r>
              <a:rPr lang="en-US" altLang="zh-CN" dirty="0"/>
              <a:t>+20 is O(10</a:t>
            </a:r>
            <a:r>
              <a:rPr lang="en-US" altLang="zh-CN" i="1" dirty="0"/>
              <a:t>n</a:t>
            </a:r>
            <a:r>
              <a:rPr lang="en-US" altLang="zh-CN" dirty="0"/>
              <a:t>)</a:t>
            </a:r>
            <a:endParaRPr lang="en-US" altLang="zh-CN" dirty="0"/>
          </a:p>
          <a:p>
            <a:pPr lvl="0"/>
            <a:r>
              <a:rPr lang="en-US" altLang="zh-CN" dirty="0"/>
              <a:t>since 5</a:t>
            </a:r>
            <a:r>
              <a:rPr lang="en-US" altLang="zh-CN" i="1" dirty="0"/>
              <a:t>n</a:t>
            </a:r>
            <a:r>
              <a:rPr lang="en-US" altLang="zh-CN" dirty="0"/>
              <a:t>+20 </a:t>
            </a:r>
            <a:r>
              <a:rPr lang="en-US" altLang="zh-CN" dirty="0">
                <a:latin typeface="Lucida Grande" pitchFamily="84" charset="0"/>
              </a:rPr>
              <a:t>≤</a:t>
            </a:r>
            <a:r>
              <a:rPr lang="en-US" altLang="zh-CN" dirty="0"/>
              <a:t> 10 </a:t>
            </a:r>
            <a:r>
              <a:rPr lang="en-US" altLang="zh-CN" i="1" dirty="0"/>
              <a:t>n </a:t>
            </a:r>
            <a:r>
              <a:rPr lang="en-US" altLang="zh-CN" dirty="0"/>
              <a:t>for </a:t>
            </a:r>
            <a:r>
              <a:rPr lang="en-US" altLang="zh-CN" i="1" dirty="0"/>
              <a:t>n </a:t>
            </a:r>
            <a:r>
              <a:rPr lang="en-US" altLang="zh-CN" i="1" dirty="0">
                <a:latin typeface="Lucida Grande" pitchFamily="84" charset="0"/>
              </a:rPr>
              <a:t>≥</a:t>
            </a:r>
            <a:r>
              <a:rPr lang="en-US" altLang="zh-CN" i="1" dirty="0"/>
              <a:t> </a:t>
            </a:r>
            <a:r>
              <a:rPr lang="en-US" altLang="zh-CN" dirty="0"/>
              <a:t>4</a:t>
            </a:r>
            <a:endParaRPr lang="en-US" altLang="zh-CN" dirty="0"/>
          </a:p>
          <a:p>
            <a:pPr lvl="0"/>
            <a:endParaRPr lang="en-US" altLang="zh-CN" i="1" dirty="0"/>
          </a:p>
          <a:p>
            <a:pPr lvl="0"/>
            <a:r>
              <a:rPr lang="en-US" altLang="zh-CN" i="1" dirty="0"/>
              <a:t>                         c            n</a:t>
            </a:r>
            <a:r>
              <a:rPr lang="en-US" altLang="zh-CN" baseline="-25000" dirty="0"/>
              <a:t>0</a:t>
            </a:r>
            <a:endParaRPr lang="en-US" altLang="zh-CN" dirty="0"/>
          </a:p>
          <a:p>
            <a:pPr lvl="0"/>
            <a:endParaRPr lang="en-US" altLang="zh-CN" dirty="0"/>
          </a:p>
          <a:p>
            <a:pPr lvl="0"/>
            <a:endParaRPr lang="en-US" altLang="zh-CN" dirty="0"/>
          </a:p>
          <a:p>
            <a:pPr lvl="0"/>
            <a:endParaRPr lang="en-US" altLang="zh-CN" dirty="0"/>
          </a:p>
        </p:txBody>
      </p:sp>
      <p:sp>
        <p:nvSpPr>
          <p:cNvPr id="59396" name="Line 4"/>
          <p:cNvSpPr/>
          <p:nvPr/>
        </p:nvSpPr>
        <p:spPr>
          <a:xfrm flipH="1" flipV="1">
            <a:off x="1789113" y="5697538"/>
            <a:ext cx="0" cy="298450"/>
          </a:xfrm>
          <a:prstGeom prst="line">
            <a:avLst/>
          </a:prstGeom>
          <a:ln w="12700" cap="flat" cmpd="sng">
            <a:solidFill>
              <a:srgbClr val="FF0000"/>
            </a:solidFill>
            <a:prstDash val="solid"/>
            <a:round/>
            <a:headEnd type="none" w="sm" len="sm"/>
            <a:tailEnd type="triangle" w="sm" len="sm"/>
          </a:ln>
        </p:spPr>
      </p:sp>
      <p:sp>
        <p:nvSpPr>
          <p:cNvPr id="59397" name="Line 5"/>
          <p:cNvSpPr/>
          <p:nvPr/>
        </p:nvSpPr>
        <p:spPr>
          <a:xfrm flipV="1">
            <a:off x="2286000" y="5661025"/>
            <a:ext cx="214313" cy="361950"/>
          </a:xfrm>
          <a:prstGeom prst="line">
            <a:avLst/>
          </a:prstGeom>
          <a:ln w="12700" cap="flat" cmpd="sng">
            <a:solidFill>
              <a:srgbClr val="FF0000"/>
            </a:solidFill>
            <a:prstDash val="solid"/>
            <a:round/>
            <a:headEnd type="none" w="sm" len="sm"/>
            <a:tailEnd type="triangle" w="sm" len="sm"/>
          </a:ln>
        </p:spPr>
      </p:sp>
      <p:sp>
        <p:nvSpPr>
          <p:cNvPr id="59398" name="Line 6"/>
          <p:cNvSpPr/>
          <p:nvPr/>
        </p:nvSpPr>
        <p:spPr>
          <a:xfrm flipH="1" flipV="1">
            <a:off x="1938338" y="6594475"/>
            <a:ext cx="0" cy="301625"/>
          </a:xfrm>
          <a:prstGeom prst="line">
            <a:avLst/>
          </a:prstGeom>
          <a:ln w="12700" cap="flat" cmpd="sng">
            <a:solidFill>
              <a:srgbClr val="FF0000"/>
            </a:solidFill>
            <a:prstDash val="solid"/>
            <a:round/>
            <a:headEnd type="none" w="sm" len="sm"/>
            <a:tailEnd type="triangle" w="sm" len="sm"/>
          </a:ln>
        </p:spPr>
      </p:sp>
      <p:sp>
        <p:nvSpPr>
          <p:cNvPr id="59399" name="Line 7"/>
          <p:cNvSpPr/>
          <p:nvPr/>
        </p:nvSpPr>
        <p:spPr>
          <a:xfrm flipV="1">
            <a:off x="2535238" y="6594475"/>
            <a:ext cx="73025" cy="301625"/>
          </a:xfrm>
          <a:prstGeom prst="line">
            <a:avLst/>
          </a:prstGeom>
          <a:ln w="12700" cap="flat" cmpd="sng">
            <a:solidFill>
              <a:srgbClr val="FF0000"/>
            </a:solidFill>
            <a:prstDash val="solid"/>
            <a:round/>
            <a:headEnd type="none" w="sm" len="sm"/>
            <a:tailEnd type="triangl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61442" name="Rectangle 2"/>
          <p:cNvSpPr>
            <a:spLocks noRot="1" noTextEdit="1"/>
          </p:cNvSpPr>
          <p:nvPr>
            <p:ph type="sldImg"/>
          </p:nvPr>
        </p:nvSpPr>
        <p:spPr>
          <a:xfrm>
            <a:off x="1144588" y="674688"/>
            <a:ext cx="4570412" cy="3429000"/>
          </a:xfrm>
          <a:ln/>
        </p:spPr>
      </p:sp>
      <p:sp>
        <p:nvSpPr>
          <p:cNvPr id="61443"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63490" name="Rectangle 2"/>
          <p:cNvSpPr>
            <a:spLocks noRot="1" noTextEdit="1"/>
          </p:cNvSpPr>
          <p:nvPr>
            <p:ph type="sldImg"/>
          </p:nvPr>
        </p:nvSpPr>
        <p:spPr>
          <a:ln/>
        </p:spPr>
      </p:sp>
      <p:sp>
        <p:nvSpPr>
          <p:cNvPr id="63491"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65538" name="Rectangle 2"/>
          <p:cNvSpPr>
            <a:spLocks noRot="1" noTextEdit="1"/>
          </p:cNvSpPr>
          <p:nvPr>
            <p:ph type="sldImg"/>
          </p:nvPr>
        </p:nvSpPr>
        <p:spPr>
          <a:ln/>
        </p:spPr>
      </p:sp>
      <p:sp>
        <p:nvSpPr>
          <p:cNvPr id="65539"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67586" name="Rectangle 2"/>
          <p:cNvSpPr>
            <a:spLocks noRot="1" noTextEdit="1"/>
          </p:cNvSpPr>
          <p:nvPr>
            <p:ph type="sldImg"/>
          </p:nvPr>
        </p:nvSpPr>
        <p:spPr>
          <a:ln/>
        </p:spPr>
      </p:sp>
      <p:sp>
        <p:nvSpPr>
          <p:cNvPr id="6758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69634" name="Rectangle 2"/>
          <p:cNvSpPr>
            <a:spLocks noRot="1" noTextEdit="1"/>
          </p:cNvSpPr>
          <p:nvPr>
            <p:ph type="sldImg"/>
          </p:nvPr>
        </p:nvSpPr>
        <p:spPr>
          <a:ln/>
        </p:spPr>
      </p:sp>
      <p:sp>
        <p:nvSpPr>
          <p:cNvPr id="69635"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72706" name="Rectangle 2"/>
          <p:cNvSpPr>
            <a:spLocks noRot="1" noTextEdit="1"/>
          </p:cNvSpPr>
          <p:nvPr>
            <p:ph type="sldImg"/>
          </p:nvPr>
        </p:nvSpPr>
        <p:spPr>
          <a:ln/>
        </p:spPr>
      </p:sp>
      <p:sp>
        <p:nvSpPr>
          <p:cNvPr id="7270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75778" name="Rectangle 2"/>
          <p:cNvSpPr>
            <a:spLocks noRot="1" noTextEdit="1"/>
          </p:cNvSpPr>
          <p:nvPr>
            <p:ph type="sldImg"/>
          </p:nvPr>
        </p:nvSpPr>
        <p:spPr>
          <a:ln/>
        </p:spPr>
      </p:sp>
      <p:sp>
        <p:nvSpPr>
          <p:cNvPr id="75779"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77826" name="Rectangle 2"/>
          <p:cNvSpPr>
            <a:spLocks noRot="1" noTextEdit="1"/>
          </p:cNvSpPr>
          <p:nvPr>
            <p:ph type="sldImg"/>
          </p:nvPr>
        </p:nvSpPr>
        <p:spPr>
          <a:xfrm>
            <a:off x="1144588" y="652463"/>
            <a:ext cx="4570412" cy="3429000"/>
          </a:xfrm>
          <a:ln/>
        </p:spPr>
      </p:sp>
      <p:sp>
        <p:nvSpPr>
          <p:cNvPr id="7782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3314" name="Rectangle 2"/>
          <p:cNvSpPr>
            <a:spLocks noRot="1" noTextEdit="1"/>
          </p:cNvSpPr>
          <p:nvPr>
            <p:ph type="sldImg"/>
          </p:nvPr>
        </p:nvSpPr>
        <p:spPr>
          <a:ln/>
        </p:spPr>
      </p:sp>
      <p:sp>
        <p:nvSpPr>
          <p:cNvPr id="13315"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84994" name="Rectangle 1026"/>
          <p:cNvSpPr>
            <a:spLocks noRot="1" noTextEdit="1"/>
          </p:cNvSpPr>
          <p:nvPr>
            <p:ph type="sldImg"/>
          </p:nvPr>
        </p:nvSpPr>
        <p:spPr>
          <a:xfrm>
            <a:off x="1144588" y="652463"/>
            <a:ext cx="4570412" cy="3429000"/>
          </a:xfrm>
          <a:ln/>
        </p:spPr>
      </p:sp>
      <p:sp>
        <p:nvSpPr>
          <p:cNvPr id="84995" name="Rectangle 1027"/>
          <p:cNvSpPr>
            <a:spLocks noGrp="1"/>
          </p:cNvSpPr>
          <p:nvPr>
            <p:ph type="body"/>
          </p:nvPr>
        </p:nvSpPr>
        <p:spPr>
          <a:ln/>
        </p:spPr>
        <p:txBody>
          <a:bodyPr wrap="square" lIns="91440" tIns="45720" rIns="91440" bIns="45720" anchor="t" anchorCtr="0"/>
          <a:p>
            <a:pPr lvl="0"/>
            <a:endParaRPr lang="en-US" altLang="zh-CN" dirty="0"/>
          </a:p>
          <a:p>
            <a:pPr lvl="0"/>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88066" name="Rectangle 2"/>
          <p:cNvSpPr>
            <a:spLocks noRot="1" noTextEdit="1"/>
          </p:cNvSpPr>
          <p:nvPr>
            <p:ph type="sldImg"/>
          </p:nvPr>
        </p:nvSpPr>
        <p:spPr>
          <a:xfrm>
            <a:off x="1144588" y="652463"/>
            <a:ext cx="4570412" cy="3429000"/>
          </a:xfrm>
          <a:ln/>
        </p:spPr>
      </p:sp>
      <p:sp>
        <p:nvSpPr>
          <p:cNvPr id="8806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90114" name="Rectangle 2"/>
          <p:cNvSpPr>
            <a:spLocks noRot="1" noTextEdit="1"/>
          </p:cNvSpPr>
          <p:nvPr>
            <p:ph type="sldImg"/>
          </p:nvPr>
        </p:nvSpPr>
        <p:spPr>
          <a:ln/>
        </p:spPr>
      </p:sp>
      <p:sp>
        <p:nvSpPr>
          <p:cNvPr id="90115"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93186" name="Rectangle 2"/>
          <p:cNvSpPr>
            <a:spLocks noRot="1" noTextEdit="1"/>
          </p:cNvSpPr>
          <p:nvPr>
            <p:ph type="sldImg"/>
          </p:nvPr>
        </p:nvSpPr>
        <p:spPr>
          <a:ln/>
        </p:spPr>
      </p:sp>
      <p:sp>
        <p:nvSpPr>
          <p:cNvPr id="9318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99330" name="Rectangle 2"/>
          <p:cNvSpPr>
            <a:spLocks noRot="1" noTextEdit="1"/>
          </p:cNvSpPr>
          <p:nvPr>
            <p:ph type="sldImg"/>
          </p:nvPr>
        </p:nvSpPr>
        <p:spPr>
          <a:ln/>
        </p:spPr>
      </p:sp>
      <p:sp>
        <p:nvSpPr>
          <p:cNvPr id="99331"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01378" name="Rectangle 2"/>
          <p:cNvSpPr>
            <a:spLocks noRot="1" noTextEdit="1"/>
          </p:cNvSpPr>
          <p:nvPr>
            <p:ph type="sldImg"/>
          </p:nvPr>
        </p:nvSpPr>
        <p:spPr>
          <a:ln/>
        </p:spPr>
      </p:sp>
      <p:sp>
        <p:nvSpPr>
          <p:cNvPr id="101379"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03426" name="Rectangle 2"/>
          <p:cNvSpPr>
            <a:spLocks noRot="1" noTextEdit="1"/>
          </p:cNvSpPr>
          <p:nvPr>
            <p:ph type="sldImg"/>
          </p:nvPr>
        </p:nvSpPr>
        <p:spPr>
          <a:ln/>
        </p:spPr>
      </p:sp>
      <p:sp>
        <p:nvSpPr>
          <p:cNvPr id="10342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05474" name="Rectangle 2"/>
          <p:cNvSpPr>
            <a:spLocks noRot="1" noTextEdit="1"/>
          </p:cNvSpPr>
          <p:nvPr>
            <p:ph type="sldImg"/>
          </p:nvPr>
        </p:nvSpPr>
        <p:spPr>
          <a:ln/>
        </p:spPr>
      </p:sp>
      <p:sp>
        <p:nvSpPr>
          <p:cNvPr id="105475"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108546" name="Rectangle 2"/>
          <p:cNvSpPr>
            <a:spLocks noRot="1" noTextEdit="1"/>
          </p:cNvSpPr>
          <p:nvPr>
            <p:ph type="sldImg"/>
          </p:nvPr>
        </p:nvSpPr>
        <p:spPr>
          <a:ln/>
        </p:spPr>
      </p:sp>
      <p:sp>
        <p:nvSpPr>
          <p:cNvPr id="108547" name="Rectangle 3"/>
          <p:cNvSpPr>
            <a:spLocks noGrp="1"/>
          </p:cNvSpPr>
          <p:nvPr>
            <p:ph type="body"/>
          </p:nvPr>
        </p:nvSpPr>
        <p:spPr>
          <a:ln/>
        </p:spPr>
        <p:txBody>
          <a:bodyPr wrap="square" lIns="91440" tIns="45720" rIns="91440" bIns="45720" anchor="t" anchorCtr="0"/>
          <a:p>
            <a:pPr lvl="0"/>
            <a:r>
              <a:rPr lang="en-US" altLang="zh-CN" dirty="0"/>
              <a:t>Note the difference between the two recurrences. Students often confuse these!</a:t>
            </a:r>
            <a:endParaRPr lang="en-US" altLang="zh-CN" dirty="0"/>
          </a:p>
          <a:p>
            <a:pPr lvl="0"/>
            <a:endParaRPr lang="en-US" altLang="zh-CN" dirty="0"/>
          </a:p>
          <a:p>
            <a:pPr lvl="0"/>
            <a:r>
              <a:rPr lang="en-US" altLang="zh-CN" dirty="0"/>
              <a:t>F(n) = F(n-1) n</a:t>
            </a:r>
            <a:endParaRPr lang="en-US" altLang="zh-CN" dirty="0"/>
          </a:p>
          <a:p>
            <a:pPr lvl="0"/>
            <a:r>
              <a:rPr lang="en-US" altLang="zh-CN" dirty="0"/>
              <a:t>F(0) = 1</a:t>
            </a:r>
            <a:endParaRPr lang="en-US" altLang="zh-CN" dirty="0"/>
          </a:p>
          <a:p>
            <a:pPr lvl="0"/>
            <a:endParaRPr lang="en-US" altLang="zh-CN" dirty="0"/>
          </a:p>
          <a:p>
            <a:pPr lvl="0"/>
            <a:r>
              <a:rPr lang="en-US" altLang="zh-CN" dirty="0"/>
              <a:t>for the values of n!</a:t>
            </a:r>
            <a:endParaRPr lang="en-US" altLang="zh-CN" dirty="0"/>
          </a:p>
          <a:p>
            <a:pPr lvl="0"/>
            <a:r>
              <a:rPr lang="en-US" altLang="zh-CN" dirty="0"/>
              <a:t>------------</a:t>
            </a:r>
            <a:endParaRPr lang="en-US" altLang="zh-CN" dirty="0"/>
          </a:p>
          <a:p>
            <a:pPr lvl="0"/>
            <a:endParaRPr lang="en-US" altLang="zh-CN" dirty="0"/>
          </a:p>
          <a:p>
            <a:pPr lvl="0"/>
            <a:r>
              <a:rPr lang="en-US" altLang="zh-CN" dirty="0"/>
              <a:t>M(n) =M(n-1) + 1</a:t>
            </a:r>
            <a:endParaRPr lang="en-US" altLang="zh-CN" dirty="0"/>
          </a:p>
          <a:p>
            <a:pPr lvl="0"/>
            <a:r>
              <a:rPr lang="en-US" altLang="zh-CN" dirty="0"/>
              <a:t>M(0) = 0</a:t>
            </a:r>
            <a:endParaRPr lang="en-US" altLang="zh-CN" dirty="0"/>
          </a:p>
          <a:p>
            <a:pPr lvl="0"/>
            <a:endParaRPr lang="en-US" altLang="zh-CN" dirty="0"/>
          </a:p>
          <a:p>
            <a:pPr lvl="0"/>
            <a:r>
              <a:rPr lang="en-US" altLang="zh-CN" dirty="0"/>
              <a:t>for the number of multiplications made by this algorithm</a:t>
            </a:r>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10594" name="Rectangle 2"/>
          <p:cNvSpPr>
            <a:spLocks noRot="1" noTextEdit="1"/>
          </p:cNvSpPr>
          <p:nvPr>
            <p:ph type="sldImg"/>
          </p:nvPr>
        </p:nvSpPr>
        <p:spPr>
          <a:ln/>
        </p:spPr>
      </p:sp>
      <p:sp>
        <p:nvSpPr>
          <p:cNvPr id="110595"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9458" name="Rectangle 2"/>
          <p:cNvSpPr>
            <a:spLocks noRot="1" noTextEdit="1"/>
          </p:cNvSpPr>
          <p:nvPr>
            <p:ph type="sldImg"/>
          </p:nvPr>
        </p:nvSpPr>
        <p:spPr>
          <a:ln/>
        </p:spPr>
      </p:sp>
      <p:sp>
        <p:nvSpPr>
          <p:cNvPr id="19459" name="Rectangle 3"/>
          <p:cNvSpPr>
            <a:spLocks noGrp="1"/>
          </p:cNvSpPr>
          <p:nvPr>
            <p:ph type="body"/>
          </p:nvPr>
        </p:nvSpPr>
        <p:spPr>
          <a:ln/>
        </p:spPr>
        <p:txBody>
          <a:bodyPr wrap="square" lIns="91440" tIns="45720" rIns="91440" bIns="45720" anchor="t" anchorCtr="0"/>
          <a:p>
            <a:pPr lvl="0"/>
            <a:r>
              <a:rPr lang="en-US" altLang="zh-CN" dirty="0"/>
              <a:t>Example: </a:t>
            </a:r>
            <a:r>
              <a:rPr lang="en-US" altLang="zh-CN" i="1" dirty="0"/>
              <a:t>cn</a:t>
            </a:r>
            <a:r>
              <a:rPr lang="en-US" altLang="zh-CN" i="1" baseline="30000" dirty="0"/>
              <a:t>2</a:t>
            </a:r>
            <a:endParaRPr lang="en-US" altLang="zh-CN" i="1" dirty="0"/>
          </a:p>
          <a:p>
            <a:pPr lvl="0"/>
            <a:r>
              <a:rPr lang="en-US" altLang="zh-CN" dirty="0"/>
              <a:t> </a:t>
            </a:r>
            <a:endParaRPr lang="en-US" altLang="zh-CN" dirty="0"/>
          </a:p>
          <a:p>
            <a:pPr lvl="0">
              <a:buFont typeface="Symbol" panose="05050102010706020507" pitchFamily="18" charset="2"/>
              <a:buChar char="Þ"/>
            </a:pPr>
            <a:r>
              <a:rPr lang="en-US" altLang="zh-CN" dirty="0"/>
              <a:t> how much faster on twice as fast computer? (2)</a:t>
            </a:r>
            <a:endParaRPr lang="en-US" altLang="zh-CN" dirty="0"/>
          </a:p>
          <a:p>
            <a:pPr lvl="0">
              <a:buFont typeface="Symbol" panose="05050102010706020507" pitchFamily="18" charset="2"/>
              <a:buChar char="Þ"/>
            </a:pPr>
            <a:r>
              <a:rPr lang="en-US" altLang="zh-CN" dirty="0"/>
              <a:t> how much longer for 2</a:t>
            </a:r>
            <a:r>
              <a:rPr lang="en-US" altLang="zh-CN" i="1" dirty="0"/>
              <a:t>n</a:t>
            </a:r>
            <a:r>
              <a:rPr lang="en-US" altLang="zh-CN" dirty="0"/>
              <a:t>? (4)</a:t>
            </a:r>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12642" name="Rectangle 2"/>
          <p:cNvSpPr>
            <a:spLocks noRot="1" noTextEdit="1"/>
          </p:cNvSpPr>
          <p:nvPr>
            <p:ph type="sldImg"/>
          </p:nvPr>
        </p:nvSpPr>
        <p:spPr>
          <a:ln/>
        </p:spPr>
      </p:sp>
      <p:sp>
        <p:nvSpPr>
          <p:cNvPr id="112643"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14690" name="Rectangle 2"/>
          <p:cNvSpPr>
            <a:spLocks noRot="1" noTextEdit="1"/>
          </p:cNvSpPr>
          <p:nvPr>
            <p:ph type="sldImg"/>
          </p:nvPr>
        </p:nvSpPr>
        <p:spPr>
          <a:ln/>
        </p:spPr>
      </p:sp>
      <p:sp>
        <p:nvSpPr>
          <p:cNvPr id="114691"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16738" name="Rectangle 2"/>
          <p:cNvSpPr>
            <a:spLocks noRot="1" noTextEdit="1"/>
          </p:cNvSpPr>
          <p:nvPr>
            <p:ph type="sldImg"/>
          </p:nvPr>
        </p:nvSpPr>
        <p:spPr>
          <a:ln/>
        </p:spPr>
      </p:sp>
      <p:sp>
        <p:nvSpPr>
          <p:cNvPr id="116739"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18786" name="Rectangle 2"/>
          <p:cNvSpPr>
            <a:spLocks noRot="1" noTextEdit="1"/>
          </p:cNvSpPr>
          <p:nvPr>
            <p:ph type="sldImg"/>
          </p:nvPr>
        </p:nvSpPr>
        <p:spPr>
          <a:ln/>
        </p:spPr>
      </p:sp>
      <p:sp>
        <p:nvSpPr>
          <p:cNvPr id="11878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20834" name="Rectangle 2"/>
          <p:cNvSpPr>
            <a:spLocks noRot="1" noTextEdit="1"/>
          </p:cNvSpPr>
          <p:nvPr>
            <p:ph type="sldImg"/>
          </p:nvPr>
        </p:nvSpPr>
        <p:spPr>
          <a:ln/>
        </p:spPr>
      </p:sp>
      <p:sp>
        <p:nvSpPr>
          <p:cNvPr id="120835"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24930" name="Rectangle 2"/>
          <p:cNvSpPr>
            <a:spLocks noRot="1" noTextEdit="1"/>
          </p:cNvSpPr>
          <p:nvPr>
            <p:ph type="sldImg"/>
          </p:nvPr>
        </p:nvSpPr>
        <p:spPr>
          <a:ln/>
        </p:spPr>
      </p:sp>
      <p:sp>
        <p:nvSpPr>
          <p:cNvPr id="124931"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26978" name="Rectangle 2"/>
          <p:cNvSpPr>
            <a:spLocks noRot="1" noTextEdit="1"/>
          </p:cNvSpPr>
          <p:nvPr>
            <p:ph type="sldImg"/>
          </p:nvPr>
        </p:nvSpPr>
        <p:spPr>
          <a:ln/>
        </p:spPr>
      </p:sp>
      <p:sp>
        <p:nvSpPr>
          <p:cNvPr id="126979"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29026" name="Rectangle 2"/>
          <p:cNvSpPr>
            <a:spLocks noRot="1" noTextEdit="1"/>
          </p:cNvSpPr>
          <p:nvPr>
            <p:ph type="sldImg"/>
          </p:nvPr>
        </p:nvSpPr>
        <p:spPr>
          <a:ln/>
        </p:spPr>
      </p:sp>
      <p:sp>
        <p:nvSpPr>
          <p:cNvPr id="12902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40290" name="Rectangle 2"/>
          <p:cNvSpPr>
            <a:spLocks noRot="1" noTextEdit="1"/>
          </p:cNvSpPr>
          <p:nvPr>
            <p:ph type="sldImg"/>
          </p:nvPr>
        </p:nvSpPr>
        <p:spPr>
          <a:ln/>
        </p:spPr>
      </p:sp>
      <p:sp>
        <p:nvSpPr>
          <p:cNvPr id="140291"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54626" name="Rectangle 1026"/>
          <p:cNvSpPr>
            <a:spLocks noRot="1" noTextEdit="1"/>
          </p:cNvSpPr>
          <p:nvPr>
            <p:ph type="sldImg"/>
          </p:nvPr>
        </p:nvSpPr>
        <p:spPr>
          <a:solidFill>
            <a:srgbClr val="FFFFFF"/>
          </a:solidFill>
          <a:ln/>
        </p:spPr>
      </p:sp>
      <p:sp>
        <p:nvSpPr>
          <p:cNvPr id="154627" name="Rectangle 1027"/>
          <p:cNvSpPr/>
          <p:nvPr>
            <p:ph type="body"/>
          </p:nvPr>
        </p:nvSpPr>
        <p:spPr>
          <a:solidFill>
            <a:srgbClr val="FFFFFF"/>
          </a:solidFill>
          <a:ln>
            <a:solidFill>
              <a:srgbClr val="000000"/>
            </a:solidFill>
            <a:miter/>
          </a:ln>
        </p:spPr>
        <p:txBody>
          <a:bodyPr wrap="square" lIns="91440" tIns="45720" rIns="91440" bIns="45720" anchor="t" anchorCtr="0"/>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21506" name="Rectangle 2"/>
          <p:cNvSpPr>
            <a:spLocks noRot="1" noTextEdit="1"/>
          </p:cNvSpPr>
          <p:nvPr>
            <p:ph type="sldImg"/>
          </p:nvPr>
        </p:nvSpPr>
        <p:spPr>
          <a:ln/>
        </p:spPr>
      </p:sp>
      <p:sp>
        <p:nvSpPr>
          <p:cNvPr id="2150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156674" name="Rectangle 1026"/>
          <p:cNvSpPr>
            <a:spLocks noRot="1" noTextEdit="1"/>
          </p:cNvSpPr>
          <p:nvPr>
            <p:ph type="sldImg"/>
          </p:nvPr>
        </p:nvSpPr>
        <p:spPr>
          <a:solidFill>
            <a:srgbClr val="FFFFFF"/>
          </a:solidFill>
          <a:ln/>
        </p:spPr>
      </p:sp>
      <p:sp>
        <p:nvSpPr>
          <p:cNvPr id="156675" name="Rectangle 1027"/>
          <p:cNvSpPr/>
          <p:nvPr>
            <p:ph type="body"/>
          </p:nvPr>
        </p:nvSpPr>
        <p:spPr>
          <a:solidFill>
            <a:srgbClr val="FFFFFF"/>
          </a:solidFill>
          <a:ln>
            <a:solidFill>
              <a:srgbClr val="000000"/>
            </a:solidFill>
            <a:miter/>
          </a:ln>
        </p:spPr>
        <p:txBody>
          <a:bodyPr wrap="square" lIns="91440" tIns="45720" rIns="91440" bIns="45720" anchor="t" anchorCtr="0"/>
          <a:p>
            <a:pPr lvl="0"/>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23554" name="Rectangle 2"/>
          <p:cNvSpPr>
            <a:spLocks noRot="1" noTextEdit="1"/>
          </p:cNvSpPr>
          <p:nvPr>
            <p:ph type="sldImg"/>
          </p:nvPr>
        </p:nvSpPr>
        <p:spPr>
          <a:ln/>
        </p:spPr>
      </p:sp>
      <p:sp>
        <p:nvSpPr>
          <p:cNvPr id="23555"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26626" name="Rectangle 2"/>
          <p:cNvSpPr>
            <a:spLocks noRot="1" noTextEdit="1"/>
          </p:cNvSpPr>
          <p:nvPr>
            <p:ph type="sldImg"/>
          </p:nvPr>
        </p:nvSpPr>
        <p:spPr>
          <a:ln/>
        </p:spPr>
      </p:sp>
      <p:sp>
        <p:nvSpPr>
          <p:cNvPr id="2662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31746" name="Rectangle 2"/>
          <p:cNvSpPr>
            <a:spLocks noRot="1" noTextEdit="1"/>
          </p:cNvSpPr>
          <p:nvPr>
            <p:ph type="sldImg"/>
          </p:nvPr>
        </p:nvSpPr>
        <p:spPr>
          <a:ln/>
        </p:spPr>
      </p:sp>
      <p:sp>
        <p:nvSpPr>
          <p:cNvPr id="31747"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53250" name="Rectangle 2"/>
          <p:cNvSpPr>
            <a:spLocks noRot="1" noTextEdit="1"/>
          </p:cNvSpPr>
          <p:nvPr>
            <p:ph type="sldImg"/>
          </p:nvPr>
        </p:nvSpPr>
        <p:spPr>
          <a:ln/>
        </p:spPr>
      </p:sp>
      <p:sp>
        <p:nvSpPr>
          <p:cNvPr id="53251"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fld>
            <a:endParaRPr lang="en-US" altLang="zh-CN" sz="1200" dirty="0"/>
          </a:p>
        </p:txBody>
      </p:sp>
      <p:sp>
        <p:nvSpPr>
          <p:cNvPr id="55298" name="Rectangle 2"/>
          <p:cNvSpPr>
            <a:spLocks noRot="1" noTextEdit="1"/>
          </p:cNvSpPr>
          <p:nvPr>
            <p:ph type="sldImg"/>
          </p:nvPr>
        </p:nvSpPr>
        <p:spPr>
          <a:ln/>
        </p:spPr>
      </p:sp>
      <p:sp>
        <p:nvSpPr>
          <p:cNvPr id="55299" name="Rectangle 3"/>
          <p:cNvSpPr>
            <a:spLocks noGrp="1"/>
          </p:cNvSpPr>
          <p:nvPr>
            <p:ph type="body"/>
          </p:nvPr>
        </p:nvSpPr>
        <p:spPr>
          <a:ln/>
        </p:spPr>
        <p:txBody>
          <a:bodyPr wrap="square" lIns="91440" tIns="45720" rIns="91440" bIns="45720" anchor="t" anchorCtr="0"/>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16" name="Rectangle 2" descr="a1"/>
          <p:cNvSpPr>
            <a:spLocks noChangeArrowheads="1"/>
          </p:cNvSpPr>
          <p:nvPr/>
        </p:nvSpPr>
        <p:spPr bwMode="gray">
          <a:xfrm>
            <a:off x="2286000" y="0"/>
            <a:ext cx="2286000" cy="3124200"/>
          </a:xfrm>
          <a:prstGeom prst="rect">
            <a:avLst/>
          </a:prstGeom>
          <a:blipFill dpi="0" rotWithShape="1">
            <a:blip r:embed="rId2"/>
            <a:srcRect/>
            <a:stretch>
              <a:fillRect/>
            </a:stretch>
          </a:blip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Rectangle 3"/>
          <p:cNvSpPr>
            <a:spLocks noChangeArrowheads="1"/>
          </p:cNvSpPr>
          <p:nvPr/>
        </p:nvSpPr>
        <p:spPr bwMode="gray">
          <a:xfrm>
            <a:off x="0" y="0"/>
            <a:ext cx="2209800" cy="3124200"/>
          </a:xfrm>
          <a:prstGeom prst="rect">
            <a:avLst/>
          </a:prstGeom>
          <a:solidFill>
            <a:schemeClr val="accent1"/>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Rectangle 4"/>
          <p:cNvSpPr>
            <a:spLocks noChangeArrowheads="1"/>
          </p:cNvSpPr>
          <p:nvPr/>
        </p:nvSpPr>
        <p:spPr bwMode="gray">
          <a:xfrm>
            <a:off x="4648200" y="0"/>
            <a:ext cx="2209800" cy="3124200"/>
          </a:xfrm>
          <a:prstGeom prst="rect">
            <a:avLst/>
          </a:prstGeom>
          <a:solidFill>
            <a:schemeClr val="tx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Rectangle 5" descr="a2"/>
          <p:cNvSpPr>
            <a:spLocks noChangeArrowheads="1"/>
          </p:cNvSpPr>
          <p:nvPr/>
        </p:nvSpPr>
        <p:spPr bwMode="gray">
          <a:xfrm>
            <a:off x="6934200" y="0"/>
            <a:ext cx="2209800" cy="3124200"/>
          </a:xfrm>
          <a:prstGeom prst="rect">
            <a:avLst/>
          </a:prstGeom>
          <a:blipFill dpi="0" rotWithShape="1">
            <a:blip r:embed="rId3"/>
            <a:srcRect/>
            <a:stretch>
              <a:fillRect/>
            </a:stretch>
          </a:blip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Rectangle 6"/>
          <p:cNvSpPr>
            <a:spLocks noChangeArrowheads="1"/>
          </p:cNvSpPr>
          <p:nvPr/>
        </p:nvSpPr>
        <p:spPr bwMode="gray">
          <a:xfrm>
            <a:off x="2286000" y="3124200"/>
            <a:ext cx="6858000" cy="609600"/>
          </a:xfrm>
          <a:prstGeom prst="rect">
            <a:avLst/>
          </a:prstGeom>
          <a:solidFill>
            <a:schemeClr val="tx1"/>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Rectangle 7"/>
          <p:cNvSpPr>
            <a:spLocks noChangeArrowheads="1"/>
          </p:cNvSpPr>
          <p:nvPr/>
        </p:nvSpPr>
        <p:spPr bwMode="gray">
          <a:xfrm>
            <a:off x="0" y="3124200"/>
            <a:ext cx="9144000" cy="152400"/>
          </a:xfrm>
          <a:prstGeom prst="rect">
            <a:avLst/>
          </a:prstGeom>
          <a:solidFill>
            <a:schemeClr val="tx1"/>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Text Box 13"/>
          <p:cNvSpPr txBox="1">
            <a:spLocks noChangeArrowheads="1"/>
          </p:cNvSpPr>
          <p:nvPr/>
        </p:nvSpPr>
        <p:spPr bwMode="auto">
          <a:xfrm>
            <a:off x="444500" y="2514600"/>
            <a:ext cx="1765300" cy="51911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rPr>
              <a:t>L o g o</a:t>
            </a:r>
            <a:endParaRPr kumimoji="0" lang="en-US" altLang="zh-CN" sz="2800" b="1" i="0"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endParaRPr>
          </a:p>
        </p:txBody>
      </p:sp>
      <p:sp>
        <p:nvSpPr>
          <p:cNvPr id="12296" name="Rectangle 8"/>
          <p:cNvSpPr>
            <a:spLocks noGrp="1" noChangeArrowheads="1"/>
          </p:cNvSpPr>
          <p:nvPr>
            <p:ph type="ctrTitle"/>
          </p:nvPr>
        </p:nvSpPr>
        <p:spPr>
          <a:xfrm>
            <a:off x="2286000" y="3048000"/>
            <a:ext cx="6705600" cy="685800"/>
          </a:xfrm>
        </p:spPr>
        <p:txBody>
          <a:bodyPr/>
          <a:lstStyle>
            <a:lvl1pPr algn="ctr">
              <a:defRPr sz="3600"/>
            </a:lvl1pPr>
          </a:lstStyle>
          <a:p>
            <a:pPr fontAlgn="base"/>
            <a:r>
              <a:rPr lang="zh-CN" altLang="en-US" strike="noStrike" noProof="1"/>
              <a:t>单击此处编辑母版标题样式</a:t>
            </a:r>
            <a:endParaRPr lang="zh-CN" altLang="en-US" strike="noStrike" noProof="1"/>
          </a:p>
        </p:txBody>
      </p:sp>
      <p:sp>
        <p:nvSpPr>
          <p:cNvPr id="12297" name="Rectangle 9"/>
          <p:cNvSpPr>
            <a:spLocks noGrp="1" noChangeArrowheads="1"/>
          </p:cNvSpPr>
          <p:nvPr>
            <p:ph type="subTitle" idx="1"/>
          </p:nvPr>
        </p:nvSpPr>
        <p:spPr bwMode="gray">
          <a:xfrm>
            <a:off x="2286000" y="3886200"/>
            <a:ext cx="6719888" cy="381000"/>
          </a:xfrm>
        </p:spPr>
        <p:txBody>
          <a:bodyPr/>
          <a:lstStyle>
            <a:lvl1pPr marL="0" indent="0">
              <a:buFont typeface="Wingdings" panose="05000000000000000000" pitchFamily="2" charset="2"/>
              <a:buNone/>
              <a:defRPr sz="2000">
                <a:latin typeface="Verdana" panose="020B0604030504040204" pitchFamily="34" charset="0"/>
              </a:defRPr>
            </a:lvl1pPr>
          </a:lstStyle>
          <a:p>
            <a:pPr fontAlgn="base"/>
            <a:r>
              <a:rPr lang="zh-CN" altLang="en-US" strike="noStrike" noProof="1"/>
              <a:t>单击此处编辑母版副标题样式</a:t>
            </a:r>
            <a:endParaRPr lang="zh-CN" altLang="en-US" strike="noStrike" noProof="1"/>
          </a:p>
        </p:txBody>
      </p:sp>
      <p:sp>
        <p:nvSpPr>
          <p:cNvPr id="23" name="Rectangle 10"/>
          <p:cNvSpPr>
            <a:spLocks noGrp="1" noChangeArrowheads="1"/>
          </p:cNvSpPr>
          <p:nvPr>
            <p:ph type="dt" sz="half" idx="2"/>
          </p:nvPr>
        </p:nvSpPr>
        <p:spPr bwMode="gray">
          <a:xfrm>
            <a:off x="457200" y="6551613"/>
            <a:ext cx="2133600" cy="169863"/>
          </a:xfrm>
          <a:prstGeom prst="rect">
            <a:avLst/>
          </a:prstGeom>
          <a:noFill/>
          <a:ln w="9525">
            <a:noFill/>
            <a:miter lim="800000"/>
          </a:ln>
          <a:effectLst/>
        </p:spPr>
        <p:txBody>
          <a:bodyPr vert="horz" wrap="square" lIns="91440" tIns="45720" rIns="91440" bIns="45720" numCol="1" anchor="t" anchorCtr="0" compatLnSpc="1"/>
          <a:lstStyle>
            <a:lvl1pPr>
              <a:defRPr>
                <a:effectLst/>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Rectangle 11"/>
          <p:cNvSpPr>
            <a:spLocks noGrp="1" noChangeArrowheads="1"/>
          </p:cNvSpPr>
          <p:nvPr>
            <p:ph type="ftr" sz="quarter" idx="3"/>
          </p:nvPr>
        </p:nvSpPr>
        <p:spPr bwMode="gray">
          <a:xfrm>
            <a:off x="3124200" y="6553200"/>
            <a:ext cx="2895600" cy="168275"/>
          </a:xfrm>
          <a:prstGeom prst="rect">
            <a:avLst/>
          </a:prstGeom>
          <a:noFill/>
          <a:ln w="9525">
            <a:noFill/>
            <a:miter lim="800000"/>
          </a:ln>
          <a:effectLst/>
        </p:spPr>
        <p:txBody>
          <a:bodyPr vert="horz" wrap="square" lIns="91440" tIns="45720" rIns="91440" bIns="45720" numCol="1" anchor="t" anchorCtr="0" compatLnSpc="1"/>
          <a:lstStyle>
            <a:lvl1pPr algn="ctr">
              <a:defRPr>
                <a:effectLst/>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Rectangle 12"/>
          <p:cNvSpPr>
            <a:spLocks noGrp="1" noChangeArrowheads="1"/>
          </p:cNvSpPr>
          <p:nvPr>
            <p:ph type="sldNum" sz="quarter" idx="4"/>
          </p:nvPr>
        </p:nvSpPr>
        <p:spPr bwMode="gray">
          <a:xfrm>
            <a:off x="6553200" y="6553200"/>
            <a:ext cx="2133600" cy="168275"/>
          </a:xfrm>
          <a:prstGeom prst="rect">
            <a:avLst/>
          </a:prstGeom>
          <a:noFill/>
          <a:ln w="9525">
            <a:noFill/>
            <a:miter lim="800000"/>
          </a:ln>
          <a:effectLst/>
        </p:spPr>
        <p:txBody>
          <a:bodyPr vert="horz" wrap="square" lIns="91440" tIns="45720" rIns="91440" bIns="45720" numCol="1" anchor="t" anchorCtr="0" compatLnSpc="1"/>
          <a:p>
            <a:pPr algn="r" eaLnBrk="1" fontAlgn="base" hangingPunct="1"/>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31838"/>
            <a:ext cx="2057400" cy="5567362"/>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731838"/>
            <a:ext cx="6019800" cy="5567362"/>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457200" y="1419225"/>
            <a:ext cx="4038600" cy="4879975"/>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48200" y="1419225"/>
            <a:ext cx="4038600" cy="23637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48200" y="3935413"/>
            <a:ext cx="4038600" cy="2363787"/>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pPr fontAlgn="base"/>
            <a:r>
              <a:rPr lang="zh-CN" altLang="en-US" strike="noStrike" noProof="1"/>
              <a:t>单击此处编辑母版标题样式</a:t>
            </a:r>
            <a:endParaRPr lang="zh-CN" altLang="en-US" strike="noStrike" noProof="1"/>
          </a:p>
        </p:txBody>
      </p:sp>
      <p:sp>
        <p:nvSpPr>
          <p:cNvPr id="3" name="表格占位符 2"/>
          <p:cNvSpPr>
            <a:spLocks noGrp="1"/>
          </p:cNvSpPr>
          <p:nvPr>
            <p:ph type="tbl" idx="1"/>
          </p:nvPr>
        </p:nvSpPr>
        <p:spPr>
          <a:xfrm>
            <a:off x="457200" y="1419225"/>
            <a:ext cx="8229600" cy="48799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33425" y="731838"/>
            <a:ext cx="7800975" cy="563562"/>
          </a:xfrm>
        </p:spPr>
        <p:txBody>
          <a:bodyPr/>
          <a:lstStyle/>
          <a:p>
            <a:pPr fontAlgn="base"/>
            <a:r>
              <a:rPr lang="zh-CN" altLang="en-US" strike="noStrike" noProof="1"/>
              <a:t>单击此处编辑母版标题样式</a:t>
            </a:r>
            <a:endParaRPr lang="zh-CN" altLang="en-US" strike="noStrike" noProof="1"/>
          </a:p>
        </p:txBody>
      </p:sp>
      <p:sp>
        <p:nvSpPr>
          <p:cNvPr id="3" name="图表占位符 2"/>
          <p:cNvSpPr>
            <a:spLocks noGrp="1"/>
          </p:cNvSpPr>
          <p:nvPr>
            <p:ph type="chart" idx="1"/>
          </p:nvPr>
        </p:nvSpPr>
        <p:spPr>
          <a:xfrm>
            <a:off x="457200" y="1419225"/>
            <a:ext cx="8229600" cy="48799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7588250" cy="6858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09600" y="1266825"/>
            <a:ext cx="4076700" cy="4905375"/>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838700" y="1266825"/>
            <a:ext cx="4076700" cy="4905375"/>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6" name="日期占位符 4"/>
          <p:cNvSpPr>
            <a:spLocks noGrp="1"/>
          </p:cNvSpPr>
          <p:nvPr>
            <p:ph type="dt" sz="half" idx="12"/>
          </p:nvPr>
        </p:nvSpPr>
        <p:spPr bwMode="auto">
          <a:xfrm>
            <a:off x="6096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5" name="页脚占位符 4"/>
          <p:cNvSpPr>
            <a:spLocks noGrp="1"/>
          </p:cNvSpPr>
          <p:nvPr>
            <p:ph type="ftr" sz="quarter" idx="13"/>
          </p:nvPr>
        </p:nvSpPr>
        <p:spPr>
          <a:xfrm>
            <a:off x="5867400" y="6477000"/>
            <a:ext cx="2895600" cy="320675"/>
          </a:xfrm>
          <a:prstGeom prst="rect">
            <a:avLst/>
          </a:prstGeom>
          <a:noFill/>
          <a:ln w="9525">
            <a:noFill/>
            <a:miter lim="800000"/>
          </a:ln>
          <a:effectLst/>
        </p:spPr>
        <p:txBody>
          <a:bodyPr vert="horz" wrap="square" lIns="91440" tIns="45720" rIns="91440" bIns="45720" numCol="1" anchor="t" anchorCtr="0" compatLnSpc="1"/>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4"/>
          </p:nvPr>
        </p:nvSpPr>
        <p:spPr>
          <a:xfrm>
            <a:off x="3124200" y="6477000"/>
            <a:ext cx="2133600" cy="320675"/>
          </a:xfrm>
          <a:prstGeom prst="rect">
            <a:avLst/>
          </a:prstGeom>
          <a:noFill/>
          <a:ln w="9525">
            <a:noFill/>
            <a:miter lim="800000"/>
          </a:ln>
          <a:effectLst/>
        </p:spPr>
        <p:txBody>
          <a:bodyPr vert="horz" wrap="square" lIns="91440" tIns="45720" rIns="91440" bIns="45720" numCol="1" anchor="t" anchorCtr="0" compatLnSpc="1"/>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419225"/>
            <a:ext cx="4038600" cy="487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419225"/>
            <a:ext cx="4038600" cy="4879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2.jpeg"/><Relationship Id="rId16" Type="http://schemas.openxmlformats.org/officeDocument/2006/relationships/image" Target="../media/image1.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descr="a1"/>
          <p:cNvSpPr>
            <a:spLocks noChangeArrowheads="1"/>
          </p:cNvSpPr>
          <p:nvPr/>
        </p:nvSpPr>
        <p:spPr bwMode="gray">
          <a:xfrm>
            <a:off x="592138" y="0"/>
            <a:ext cx="2066925" cy="838200"/>
          </a:xfrm>
          <a:prstGeom prst="rect">
            <a:avLst/>
          </a:prstGeom>
          <a:blipFill dpi="0" rotWithShape="1">
            <a:blip r:embed="rId16"/>
            <a:srcRect/>
            <a:stretch>
              <a:fillRect/>
            </a:stretch>
          </a:blip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7" name="Rectangle 3"/>
          <p:cNvSpPr>
            <a:spLocks noChangeArrowheads="1"/>
          </p:cNvSpPr>
          <p:nvPr/>
        </p:nvSpPr>
        <p:spPr bwMode="gray">
          <a:xfrm>
            <a:off x="2730500" y="0"/>
            <a:ext cx="2138363" cy="838200"/>
          </a:xfrm>
          <a:prstGeom prst="rect">
            <a:avLst/>
          </a:prstGeom>
          <a:solidFill>
            <a:schemeClr val="tx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8" name="Rectangle 4" descr="a2"/>
          <p:cNvSpPr>
            <a:spLocks noChangeArrowheads="1"/>
          </p:cNvSpPr>
          <p:nvPr/>
        </p:nvSpPr>
        <p:spPr bwMode="gray">
          <a:xfrm>
            <a:off x="4938713" y="0"/>
            <a:ext cx="2066925" cy="838200"/>
          </a:xfrm>
          <a:prstGeom prst="rect">
            <a:avLst/>
          </a:prstGeom>
          <a:blipFill dpi="0" rotWithShape="1">
            <a:blip r:embed="rId17"/>
            <a:srcRect/>
            <a:stretch>
              <a:fillRect/>
            </a:stretch>
          </a:blip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ChangeArrowheads="1"/>
          </p:cNvSpPr>
          <p:nvPr/>
        </p:nvSpPr>
        <p:spPr bwMode="gray">
          <a:xfrm>
            <a:off x="7077075" y="0"/>
            <a:ext cx="2066925" cy="838200"/>
          </a:xfrm>
          <a:prstGeom prst="rect">
            <a:avLst/>
          </a:prstGeom>
          <a:solidFill>
            <a:schemeClr val="accent1"/>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ChangeArrowheads="1"/>
          </p:cNvSpPr>
          <p:nvPr/>
        </p:nvSpPr>
        <p:spPr bwMode="gray">
          <a:xfrm>
            <a:off x="457200" y="6477000"/>
            <a:ext cx="8686800" cy="381000"/>
          </a:xfrm>
          <a:prstGeom prst="rect">
            <a:avLst/>
          </a:prstGeom>
          <a:solidFill>
            <a:schemeClr val="bg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31" name="Group 7"/>
          <p:cNvGrpSpPr/>
          <p:nvPr/>
        </p:nvGrpSpPr>
        <p:grpSpPr>
          <a:xfrm>
            <a:off x="0" y="685800"/>
            <a:ext cx="9144000" cy="609600"/>
            <a:chOff x="0" y="432"/>
            <a:chExt cx="5760" cy="384"/>
          </a:xfrm>
        </p:grpSpPr>
        <p:sp>
          <p:nvSpPr>
            <p:cNvPr id="1038" name="Rectangle 8"/>
            <p:cNvSpPr>
              <a:spLocks noChangeArrowheads="1"/>
            </p:cNvSpPr>
            <p:nvPr/>
          </p:nvSpPr>
          <p:spPr bwMode="gray">
            <a:xfrm>
              <a:off x="0" y="432"/>
              <a:ext cx="5760" cy="96"/>
            </a:xfrm>
            <a:prstGeom prst="rect">
              <a:avLst/>
            </a:prstGeom>
            <a:solidFill>
              <a:schemeClr val="tx1"/>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9" name="Rectangle 9"/>
            <p:cNvSpPr>
              <a:spLocks noChangeArrowheads="1"/>
            </p:cNvSpPr>
            <p:nvPr/>
          </p:nvSpPr>
          <p:spPr bwMode="gray">
            <a:xfrm>
              <a:off x="362" y="432"/>
              <a:ext cx="5398" cy="384"/>
            </a:xfrm>
            <a:prstGeom prst="rect">
              <a:avLst/>
            </a:prstGeom>
            <a:solidFill>
              <a:schemeClr val="tx1"/>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034" name="Rectangle 10"/>
          <p:cNvSpPr>
            <a:spLocks noGrp="1"/>
          </p:cNvSpPr>
          <p:nvPr>
            <p:ph type="body"/>
          </p:nvPr>
        </p:nvSpPr>
        <p:spPr>
          <a:xfrm>
            <a:off x="457200" y="1419225"/>
            <a:ext cx="8229600" cy="4879975"/>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1275" name="Rectangle 11"/>
          <p:cNvSpPr>
            <a:spLocks noGrp="1" noChangeArrowheads="1"/>
          </p:cNvSpPr>
          <p:nvPr>
            <p:ph type="dt" sz="half" idx="2"/>
          </p:nvPr>
        </p:nvSpPr>
        <p:spPr bwMode="auto">
          <a:xfrm>
            <a:off x="457200" y="6461125"/>
            <a:ext cx="2133600" cy="320675"/>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ffectLst>
                  <a:outerShdw blurRad="38100" dist="38100" dir="2700000" algn="tl">
                    <a:srgbClr val="C0C0C0"/>
                  </a:outerShdw>
                </a:effectLst>
                <a:latin typeface="+mj-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www.themegallery.com</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11276" name="Rectangle 12"/>
          <p:cNvSpPr>
            <a:spLocks noGrp="1" noChangeArrowheads="1"/>
          </p:cNvSpPr>
          <p:nvPr>
            <p:ph type="ftr" sz="quarter" idx="3"/>
          </p:nvPr>
        </p:nvSpPr>
        <p:spPr bwMode="auto">
          <a:xfrm>
            <a:off x="5867400" y="6477000"/>
            <a:ext cx="2895600" cy="32067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ffectLst>
                  <a:outerShdw blurRad="38100" dist="38100" dir="2700000" algn="tl">
                    <a:srgbClr val="C0C0C0"/>
                  </a:outerShdw>
                </a:effectLst>
                <a:latin typeface="+mj-lt"/>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rPr>
              <a:t>Company Logo</a:t>
            </a:r>
            <a:endParaRPr kumimoji="0" lang="en-US" altLang="zh-CN" sz="1200" b="0" i="0" u="none" strike="noStrike" kern="1200" cap="none" spc="0" normalizeH="0" baseline="0" noProof="0">
              <a:ln>
                <a:noFill/>
              </a:ln>
              <a:solidFill>
                <a:schemeClr val="tx1"/>
              </a:solidFill>
              <a:effectLst>
                <a:outerShdw blurRad="38100" dist="38100" dir="2700000" algn="tl">
                  <a:srgbClr val="C0C0C0"/>
                </a:outerShdw>
              </a:effectLst>
              <a:uLnTx/>
              <a:uFillTx/>
              <a:latin typeface="+mj-lt"/>
              <a:ea typeface="宋体" panose="02010600030101010101" pitchFamily="2" charset="-122"/>
              <a:cs typeface="+mn-cs"/>
            </a:endParaRPr>
          </a:p>
        </p:txBody>
      </p:sp>
      <p:sp>
        <p:nvSpPr>
          <p:cNvPr id="11277" name="Rectangle 13"/>
          <p:cNvSpPr>
            <a:spLocks noGrp="1" noChangeArrowheads="1"/>
          </p:cNvSpPr>
          <p:nvPr>
            <p:ph type="sldNum" sz="quarter" idx="4"/>
          </p:nvPr>
        </p:nvSpPr>
        <p:spPr bwMode="auto">
          <a:xfrm>
            <a:off x="3124200" y="6477000"/>
            <a:ext cx="2133600" cy="320675"/>
          </a:xfrm>
          <a:prstGeom prst="rect">
            <a:avLst/>
          </a:prstGeom>
          <a:noFill/>
          <a:ln w="9525">
            <a:noFill/>
            <a:miter lim="800000"/>
          </a:ln>
          <a:effectLst/>
        </p:spPr>
        <p:txBody>
          <a:bodyPr vert="horz" wrap="square" lIns="91440" tIns="45720" rIns="91440" bIns="45720" numCol="1" anchor="t" anchorCtr="0" compatLnSpc="1"/>
          <a:lstStyle>
            <a:lvl1pPr algn="ctr">
              <a:defRPr sz="1200">
                <a:latin typeface="Verdana" panose="020B0604030504040204" pitchFamily="34" charset="0"/>
              </a:defRPr>
            </a:lvl1pPr>
          </a:lstStyle>
          <a:p>
            <a:pPr lvl="0" eaLnBrk="1" fontAlgn="base" hangingPunct="1"/>
            <a:fld id="{9A0DB2DC-4C9A-4742-B13C-FB6460FD3503}" type="slidenum">
              <a:rPr lang="en-US" altLang="zh-CN" strike="noStrike" noProof="1" dirty="0">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
        <p:nvSpPr>
          <p:cNvPr id="2" name="Rectangle 14"/>
          <p:cNvSpPr>
            <a:spLocks noGrp="1"/>
          </p:cNvSpPr>
          <p:nvPr>
            <p:ph type="title"/>
          </p:nvPr>
        </p:nvSpPr>
        <p:spPr>
          <a:xfrm>
            <a:off x="733425" y="731838"/>
            <a:ext cx="7800975" cy="563562"/>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37" name="Text Box 15"/>
          <p:cNvSpPr txBox="1">
            <a:spLocks noChangeArrowheads="1"/>
          </p:cNvSpPr>
          <p:nvPr/>
        </p:nvSpPr>
        <p:spPr bwMode="auto">
          <a:xfrm>
            <a:off x="7391400" y="76200"/>
            <a:ext cx="1765300" cy="51911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rPr>
              <a:t>L o g o</a:t>
            </a:r>
            <a:endParaRPr kumimoji="0" lang="en-US" altLang="zh-CN" sz="2800" b="1" i="0"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Verdana" panose="020B0604030504040204" pitchFamily="34" charset="0"/>
        </a:defRPr>
      </a:lvl2pPr>
      <a:lvl3pPr algn="l" rtl="0" eaLnBrk="0" fontAlgn="base" hangingPunct="0">
        <a:spcBef>
          <a:spcPct val="0"/>
        </a:spcBef>
        <a:spcAft>
          <a:spcPct val="0"/>
        </a:spcAft>
        <a:defRPr sz="3200" b="1">
          <a:solidFill>
            <a:schemeClr val="bg1"/>
          </a:solidFill>
          <a:latin typeface="Verdana" panose="020B0604030504040204" pitchFamily="34" charset="0"/>
        </a:defRPr>
      </a:lvl3pPr>
      <a:lvl4pPr algn="l" rtl="0" eaLnBrk="0" fontAlgn="base" hangingPunct="0">
        <a:spcBef>
          <a:spcPct val="0"/>
        </a:spcBef>
        <a:spcAft>
          <a:spcPct val="0"/>
        </a:spcAft>
        <a:defRPr sz="3200" b="1">
          <a:solidFill>
            <a:schemeClr val="bg1"/>
          </a:solidFill>
          <a:latin typeface="Verdana" panose="020B0604030504040204" pitchFamily="34" charset="0"/>
        </a:defRPr>
      </a:lvl4pPr>
      <a:lvl5pPr algn="l" rtl="0" eaLnBrk="0" fontAlgn="base" hangingPunct="0">
        <a:spcBef>
          <a:spcPct val="0"/>
        </a:spcBef>
        <a:spcAft>
          <a:spcPct val="0"/>
        </a:spcAft>
        <a:defRPr sz="3200" b="1">
          <a:solidFill>
            <a:schemeClr val="bg1"/>
          </a:solidFill>
          <a:latin typeface="Verdana" panose="020B0604030504040204" pitchFamily="34" charset="0"/>
        </a:defRPr>
      </a:lvl5pPr>
      <a:lvl6pPr marL="457200" algn="l" rtl="0" fontAlgn="base">
        <a:spcBef>
          <a:spcPct val="0"/>
        </a:spcBef>
        <a:spcAft>
          <a:spcPct val="0"/>
        </a:spcAft>
        <a:defRPr sz="3200" b="1">
          <a:solidFill>
            <a:schemeClr val="bg1"/>
          </a:solidFill>
          <a:latin typeface="Verdana" panose="020B0604030504040204" pitchFamily="34" charset="0"/>
        </a:defRPr>
      </a:lvl6pPr>
      <a:lvl7pPr marL="914400" algn="l" rtl="0" fontAlgn="base">
        <a:spcBef>
          <a:spcPct val="0"/>
        </a:spcBef>
        <a:spcAft>
          <a:spcPct val="0"/>
        </a:spcAft>
        <a:defRPr sz="3200" b="1">
          <a:solidFill>
            <a:schemeClr val="bg1"/>
          </a:solidFill>
          <a:latin typeface="Verdana" panose="020B0604030504040204" pitchFamily="34" charset="0"/>
        </a:defRPr>
      </a:lvl7pPr>
      <a:lvl8pPr marL="1371600" algn="l" rtl="0" fontAlgn="base">
        <a:spcBef>
          <a:spcPct val="0"/>
        </a:spcBef>
        <a:spcAft>
          <a:spcPct val="0"/>
        </a:spcAft>
        <a:defRPr sz="3200" b="1">
          <a:solidFill>
            <a:schemeClr val="bg1"/>
          </a:solidFill>
          <a:latin typeface="Verdana" panose="020B0604030504040204" pitchFamily="34" charset="0"/>
        </a:defRPr>
      </a:lvl8pPr>
      <a:lvl9pPr marL="1828800" algn="l" rtl="0" fontAlgn="base">
        <a:spcBef>
          <a:spcPct val="0"/>
        </a:spcBef>
        <a:spcAft>
          <a:spcPct val="0"/>
        </a:spcAft>
        <a:defRPr sz="3200" b="1">
          <a:solidFill>
            <a:schemeClr val="bg1"/>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vmlDrawing" Target="../drawings/vmlDrawing21.vml"/><Relationship Id="rId5" Type="http://schemas.openxmlformats.org/officeDocument/2006/relationships/slideLayout" Target="../slideLayouts/slideLayout2.xml"/><Relationship Id="rId4" Type="http://schemas.openxmlformats.org/officeDocument/2006/relationships/image" Target="../media/image85.wmf"/><Relationship Id="rId3" Type="http://schemas.openxmlformats.org/officeDocument/2006/relationships/oleObject" Target="../embeddings/oleObject71.bin"/><Relationship Id="rId2" Type="http://schemas.openxmlformats.org/officeDocument/2006/relationships/image" Target="../media/image84.wmf"/><Relationship Id="rId1" Type="http://schemas.openxmlformats.org/officeDocument/2006/relationships/oleObject" Target="../embeddings/oleObject70.bin"/></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8.emf"/><Relationship Id="rId1" Type="http://schemas.openxmlformats.org/officeDocument/2006/relationships/oleObject" Target="../embeddings/oleObject3.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3.vml"/><Relationship Id="rId4" Type="http://schemas.openxmlformats.org/officeDocument/2006/relationships/slideLayout" Target="../slideLayouts/slideLayout15.xml"/><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wmf"/><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9.bin"/><Relationship Id="rId8" Type="http://schemas.openxmlformats.org/officeDocument/2006/relationships/image" Target="../media/image15.wmf"/><Relationship Id="rId7" Type="http://schemas.openxmlformats.org/officeDocument/2006/relationships/oleObject" Target="../embeddings/oleObject8.bin"/><Relationship Id="rId6" Type="http://schemas.openxmlformats.org/officeDocument/2006/relationships/image" Target="../media/image14.wmf"/><Relationship Id="rId5" Type="http://schemas.openxmlformats.org/officeDocument/2006/relationships/oleObject" Target="../embeddings/oleObject7.bin"/><Relationship Id="rId4" Type="http://schemas.openxmlformats.org/officeDocument/2006/relationships/image" Target="../media/image13.wmf"/><Relationship Id="rId3" Type="http://schemas.openxmlformats.org/officeDocument/2006/relationships/oleObject" Target="../embeddings/oleObject6.bin"/><Relationship Id="rId26" Type="http://schemas.openxmlformats.org/officeDocument/2006/relationships/vmlDrawing" Target="../drawings/vmlDrawing4.vml"/><Relationship Id="rId25" Type="http://schemas.openxmlformats.org/officeDocument/2006/relationships/slideLayout" Target="../slideLayouts/slideLayout12.xml"/><Relationship Id="rId24" Type="http://schemas.openxmlformats.org/officeDocument/2006/relationships/image" Target="../media/image23.wmf"/><Relationship Id="rId23" Type="http://schemas.openxmlformats.org/officeDocument/2006/relationships/oleObject" Target="../embeddings/oleObject16.bin"/><Relationship Id="rId22" Type="http://schemas.openxmlformats.org/officeDocument/2006/relationships/image" Target="../media/image22.wmf"/><Relationship Id="rId21" Type="http://schemas.openxmlformats.org/officeDocument/2006/relationships/oleObject" Target="../embeddings/oleObject15.bin"/><Relationship Id="rId20" Type="http://schemas.openxmlformats.org/officeDocument/2006/relationships/image" Target="../media/image21.wmf"/><Relationship Id="rId2" Type="http://schemas.openxmlformats.org/officeDocument/2006/relationships/image" Target="../media/image12.wmf"/><Relationship Id="rId19" Type="http://schemas.openxmlformats.org/officeDocument/2006/relationships/oleObject" Target="../embeddings/oleObject14.bin"/><Relationship Id="rId18" Type="http://schemas.openxmlformats.org/officeDocument/2006/relationships/image" Target="../media/image20.wmf"/><Relationship Id="rId17" Type="http://schemas.openxmlformats.org/officeDocument/2006/relationships/oleObject" Target="../embeddings/oleObject13.bin"/><Relationship Id="rId16" Type="http://schemas.openxmlformats.org/officeDocument/2006/relationships/image" Target="../media/image19.wmf"/><Relationship Id="rId15" Type="http://schemas.openxmlformats.org/officeDocument/2006/relationships/oleObject" Target="../embeddings/oleObject12.bin"/><Relationship Id="rId14" Type="http://schemas.openxmlformats.org/officeDocument/2006/relationships/image" Target="../media/image18.wmf"/><Relationship Id="rId13" Type="http://schemas.openxmlformats.org/officeDocument/2006/relationships/oleObject" Target="../embeddings/oleObject11.bin"/><Relationship Id="rId12" Type="http://schemas.openxmlformats.org/officeDocument/2006/relationships/image" Target="../media/image17.wmf"/><Relationship Id="rId11" Type="http://schemas.openxmlformats.org/officeDocument/2006/relationships/oleObject" Target="../embeddings/oleObject10.bin"/><Relationship Id="rId10" Type="http://schemas.openxmlformats.org/officeDocument/2006/relationships/image" Target="../media/image16.wmf"/><Relationship Id="rId1"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25.wmf"/><Relationship Id="rId3" Type="http://schemas.openxmlformats.org/officeDocument/2006/relationships/oleObject" Target="../embeddings/oleObject18.bin"/><Relationship Id="rId2" Type="http://schemas.openxmlformats.org/officeDocument/2006/relationships/image" Target="../media/image24.wmf"/><Relationship Id="rId1"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oleObject" Target="../embeddings/oleObject19.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oleObject" Target="../embeddings/oleObject20.bin"/></Relationships>
</file>

<file path=ppt/slides/_rels/slide56.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audio" Target="../media/audio3.wav"/><Relationship Id="rId3" Type="http://schemas.openxmlformats.org/officeDocument/2006/relationships/audio" Target="../media/audio2.wav"/><Relationship Id="rId2" Type="http://schemas.openxmlformats.org/officeDocument/2006/relationships/image" Target="../media/image32.wmf"/><Relationship Id="rId1" Type="http://schemas.openxmlformats.org/officeDocument/2006/relationships/oleObject" Target="../embeddings/oleObject21.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34.wmf"/><Relationship Id="rId2" Type="http://schemas.openxmlformats.org/officeDocument/2006/relationships/oleObject" Target="../embeddings/oleObject22.bin"/><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25.bin"/><Relationship Id="rId4" Type="http://schemas.openxmlformats.org/officeDocument/2006/relationships/image" Target="../media/image36.wmf"/><Relationship Id="rId3" Type="http://schemas.openxmlformats.org/officeDocument/2006/relationships/oleObject" Target="../embeddings/oleObject24.bin"/><Relationship Id="rId2" Type="http://schemas.openxmlformats.org/officeDocument/2006/relationships/image" Target="../media/image35.wmf"/><Relationship Id="rId1" Type="http://schemas.openxmlformats.org/officeDocument/2006/relationships/oleObject" Target="../embeddings/oleObject23.bin"/></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39.wmf"/><Relationship Id="rId2" Type="http://schemas.openxmlformats.org/officeDocument/2006/relationships/oleObject" Target="../embeddings/oleObject26.bin"/><Relationship Id="rId1" Type="http://schemas.openxmlformats.org/officeDocument/2006/relationships/image" Target="../media/image3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image" Target="../media/image43.wmf"/><Relationship Id="rId7" Type="http://schemas.openxmlformats.org/officeDocument/2006/relationships/oleObject" Target="../embeddings/oleObject30.bin"/><Relationship Id="rId6" Type="http://schemas.openxmlformats.org/officeDocument/2006/relationships/image" Target="../media/image42.wmf"/><Relationship Id="rId5" Type="http://schemas.openxmlformats.org/officeDocument/2006/relationships/oleObject" Target="../embeddings/oleObject29.bin"/><Relationship Id="rId4" Type="http://schemas.openxmlformats.org/officeDocument/2006/relationships/image" Target="../media/image41.wmf"/><Relationship Id="rId3" Type="http://schemas.openxmlformats.org/officeDocument/2006/relationships/oleObject" Target="../embeddings/oleObject28.bin"/><Relationship Id="rId2" Type="http://schemas.openxmlformats.org/officeDocument/2006/relationships/image" Target="../media/image40.wmf"/><Relationship Id="rId12" Type="http://schemas.openxmlformats.org/officeDocument/2006/relationships/vmlDrawing" Target="../drawings/vmlDrawing12.vml"/><Relationship Id="rId11" Type="http://schemas.openxmlformats.org/officeDocument/2006/relationships/slideLayout" Target="../slideLayouts/slideLayout2.xml"/><Relationship Id="rId10" Type="http://schemas.openxmlformats.org/officeDocument/2006/relationships/image" Target="../media/image44.wmf"/><Relationship Id="rId1" Type="http://schemas.openxmlformats.org/officeDocument/2006/relationships/oleObject" Target="../embeddings/oleObject27.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xml"/><Relationship Id="rId6" Type="http://schemas.openxmlformats.org/officeDocument/2006/relationships/image" Target="../media/image48.wmf"/><Relationship Id="rId5" Type="http://schemas.openxmlformats.org/officeDocument/2006/relationships/oleObject" Target="../embeddings/oleObject34.bin"/><Relationship Id="rId4" Type="http://schemas.openxmlformats.org/officeDocument/2006/relationships/image" Target="../media/image47.wmf"/><Relationship Id="rId3" Type="http://schemas.openxmlformats.org/officeDocument/2006/relationships/oleObject" Target="../embeddings/oleObject33.bin"/><Relationship Id="rId2" Type="http://schemas.openxmlformats.org/officeDocument/2006/relationships/image" Target="../media/image46.wmf"/><Relationship Id="rId1" Type="http://schemas.openxmlformats.org/officeDocument/2006/relationships/oleObject" Target="../embeddings/oleObject32.bin"/></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image" Target="../media/image4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0.wmf"/></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7.wmf"/><Relationship Id="rId3" Type="http://schemas.openxmlformats.org/officeDocument/2006/relationships/oleObject" Target="../embeddings/oleObject2.bin"/><Relationship Id="rId2" Type="http://schemas.openxmlformats.org/officeDocument/2006/relationships/image" Target="../media/image6.wmf"/><Relationship Id="rId1"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81.xml.rels><?xml version="1.0" encoding="UTF-8" standalone="yes"?>
<Relationships xmlns="http://schemas.openxmlformats.org/package/2006/relationships"><Relationship Id="rId9" Type="http://schemas.openxmlformats.org/officeDocument/2006/relationships/oleObject" Target="../embeddings/oleObject39.bin"/><Relationship Id="rId8" Type="http://schemas.openxmlformats.org/officeDocument/2006/relationships/image" Target="../media/image55.wmf"/><Relationship Id="rId7" Type="http://schemas.openxmlformats.org/officeDocument/2006/relationships/oleObject" Target="../embeddings/oleObject38.bin"/><Relationship Id="rId6" Type="http://schemas.openxmlformats.org/officeDocument/2006/relationships/image" Target="../media/image54.wmf"/><Relationship Id="rId5" Type="http://schemas.openxmlformats.org/officeDocument/2006/relationships/oleObject" Target="../embeddings/oleObject37.bin"/><Relationship Id="rId4" Type="http://schemas.openxmlformats.org/officeDocument/2006/relationships/image" Target="../media/image53.wmf"/><Relationship Id="rId3" Type="http://schemas.openxmlformats.org/officeDocument/2006/relationships/oleObject" Target="../embeddings/oleObject36.bin"/><Relationship Id="rId2" Type="http://schemas.openxmlformats.org/officeDocument/2006/relationships/image" Target="../media/image52.wmf"/><Relationship Id="rId14" Type="http://schemas.openxmlformats.org/officeDocument/2006/relationships/vmlDrawing" Target="../drawings/vmlDrawing14.vml"/><Relationship Id="rId13" Type="http://schemas.openxmlformats.org/officeDocument/2006/relationships/slideLayout" Target="../slideLayouts/slideLayout2.xml"/><Relationship Id="rId12" Type="http://schemas.openxmlformats.org/officeDocument/2006/relationships/image" Target="../media/image57.wmf"/><Relationship Id="rId11" Type="http://schemas.openxmlformats.org/officeDocument/2006/relationships/oleObject" Target="../embeddings/oleObject40.bin"/><Relationship Id="rId10" Type="http://schemas.openxmlformats.org/officeDocument/2006/relationships/image" Target="../media/image56.wmf"/><Relationship Id="rId1" Type="http://schemas.openxmlformats.org/officeDocument/2006/relationships/oleObject" Target="../embeddings/oleObject35.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2.xml"/><Relationship Id="rId6" Type="http://schemas.openxmlformats.org/officeDocument/2006/relationships/image" Target="../media/image60.wmf"/><Relationship Id="rId5" Type="http://schemas.openxmlformats.org/officeDocument/2006/relationships/oleObject" Target="../embeddings/oleObject43.bin"/><Relationship Id="rId4" Type="http://schemas.openxmlformats.org/officeDocument/2006/relationships/image" Target="../media/image59.wmf"/><Relationship Id="rId3" Type="http://schemas.openxmlformats.org/officeDocument/2006/relationships/oleObject" Target="../embeddings/oleObject42.bin"/><Relationship Id="rId2" Type="http://schemas.openxmlformats.org/officeDocument/2006/relationships/image" Target="../media/image58.wmf"/><Relationship Id="rId1" Type="http://schemas.openxmlformats.org/officeDocument/2006/relationships/oleObject" Target="../embeddings/oleObject41.bin"/></Relationships>
</file>

<file path=ppt/slides/_rels/slide87.xml.rels><?xml version="1.0" encoding="UTF-8" standalone="yes"?>
<Relationships xmlns="http://schemas.openxmlformats.org/package/2006/relationships"><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image" Target="../media/image63.wmf"/><Relationship Id="rId5" Type="http://schemas.openxmlformats.org/officeDocument/2006/relationships/oleObject" Target="../embeddings/oleObject46.bin"/><Relationship Id="rId4" Type="http://schemas.openxmlformats.org/officeDocument/2006/relationships/image" Target="../media/image62.wmf"/><Relationship Id="rId3" Type="http://schemas.openxmlformats.org/officeDocument/2006/relationships/oleObject" Target="../embeddings/oleObject45.bin"/><Relationship Id="rId2" Type="http://schemas.openxmlformats.org/officeDocument/2006/relationships/image" Target="../media/image61.wmf"/><Relationship Id="rId1" Type="http://schemas.openxmlformats.org/officeDocument/2006/relationships/oleObject" Target="../embeddings/oleObject44.bin"/></Relationships>
</file>

<file path=ppt/slides/_rels/slide88.xml.rels><?xml version="1.0" encoding="UTF-8" standalone="yes"?>
<Relationships xmlns="http://schemas.openxmlformats.org/package/2006/relationships"><Relationship Id="rId8" Type="http://schemas.openxmlformats.org/officeDocument/2006/relationships/vmlDrawing" Target="../drawings/vmlDrawing17.vml"/><Relationship Id="rId7" Type="http://schemas.openxmlformats.org/officeDocument/2006/relationships/slideLayout" Target="../slideLayouts/slideLayout2.xml"/><Relationship Id="rId6" Type="http://schemas.openxmlformats.org/officeDocument/2006/relationships/image" Target="../media/image65.wmf"/><Relationship Id="rId5" Type="http://schemas.openxmlformats.org/officeDocument/2006/relationships/oleObject" Target="../embeddings/oleObject49.bin"/><Relationship Id="rId4" Type="http://schemas.openxmlformats.org/officeDocument/2006/relationships/image" Target="../media/image64.wmf"/><Relationship Id="rId3" Type="http://schemas.openxmlformats.org/officeDocument/2006/relationships/oleObject" Target="../embeddings/oleObject48.bin"/><Relationship Id="rId2" Type="http://schemas.openxmlformats.org/officeDocument/2006/relationships/image" Target="../media/image63.wmf"/><Relationship Id="rId1" Type="http://schemas.openxmlformats.org/officeDocument/2006/relationships/oleObject" Target="../embeddings/oleObject47.bin"/></Relationships>
</file>

<file path=ppt/slides/_rels/slide89.xml.rels><?xml version="1.0" encoding="UTF-8" standalone="yes"?>
<Relationships xmlns="http://schemas.openxmlformats.org/package/2006/relationships"><Relationship Id="rId7" Type="http://schemas.openxmlformats.org/officeDocument/2006/relationships/vmlDrawing" Target="../drawings/vmlDrawing18.vml"/><Relationship Id="rId6" Type="http://schemas.openxmlformats.org/officeDocument/2006/relationships/slideLayout" Target="../slideLayouts/slideLayout7.xml"/><Relationship Id="rId5" Type="http://schemas.openxmlformats.org/officeDocument/2006/relationships/image" Target="../media/image68.wmf"/><Relationship Id="rId4" Type="http://schemas.openxmlformats.org/officeDocument/2006/relationships/oleObject" Target="../embeddings/oleObject51.bin"/><Relationship Id="rId3" Type="http://schemas.openxmlformats.org/officeDocument/2006/relationships/image" Target="../media/image67.wmf"/><Relationship Id="rId2" Type="http://schemas.openxmlformats.org/officeDocument/2006/relationships/oleObject" Target="../embeddings/oleObject50.bin"/><Relationship Id="rId1"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9" Type="http://schemas.openxmlformats.org/officeDocument/2006/relationships/oleObject" Target="../embeddings/oleObject56.bin"/><Relationship Id="rId8" Type="http://schemas.openxmlformats.org/officeDocument/2006/relationships/image" Target="../media/image72.wmf"/><Relationship Id="rId7" Type="http://schemas.openxmlformats.org/officeDocument/2006/relationships/oleObject" Target="../embeddings/oleObject55.bin"/><Relationship Id="rId6" Type="http://schemas.openxmlformats.org/officeDocument/2006/relationships/image" Target="../media/image71.wmf"/><Relationship Id="rId5" Type="http://schemas.openxmlformats.org/officeDocument/2006/relationships/oleObject" Target="../embeddings/oleObject54.bin"/><Relationship Id="rId4" Type="http://schemas.openxmlformats.org/officeDocument/2006/relationships/image" Target="../media/image70.wmf"/><Relationship Id="rId3" Type="http://schemas.openxmlformats.org/officeDocument/2006/relationships/oleObject" Target="../embeddings/oleObject53.bin"/><Relationship Id="rId2" Type="http://schemas.openxmlformats.org/officeDocument/2006/relationships/image" Target="../media/image69.wmf"/><Relationship Id="rId12" Type="http://schemas.openxmlformats.org/officeDocument/2006/relationships/vmlDrawing" Target="../drawings/vmlDrawing19.vml"/><Relationship Id="rId11" Type="http://schemas.openxmlformats.org/officeDocument/2006/relationships/slideLayout" Target="../slideLayouts/slideLayout7.xml"/><Relationship Id="rId10" Type="http://schemas.openxmlformats.org/officeDocument/2006/relationships/image" Target="../media/image73.wmf"/><Relationship Id="rId1" Type="http://schemas.openxmlformats.org/officeDocument/2006/relationships/oleObject" Target="../embeddings/oleObject52.bin"/></Relationships>
</file>

<file path=ppt/slides/_rels/slide91.xml.rels><?xml version="1.0" encoding="UTF-8" standalone="yes"?>
<Relationships xmlns="http://schemas.openxmlformats.org/package/2006/relationships"><Relationship Id="rId9" Type="http://schemas.openxmlformats.org/officeDocument/2006/relationships/oleObject" Target="../embeddings/oleObject61.bin"/><Relationship Id="rId8" Type="http://schemas.openxmlformats.org/officeDocument/2006/relationships/image" Target="../media/image77.wmf"/><Relationship Id="rId7" Type="http://schemas.openxmlformats.org/officeDocument/2006/relationships/oleObject" Target="../embeddings/oleObject60.bin"/><Relationship Id="rId6" Type="http://schemas.openxmlformats.org/officeDocument/2006/relationships/image" Target="../media/image76.wmf"/><Relationship Id="rId5" Type="http://schemas.openxmlformats.org/officeDocument/2006/relationships/oleObject" Target="../embeddings/oleObject59.bin"/><Relationship Id="rId4" Type="http://schemas.openxmlformats.org/officeDocument/2006/relationships/image" Target="../media/image75.wmf"/><Relationship Id="rId3" Type="http://schemas.openxmlformats.org/officeDocument/2006/relationships/oleObject" Target="../embeddings/oleObject58.bin"/><Relationship Id="rId23" Type="http://schemas.openxmlformats.org/officeDocument/2006/relationships/vmlDrawing" Target="../drawings/vmlDrawing20.vml"/><Relationship Id="rId22" Type="http://schemas.openxmlformats.org/officeDocument/2006/relationships/slideLayout" Target="../slideLayouts/slideLayout7.xml"/><Relationship Id="rId21" Type="http://schemas.openxmlformats.org/officeDocument/2006/relationships/oleObject" Target="../embeddings/oleObject69.bin"/><Relationship Id="rId20" Type="http://schemas.openxmlformats.org/officeDocument/2006/relationships/oleObject" Target="../embeddings/oleObject68.bin"/><Relationship Id="rId2" Type="http://schemas.openxmlformats.org/officeDocument/2006/relationships/image" Target="../media/image74.wmf"/><Relationship Id="rId19" Type="http://schemas.openxmlformats.org/officeDocument/2006/relationships/oleObject" Target="../embeddings/oleObject67.bin"/><Relationship Id="rId18" Type="http://schemas.openxmlformats.org/officeDocument/2006/relationships/oleObject" Target="../embeddings/oleObject66.bin"/><Relationship Id="rId17" Type="http://schemas.openxmlformats.org/officeDocument/2006/relationships/image" Target="../media/image81.wmf"/><Relationship Id="rId16" Type="http://schemas.openxmlformats.org/officeDocument/2006/relationships/oleObject" Target="../embeddings/oleObject65.bin"/><Relationship Id="rId15" Type="http://schemas.openxmlformats.org/officeDocument/2006/relationships/oleObject" Target="../embeddings/oleObject64.bin"/><Relationship Id="rId14" Type="http://schemas.openxmlformats.org/officeDocument/2006/relationships/image" Target="../media/image80.wmf"/><Relationship Id="rId13" Type="http://schemas.openxmlformats.org/officeDocument/2006/relationships/oleObject" Target="../embeddings/oleObject63.bin"/><Relationship Id="rId12" Type="http://schemas.openxmlformats.org/officeDocument/2006/relationships/image" Target="../media/image79.wmf"/><Relationship Id="rId11" Type="http://schemas.openxmlformats.org/officeDocument/2006/relationships/oleObject" Target="../embeddings/oleObject62.bin"/><Relationship Id="rId10" Type="http://schemas.openxmlformats.org/officeDocument/2006/relationships/image" Target="../media/image78.wmf"/><Relationship Id="rId1" Type="http://schemas.openxmlformats.org/officeDocument/2006/relationships/oleObject" Target="../embeddings/oleObject57.bin"/></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2286000" cy="3138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2" name="Rectangle 12"/>
          <p:cNvSpPr>
            <a:spLocks noGrp="1"/>
          </p:cNvSpPr>
          <p:nvPr>
            <p:ph type="sldNum" sz="quarter" idx="4"/>
          </p:nvPr>
        </p:nvSpPr>
        <p:spPr>
          <a:ln/>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latin typeface="Verdana" panose="020B0604030504040204" pitchFamily="34" charset="0"/>
              </a:rPr>
            </a:fld>
            <a:endParaRPr lang="en-US" altLang="zh-CN" sz="1200" dirty="0">
              <a:latin typeface="Verdana" panose="020B0604030504040204" pitchFamily="34" charset="0"/>
            </a:endParaRPr>
          </a:p>
        </p:txBody>
      </p:sp>
      <p:sp>
        <p:nvSpPr>
          <p:cNvPr id="5123" name="Rectangle 2"/>
          <p:cNvSpPr>
            <a:spLocks noGrp="1"/>
          </p:cNvSpPr>
          <p:nvPr>
            <p:ph type="ctrTitle"/>
          </p:nvPr>
        </p:nvSpPr>
        <p:spPr>
          <a:xfrm>
            <a:off x="2209800" y="2514600"/>
            <a:ext cx="6705600" cy="1219200"/>
          </a:xfrm>
          <a:ln/>
        </p:spPr>
        <p:txBody>
          <a:bodyPr vert="horz" wrap="square" lIns="91440" tIns="45720" rIns="91440" bIns="45720" anchor="b" anchorCtr="0"/>
          <a:p>
            <a:pPr eaLnBrk="1" hangingPunct="1">
              <a:buClrTx/>
              <a:buSzTx/>
              <a:buFontTx/>
            </a:pPr>
            <a:r>
              <a:rPr lang="en-US" altLang="zh-CN" sz="3200" dirty="0">
                <a:solidFill>
                  <a:srgbClr val="000000"/>
                </a:solidFill>
                <a:latin typeface="+mj-lt"/>
                <a:ea typeface="宋体" panose="02010600030101010101" pitchFamily="2" charset="-122"/>
                <a:cs typeface="+mj-cs"/>
              </a:rPr>
              <a:t>Designing and Analysis of Algorithm</a:t>
            </a:r>
            <a:endParaRPr lang="en-US" altLang="zh-CN" dirty="0">
              <a:solidFill>
                <a:srgbClr val="000000"/>
              </a:solidFill>
              <a:latin typeface="+mj-lt"/>
              <a:ea typeface="宋体" panose="02010600030101010101" pitchFamily="2" charset="-122"/>
              <a:cs typeface="+mj-cs"/>
            </a:endParaRPr>
          </a:p>
        </p:txBody>
      </p:sp>
      <p:sp>
        <p:nvSpPr>
          <p:cNvPr id="5124" name="Rectangle 3"/>
          <p:cNvSpPr>
            <a:spLocks noGrp="1"/>
          </p:cNvSpPr>
          <p:nvPr>
            <p:ph type="subTitle" idx="1"/>
          </p:nvPr>
        </p:nvSpPr>
        <p:spPr>
          <a:xfrm>
            <a:off x="1295400" y="5715000"/>
            <a:ext cx="6719888" cy="381000"/>
          </a:xfrm>
          <a:ln/>
        </p:spPr>
        <p:txBody>
          <a:bodyPr vert="horz" wrap="square" lIns="91440" tIns="45720" rIns="91440" bIns="45720" anchor="t" anchorCtr="0"/>
          <a:p>
            <a:pPr algn="ctr" eaLnBrk="1" hangingPunct="1">
              <a:lnSpc>
                <a:spcPct val="90000"/>
              </a:lnSpc>
              <a:buSzTx/>
            </a:pPr>
            <a:r>
              <a:rPr lang="en-US" altLang="zh-CN" b="1" dirty="0">
                <a:latin typeface="Verdana" panose="020B0604030504040204" pitchFamily="34" charset="0"/>
                <a:ea typeface="宋体" panose="02010600030101010101" pitchFamily="2" charset="-122"/>
                <a:cs typeface="+mn-cs"/>
              </a:rPr>
              <a:t>South China University of Technology</a:t>
            </a:r>
            <a:endParaRPr lang="en-US" altLang="zh-CN" b="1" dirty="0">
              <a:latin typeface="Verdana" panose="020B0604030504040204" pitchFamily="34" charset="0"/>
              <a:ea typeface="宋体" panose="02010600030101010101" pitchFamily="2" charset="-122"/>
              <a:cs typeface="+mn-cs"/>
            </a:endParaRPr>
          </a:p>
        </p:txBody>
      </p:sp>
      <p:sp>
        <p:nvSpPr>
          <p:cNvPr id="5125" name="Text Box 4"/>
          <p:cNvSpPr txBox="1"/>
          <p:nvPr/>
        </p:nvSpPr>
        <p:spPr>
          <a:xfrm>
            <a:off x="2057400" y="4495800"/>
            <a:ext cx="5867400" cy="523875"/>
          </a:xfrm>
          <a:prstGeom prst="rect">
            <a:avLst/>
          </a:prstGeom>
          <a:noFill/>
          <a:ln w="9525">
            <a:noFill/>
          </a:ln>
        </p:spPr>
        <p:txBody>
          <a:bodyPr anchor="t" anchorCtr="0">
            <a:spAutoFit/>
          </a:bodyPr>
          <a:p>
            <a:pPr>
              <a:spcBef>
                <a:spcPct val="50000"/>
              </a:spcBef>
            </a:pPr>
            <a:r>
              <a:rPr lang="en-US" altLang="zh-CN" sz="2800" b="1" dirty="0">
                <a:latin typeface="Times New Roman" panose="02020603050405020304" pitchFamily="18" charset="0"/>
                <a:ea typeface="宋体" panose="02010600030101010101" pitchFamily="2" charset="-122"/>
              </a:rPr>
              <a:t>Han Huang and Xiaowei Yang</a:t>
            </a:r>
            <a:endParaRPr lang="en-US" altLang="zh-CN" sz="2800" b="1" dirty="0">
              <a:latin typeface="Times New Roman" panose="02020603050405020304" pitchFamily="18" charset="0"/>
              <a:ea typeface="宋体" panose="02010600030101010101" pitchFamily="2" charset="-122"/>
            </a:endParaRPr>
          </a:p>
        </p:txBody>
      </p:sp>
      <p:pic>
        <p:nvPicPr>
          <p:cNvPr id="5126" name="Picture 8"/>
          <p:cNvPicPr>
            <a:picLocks noChangeAspect="1"/>
          </p:cNvPicPr>
          <p:nvPr/>
        </p:nvPicPr>
        <p:blipFill>
          <a:blip r:embed="rId1"/>
          <a:stretch>
            <a:fillRect/>
          </a:stretch>
        </p:blipFill>
        <p:spPr>
          <a:xfrm>
            <a:off x="228600" y="655638"/>
            <a:ext cx="1858963" cy="1858962"/>
          </a:xfrm>
          <a:prstGeom prst="rect">
            <a:avLst/>
          </a:prstGeom>
          <a:noFill/>
          <a:ln w="9525">
            <a:noFill/>
          </a:ln>
        </p:spPr>
      </p:pic>
      <p:sp>
        <p:nvSpPr>
          <p:cNvPr id="3" name="矩形 2"/>
          <p:cNvSpPr/>
          <p:nvPr/>
        </p:nvSpPr>
        <p:spPr>
          <a:xfrm>
            <a:off x="1752600" y="2362200"/>
            <a:ext cx="457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6386"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Tractable </a:t>
            </a:r>
            <a:r>
              <a:rPr lang="en-US" altLang="zh-CN" i="1" dirty="0">
                <a:ea typeface="宋体" panose="02010600030101010101" pitchFamily="2" charset="-122"/>
              </a:rPr>
              <a:t>vs.</a:t>
            </a:r>
            <a:r>
              <a:rPr lang="en-US" altLang="zh-CN" dirty="0">
                <a:ea typeface="宋体" panose="02010600030101010101" pitchFamily="2" charset="-122"/>
              </a:rPr>
              <a:t> intractable</a:t>
            </a:r>
            <a:endParaRPr lang="en-US" altLang="zh-CN" dirty="0">
              <a:ea typeface="宋体" panose="02010600030101010101" pitchFamily="2" charset="-122"/>
            </a:endParaRPr>
          </a:p>
        </p:txBody>
      </p:sp>
      <p:sp>
        <p:nvSpPr>
          <p:cNvPr id="185347" name="Rectangle 3"/>
          <p:cNvSpPr>
            <a:spLocks noGrp="1"/>
          </p:cNvSpPr>
          <p:nvPr>
            <p:ph idx="1"/>
          </p:nvPr>
        </p:nvSpPr>
        <p:spPr>
          <a:ln/>
        </p:spPr>
        <p:txBody>
          <a:bodyPr vert="horz" wrap="square" lIns="91440" tIns="45720" rIns="91440" bIns="45720" anchor="t" anchorCtr="0"/>
          <a:p>
            <a:pPr>
              <a:lnSpc>
                <a:spcPct val="90000"/>
              </a:lnSpc>
            </a:pPr>
            <a:r>
              <a:rPr lang="en-US" altLang="zh-CN" sz="2800" b="1" dirty="0">
                <a:solidFill>
                  <a:srgbClr val="000000"/>
                </a:solidFill>
                <a:ea typeface="宋体" panose="02010600030101010101" pitchFamily="2" charset="-122"/>
              </a:rPr>
              <a:t>A problem or algorithm with at most polynomial time complexity is considered </a:t>
            </a:r>
            <a:r>
              <a:rPr lang="en-US" altLang="zh-CN" sz="2800" b="1" i="1" dirty="0">
                <a:solidFill>
                  <a:srgbClr val="000000"/>
                </a:solidFill>
                <a:ea typeface="宋体" panose="02010600030101010101" pitchFamily="2" charset="-122"/>
              </a:rPr>
              <a:t>tractable</a:t>
            </a:r>
            <a:r>
              <a:rPr lang="en-US" altLang="zh-CN" sz="2800" b="1" dirty="0">
                <a:solidFill>
                  <a:srgbClr val="000000"/>
                </a:solidFill>
                <a:ea typeface="宋体" panose="02010600030101010101" pitchFamily="2" charset="-122"/>
              </a:rPr>
              <a:t> (or </a:t>
            </a:r>
            <a:r>
              <a:rPr lang="en-US" altLang="zh-CN" sz="2800" b="1" i="1" dirty="0">
                <a:solidFill>
                  <a:srgbClr val="000000"/>
                </a:solidFill>
                <a:ea typeface="宋体" panose="02010600030101010101" pitchFamily="2" charset="-122"/>
              </a:rPr>
              <a:t>feasible</a:t>
            </a:r>
            <a:r>
              <a:rPr lang="en-US" altLang="zh-CN" sz="2800" b="1" dirty="0">
                <a:solidFill>
                  <a:srgbClr val="000000"/>
                </a:solidFill>
                <a:ea typeface="宋体" panose="02010600030101010101" pitchFamily="2" charset="-122"/>
              </a:rPr>
              <a:t>).</a:t>
            </a:r>
            <a:r>
              <a:rPr lang="en-US" altLang="zh-CN" sz="2800" b="1" dirty="0">
                <a:ea typeface="宋体" panose="02010600030101010101" pitchFamily="2" charset="-122"/>
              </a:rPr>
              <a:t>  P is the set of all tractable problems.</a:t>
            </a:r>
            <a:endParaRPr lang="en-US" altLang="zh-CN" sz="2800" b="1" dirty="0">
              <a:ea typeface="宋体" panose="02010600030101010101" pitchFamily="2" charset="-122"/>
            </a:endParaRPr>
          </a:p>
          <a:p>
            <a:pPr>
              <a:lnSpc>
                <a:spcPct val="90000"/>
              </a:lnSpc>
            </a:pPr>
            <a:r>
              <a:rPr lang="en-US" altLang="zh-CN" sz="2800" b="1" dirty="0">
                <a:solidFill>
                  <a:srgbClr val="FF0000"/>
                </a:solidFill>
                <a:ea typeface="宋体" panose="02010600030101010101" pitchFamily="2" charset="-122"/>
              </a:rPr>
              <a:t>A problem or algorithm that has complexity greater than </a:t>
            </a:r>
            <a:r>
              <a:rPr lang="en-US" altLang="zh-CN" sz="2800" b="1" dirty="0">
                <a:solidFill>
                  <a:srgbClr val="FF0000"/>
                </a:solidFill>
                <a:ea typeface="宋体" panose="02010600030101010101" pitchFamily="2" charset="-122"/>
                <a:sym typeface="Symbol" panose="05050102010706020507" pitchFamily="18" charset="2"/>
              </a:rPr>
              <a:t>e</a:t>
            </a:r>
            <a:r>
              <a:rPr lang="en-US" altLang="zh-CN" sz="2800" b="1" dirty="0">
                <a:ea typeface="宋体" panose="02010600030101010101" pitchFamily="2" charset="-122"/>
                <a:sym typeface="Symbol" panose="05050102010706020507" pitchFamily="18" charset="2"/>
              </a:rPr>
              <a:t>xponential</a:t>
            </a:r>
            <a:r>
              <a:rPr lang="en-US" altLang="zh-CN" sz="2800" b="1" dirty="0">
                <a:solidFill>
                  <a:srgbClr val="FF0000"/>
                </a:solidFill>
                <a:ea typeface="宋体" panose="02010600030101010101" pitchFamily="2" charset="-122"/>
              </a:rPr>
              <a:t> is considered </a:t>
            </a:r>
            <a:r>
              <a:rPr lang="en-US" altLang="zh-CN" sz="2800" b="1" i="1" dirty="0">
                <a:solidFill>
                  <a:srgbClr val="FF0000"/>
                </a:solidFill>
                <a:ea typeface="宋体" panose="02010600030101010101" pitchFamily="2" charset="-122"/>
              </a:rPr>
              <a:t>intractable </a:t>
            </a:r>
            <a:r>
              <a:rPr lang="en-US" altLang="zh-CN" sz="2800" b="1" dirty="0">
                <a:solidFill>
                  <a:srgbClr val="FF0000"/>
                </a:solidFill>
                <a:ea typeface="宋体" panose="02010600030101010101" pitchFamily="2" charset="-122"/>
              </a:rPr>
              <a:t>(or </a:t>
            </a:r>
            <a:r>
              <a:rPr lang="en-US" altLang="zh-CN" sz="2800" b="1" i="1" dirty="0">
                <a:solidFill>
                  <a:srgbClr val="FF0000"/>
                </a:solidFill>
                <a:ea typeface="宋体" panose="02010600030101010101" pitchFamily="2" charset="-122"/>
              </a:rPr>
              <a:t>infeasible</a:t>
            </a:r>
            <a:r>
              <a:rPr lang="en-US" altLang="zh-CN" sz="2800" b="1" dirty="0">
                <a:solidFill>
                  <a:srgbClr val="FF0000"/>
                </a:solidFill>
                <a:ea typeface="宋体" panose="02010600030101010101" pitchFamily="2" charset="-122"/>
              </a:rPr>
              <a:t>)</a:t>
            </a:r>
            <a:r>
              <a:rPr lang="en-US" altLang="zh-CN" sz="2800" b="1" i="1" dirty="0">
                <a:solidFill>
                  <a:srgbClr val="FF0000"/>
                </a:solidFill>
                <a:ea typeface="宋体" panose="02010600030101010101" pitchFamily="2" charset="-122"/>
              </a:rPr>
              <a:t>.</a:t>
            </a:r>
            <a:endParaRPr lang="en-US" altLang="zh-CN" sz="2800" b="1" i="1" dirty="0">
              <a:solidFill>
                <a:srgbClr val="FF0000"/>
              </a:solidFill>
              <a:ea typeface="宋体" panose="02010600030101010101" pitchFamily="2" charset="-122"/>
            </a:endParaRPr>
          </a:p>
          <a:p>
            <a:pPr>
              <a:lnSpc>
                <a:spcPct val="90000"/>
              </a:lnSpc>
            </a:pPr>
            <a:r>
              <a:rPr lang="en-US" altLang="zh-CN" sz="2800" b="1" dirty="0">
                <a:solidFill>
                  <a:srgbClr val="000000"/>
                </a:solidFill>
                <a:ea typeface="宋体" panose="02010600030101010101" pitchFamily="2" charset="-122"/>
              </a:rPr>
              <a:t>Note that </a:t>
            </a:r>
            <a:r>
              <a:rPr lang="en-US" altLang="zh-CN" sz="2800" b="1" i="1" dirty="0">
                <a:solidFill>
                  <a:srgbClr val="000000"/>
                </a:solidFill>
                <a:ea typeface="宋体" panose="02010600030101010101" pitchFamily="2" charset="-122"/>
              </a:rPr>
              <a:t>n</a:t>
            </a:r>
            <a:r>
              <a:rPr lang="en-US" altLang="zh-CN" sz="2800" b="1" baseline="30000" dirty="0">
                <a:solidFill>
                  <a:srgbClr val="000000"/>
                </a:solidFill>
                <a:ea typeface="宋体" panose="02010600030101010101" pitchFamily="2" charset="-122"/>
              </a:rPr>
              <a:t>1,000,000</a:t>
            </a:r>
            <a:r>
              <a:rPr lang="en-US" altLang="zh-CN" sz="2800" b="1" dirty="0">
                <a:solidFill>
                  <a:srgbClr val="000000"/>
                </a:solidFill>
                <a:ea typeface="宋体" panose="02010600030101010101" pitchFamily="2" charset="-122"/>
              </a:rPr>
              <a:t> is </a:t>
            </a:r>
            <a:r>
              <a:rPr lang="en-US" altLang="zh-CN" sz="2800" b="1" i="1" dirty="0">
                <a:solidFill>
                  <a:srgbClr val="000000"/>
                </a:solidFill>
                <a:ea typeface="宋体" panose="02010600030101010101" pitchFamily="2" charset="-122"/>
              </a:rPr>
              <a:t>technically</a:t>
            </a:r>
            <a:r>
              <a:rPr lang="en-US" altLang="zh-CN" sz="2800" b="1" dirty="0">
                <a:solidFill>
                  <a:srgbClr val="000000"/>
                </a:solidFill>
                <a:ea typeface="宋体" panose="02010600030101010101" pitchFamily="2" charset="-122"/>
              </a:rPr>
              <a:t> tractable, but really very hard.  </a:t>
            </a:r>
            <a:r>
              <a:rPr lang="en-US" altLang="zh-CN" sz="2800" b="1" i="1" dirty="0">
                <a:solidFill>
                  <a:srgbClr val="000000"/>
                </a:solidFill>
                <a:ea typeface="宋体" panose="02010600030101010101" pitchFamily="2" charset="-122"/>
              </a:rPr>
              <a:t>n</a:t>
            </a:r>
            <a:r>
              <a:rPr lang="en-US" altLang="zh-CN" sz="2800" b="1" baseline="30000" dirty="0">
                <a:solidFill>
                  <a:srgbClr val="000000"/>
                </a:solidFill>
                <a:ea typeface="宋体" panose="02010600030101010101" pitchFamily="2" charset="-122"/>
              </a:rPr>
              <a:t>log log log </a:t>
            </a:r>
            <a:r>
              <a:rPr lang="en-US" altLang="zh-CN" sz="2800" b="1" i="1" baseline="30000" dirty="0">
                <a:solidFill>
                  <a:srgbClr val="000000"/>
                </a:solidFill>
                <a:ea typeface="宋体" panose="02010600030101010101" pitchFamily="2" charset="-122"/>
              </a:rPr>
              <a:t>n</a:t>
            </a:r>
            <a:r>
              <a:rPr lang="en-US" altLang="zh-CN" sz="2800" b="1" dirty="0">
                <a:solidFill>
                  <a:srgbClr val="000000"/>
                </a:solidFill>
                <a:ea typeface="宋体" panose="02010600030101010101" pitchFamily="2" charset="-122"/>
              </a:rPr>
              <a:t> is </a:t>
            </a:r>
            <a:r>
              <a:rPr lang="en-US" altLang="zh-CN" sz="2800" b="1" i="1" dirty="0">
                <a:solidFill>
                  <a:srgbClr val="000000"/>
                </a:solidFill>
                <a:ea typeface="宋体" panose="02010600030101010101" pitchFamily="2" charset="-122"/>
              </a:rPr>
              <a:t>technically</a:t>
            </a:r>
            <a:r>
              <a:rPr lang="en-US" altLang="zh-CN" sz="2800" b="1" dirty="0">
                <a:solidFill>
                  <a:srgbClr val="000000"/>
                </a:solidFill>
                <a:ea typeface="宋体" panose="02010600030101010101" pitchFamily="2" charset="-122"/>
              </a:rPr>
              <a:t> intractable, but easy.  Such cases are rare though.</a:t>
            </a:r>
            <a:endParaRPr lang="en-US" altLang="zh-CN" sz="2800" b="1" i="1" dirty="0">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5347">
                                            <p:txEl>
                                              <p:charRg st="0" end="143"/>
                                            </p:txEl>
                                          </p:spTgt>
                                        </p:tgtEl>
                                        <p:attrNameLst>
                                          <p:attrName>style.visibility</p:attrName>
                                        </p:attrNameLst>
                                      </p:cBhvr>
                                      <p:to>
                                        <p:strVal val="visible"/>
                                      </p:to>
                                    </p:set>
                                    <p:animEffect transition="in" filter="blinds(horizontal)">
                                      <p:cBhvr>
                                        <p:cTn id="7" dur="500"/>
                                        <p:tgtEl>
                                          <p:spTgt spid="185347">
                                            <p:txEl>
                                              <p:charRg st="0" end="14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5347">
                                            <p:txEl>
                                              <p:charRg st="143" end="254"/>
                                            </p:txEl>
                                          </p:spTgt>
                                        </p:tgtEl>
                                        <p:attrNameLst>
                                          <p:attrName>style.visibility</p:attrName>
                                        </p:attrNameLst>
                                      </p:cBhvr>
                                      <p:to>
                                        <p:strVal val="visible"/>
                                      </p:to>
                                    </p:set>
                                    <p:animEffect transition="in" filter="blinds(horizontal)">
                                      <p:cBhvr>
                                        <p:cTn id="12" dur="500"/>
                                        <p:tgtEl>
                                          <p:spTgt spid="185347">
                                            <p:txEl>
                                              <p:charRg st="143" end="25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5347">
                                            <p:txEl>
                                              <p:charRg st="254" end="406"/>
                                            </p:txEl>
                                          </p:spTgt>
                                        </p:tgtEl>
                                        <p:attrNameLst>
                                          <p:attrName>style.visibility</p:attrName>
                                        </p:attrNameLst>
                                      </p:cBhvr>
                                      <p:to>
                                        <p:strVal val="visible"/>
                                      </p:to>
                                    </p:set>
                                    <p:animEffect transition="in" filter="blinds(horizontal)">
                                      <p:cBhvr>
                                        <p:cTn id="17" dur="500"/>
                                        <p:tgtEl>
                                          <p:spTgt spid="185347">
                                            <p:txEl>
                                              <p:charRg st="254" end="40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107523" name="内容占位符 2"/>
          <p:cNvSpPr>
            <a:spLocks noGrp="1"/>
          </p:cNvSpPr>
          <p:nvPr>
            <p:ph idx="1"/>
          </p:nvPr>
        </p:nvSpPr>
        <p:spPr>
          <a:xfrm>
            <a:off x="76200" y="1368425"/>
            <a:ext cx="8915400" cy="4879975"/>
          </a:xfrm>
          <a:ln/>
        </p:spPr>
        <p:txBody>
          <a:bodyPr vert="horz" wrap="square" lIns="91440" tIns="45720" rIns="91440" bIns="45720" anchor="t" anchorCtr="0"/>
          <a:p>
            <a:r>
              <a:rPr lang="en-US" altLang="zh-CN" sz="2800" dirty="0">
                <a:ea typeface="宋体" panose="02010600030101010101" pitchFamily="2" charset="-122"/>
              </a:rPr>
              <a:t>Whether you decide to measure  the efficiency by basic operation counting or by time clocking, you will need to decide on a sample of inputs for the experiment.</a:t>
            </a:r>
            <a:endParaRPr lang="en-US" altLang="zh-CN" sz="2800" dirty="0">
              <a:ea typeface="宋体" panose="02010600030101010101" pitchFamily="2" charset="-122"/>
            </a:endParaRPr>
          </a:p>
          <a:p>
            <a:r>
              <a:rPr lang="en-US" altLang="zh-CN" sz="2800" dirty="0">
                <a:ea typeface="宋体" panose="02010600030101010101" pitchFamily="2" charset="-122"/>
              </a:rPr>
              <a:t>The principal advantage of size changing according to a pattern is that its impact is easier to analyze.</a:t>
            </a:r>
            <a:endParaRPr lang="en-US" altLang="zh-CN" sz="2800" dirty="0">
              <a:ea typeface="宋体" panose="02010600030101010101" pitchFamily="2" charset="-122"/>
            </a:endParaRPr>
          </a:p>
          <a:p>
            <a:r>
              <a:rPr lang="en-US" altLang="zh-CN" sz="2800" dirty="0">
                <a:ea typeface="宋体" panose="02010600030101010101" pitchFamily="2" charset="-122"/>
              </a:rPr>
              <a:t>Another important issue concerning sizes in an experiment’s sample is whether several instances of the same size should be included.</a:t>
            </a:r>
            <a:endParaRPr lang="en-US" altLang="zh-CN" sz="2800" dirty="0">
              <a:ea typeface="宋体" panose="02010600030101010101" pitchFamily="2" charset="-122"/>
            </a:endParaRPr>
          </a:p>
          <a:p>
            <a:r>
              <a:rPr lang="en-US" altLang="zh-CN" sz="2800" dirty="0">
                <a:ea typeface="宋体" panose="02010600030101010101" pitchFamily="2" charset="-122"/>
              </a:rPr>
              <a:t>Even if we decide to use a pattern for input sizes, we typically want instances themselves generated randomly. </a:t>
            </a:r>
            <a:endParaRPr lang="zh-CN" altLang="en-US" sz="2800"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7523">
                                            <p:txEl>
                                              <p:charRg st="0" end="161"/>
                                            </p:txEl>
                                          </p:spTgt>
                                        </p:tgtEl>
                                        <p:attrNameLst>
                                          <p:attrName>style.visibility</p:attrName>
                                        </p:attrNameLst>
                                      </p:cBhvr>
                                      <p:to>
                                        <p:strVal val="visible"/>
                                      </p:to>
                                    </p:set>
                                    <p:animEffect transition="in" filter="blinds(horizontal)">
                                      <p:cBhvr>
                                        <p:cTn id="7" dur="500"/>
                                        <p:tgtEl>
                                          <p:spTgt spid="107523">
                                            <p:txEl>
                                              <p:charRg st="0" end="16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7523">
                                            <p:txEl>
                                              <p:charRg st="161" end="266"/>
                                            </p:txEl>
                                          </p:spTgt>
                                        </p:tgtEl>
                                        <p:attrNameLst>
                                          <p:attrName>style.visibility</p:attrName>
                                        </p:attrNameLst>
                                      </p:cBhvr>
                                      <p:to>
                                        <p:strVal val="visible"/>
                                      </p:to>
                                    </p:set>
                                    <p:animEffect transition="in" filter="blinds(horizontal)">
                                      <p:cBhvr>
                                        <p:cTn id="12" dur="500"/>
                                        <p:tgtEl>
                                          <p:spTgt spid="107523">
                                            <p:txEl>
                                              <p:charRg st="161" end="26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7523">
                                            <p:txEl>
                                              <p:charRg st="266" end="399"/>
                                            </p:txEl>
                                          </p:spTgt>
                                        </p:tgtEl>
                                        <p:attrNameLst>
                                          <p:attrName>style.visibility</p:attrName>
                                        </p:attrNameLst>
                                      </p:cBhvr>
                                      <p:to>
                                        <p:strVal val="visible"/>
                                      </p:to>
                                    </p:set>
                                    <p:animEffect transition="in" filter="blinds(horizontal)">
                                      <p:cBhvr>
                                        <p:cTn id="17" dur="500"/>
                                        <p:tgtEl>
                                          <p:spTgt spid="107523">
                                            <p:txEl>
                                              <p:charRg st="266" end="39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7523">
                                            <p:txEl>
                                              <p:charRg st="399" end="511"/>
                                            </p:txEl>
                                          </p:spTgt>
                                        </p:tgtEl>
                                        <p:attrNameLst>
                                          <p:attrName>style.visibility</p:attrName>
                                        </p:attrNameLst>
                                      </p:cBhvr>
                                      <p:to>
                                        <p:strVal val="visible"/>
                                      </p:to>
                                    </p:set>
                                    <p:animEffect transition="in" filter="blinds(horizontal)">
                                      <p:cBhvr>
                                        <p:cTn id="22" dur="500"/>
                                        <p:tgtEl>
                                          <p:spTgt spid="107523">
                                            <p:txEl>
                                              <p:charRg st="399" end="5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6433" name="Picture 5" descr="2_6a"/>
          <p:cNvPicPr>
            <a:picLocks noChangeAspect="1"/>
          </p:cNvPicPr>
          <p:nvPr/>
        </p:nvPicPr>
        <p:blipFill>
          <a:blip r:embed="rId1"/>
          <a:stretch>
            <a:fillRect/>
          </a:stretch>
        </p:blipFill>
        <p:spPr>
          <a:xfrm>
            <a:off x="47625" y="1514475"/>
            <a:ext cx="9048750" cy="3829050"/>
          </a:xfrm>
          <a:prstGeom prst="rect">
            <a:avLst/>
          </a:prstGeom>
          <a:noFill/>
          <a:ln w="9525">
            <a:noFill/>
          </a:ln>
        </p:spPr>
      </p:pic>
      <p:sp>
        <p:nvSpPr>
          <p:cNvPr id="146434" name="标题 1"/>
          <p:cNvSpPr txBox="1"/>
          <p:nvPr/>
        </p:nvSpPr>
        <p:spPr>
          <a:xfrm>
            <a:off x="733425" y="731838"/>
            <a:ext cx="7800975" cy="563562"/>
          </a:xfrm>
          <a:prstGeom prst="rect">
            <a:avLst/>
          </a:prstGeom>
          <a:noFill/>
          <a:ln w="9525">
            <a:noFill/>
          </a:ln>
        </p:spPr>
        <p:txBody>
          <a:bodyPr anchor="t" anchorCtr="0"/>
          <a:p>
            <a:pPr eaLnBrk="0" hangingPunct="0">
              <a:buSzTx/>
            </a:pPr>
            <a:r>
              <a:rPr lang="en-US" altLang="zh-CN" sz="3200" b="1">
                <a:solidFill>
                  <a:schemeClr val="bg1"/>
                </a:solidFill>
                <a:latin typeface="Verdana" panose="020B0604030504040204" pitchFamily="34" charset="0"/>
                <a:ea typeface="宋体" panose="02010600030101010101" pitchFamily="2" charset="-122"/>
              </a:rPr>
              <a:t>Linear congruential method</a:t>
            </a:r>
            <a:endParaRPr lang="zh-CN" altLang="en-US" sz="3200" b="1" dirty="0">
              <a:solidFill>
                <a:schemeClr val="bg1"/>
              </a:solidFill>
              <a:latin typeface="Verdana" panose="020B0604030504040204" pitchFamily="34" charset="0"/>
              <a:ea typeface="宋体" panose="0201060003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内容占位符 2"/>
          <p:cNvSpPr>
            <a:spLocks noGrp="1"/>
          </p:cNvSpPr>
          <p:nvPr>
            <p:ph idx="1"/>
          </p:nvPr>
        </p:nvSpPr>
        <p:spPr>
          <a:ln/>
        </p:spPr>
        <p:txBody>
          <a:bodyPr vert="horz" wrap="square" lIns="91440" tIns="45720" rIns="91440" bIns="45720" anchor="t" anchorCtr="0"/>
          <a:p>
            <a:r>
              <a:rPr lang="en-US" altLang="zh-CN" dirty="0">
                <a:ea typeface="宋体" panose="02010600030101010101" pitchFamily="2" charset="-122"/>
              </a:rPr>
              <a:t>The simplicity of the algorithm’s  pseudocode is misleading because the devil lies in the details of choosing the algorithm’s parameters.</a:t>
            </a:r>
            <a:endParaRPr lang="en-US" altLang="zh-CN" dirty="0">
              <a:ea typeface="宋体" panose="02010600030101010101" pitchFamily="2" charset="-122"/>
            </a:endParaRPr>
          </a:p>
          <a:p>
            <a:r>
              <a:rPr lang="en-US" altLang="zh-CN" dirty="0">
                <a:ea typeface="宋体" panose="02010600030101010101" pitchFamily="2" charset="-122"/>
              </a:rPr>
              <a:t>One of the possible applications of the empirical analysis is to predict the algorithm’s performance on an instance not included in the experiment sample.</a:t>
            </a:r>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47459" name="标题 4"/>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9570">
                                            <p:txEl>
                                              <p:charRg st="0" end="138"/>
                                            </p:txEl>
                                          </p:spTgt>
                                        </p:tgtEl>
                                        <p:attrNameLst>
                                          <p:attrName>style.visibility</p:attrName>
                                        </p:attrNameLst>
                                      </p:cBhvr>
                                      <p:to>
                                        <p:strVal val="visible"/>
                                      </p:to>
                                    </p:set>
                                    <p:animEffect transition="in" filter="blinds(horizontal)">
                                      <p:cBhvr>
                                        <p:cTn id="7" dur="500"/>
                                        <p:tgtEl>
                                          <p:spTgt spid="109570">
                                            <p:txEl>
                                              <p:charRg st="0" end="13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9570">
                                            <p:txEl>
                                              <p:charRg st="138" end="293"/>
                                            </p:txEl>
                                          </p:spTgt>
                                        </p:tgtEl>
                                        <p:attrNameLst>
                                          <p:attrName>style.visibility</p:attrName>
                                        </p:attrNameLst>
                                      </p:cBhvr>
                                      <p:to>
                                        <p:strVal val="visible"/>
                                      </p:to>
                                    </p:set>
                                    <p:animEffect transition="in" filter="blinds(horizontal)">
                                      <p:cBhvr>
                                        <p:cTn id="12" dur="500"/>
                                        <p:tgtEl>
                                          <p:spTgt spid="109570">
                                            <p:txEl>
                                              <p:charRg st="138" end="29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110595" name="内容占位符 2"/>
          <p:cNvSpPr>
            <a:spLocks noGrp="1"/>
          </p:cNvSpPr>
          <p:nvPr>
            <p:ph idx="1"/>
          </p:nvPr>
        </p:nvSpPr>
        <p:spPr>
          <a:ln/>
        </p:spPr>
        <p:txBody>
          <a:bodyPr vert="horz" wrap="square" lIns="91440" tIns="45720" rIns="91440" bIns="45720" anchor="t" anchorCtr="0"/>
          <a:p>
            <a:r>
              <a:rPr lang="en-US" altLang="zh-CN" dirty="0">
                <a:ea typeface="宋体" panose="02010600030101010101" pitchFamily="2" charset="-122"/>
              </a:rPr>
              <a:t>The principal strength of empirical analysis lies in its applicability to any algorithm, but its results can depend on the particular sample of instances and the computer used in the experiment.</a:t>
            </a:r>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0595">
                                            <p:txEl>
                                              <p:charRg st="0" end="195"/>
                                            </p:txEl>
                                          </p:spTgt>
                                        </p:tgtEl>
                                        <p:attrNameLst>
                                          <p:attrName>style.visibility</p:attrName>
                                        </p:attrNameLst>
                                      </p:cBhvr>
                                      <p:to>
                                        <p:strVal val="visible"/>
                                      </p:to>
                                    </p:set>
                                    <p:animEffect transition="in" filter="blinds(horizontal)">
                                      <p:cBhvr>
                                        <p:cTn id="7" dur="500"/>
                                        <p:tgtEl>
                                          <p:spTgt spid="110595">
                                            <p:txEl>
                                              <p:charRg st="0" end="1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2" name="灯片编号占位符 5"/>
          <p:cNvSpPr txBox="1">
            <a:spLocks noGrp="1"/>
          </p:cNvSpPr>
          <p:nvPr/>
        </p:nvSpPr>
        <p:spPr bwMode="auto">
          <a:xfrm>
            <a:off x="3124200" y="6477000"/>
            <a:ext cx="2133600" cy="320675"/>
          </a:xfrm>
          <a:prstGeom prst="rect">
            <a:avLst/>
          </a:prstGeom>
          <a:noFill/>
          <a:ln>
            <a:miter lim="800000"/>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49507" name="Rectangle 2"/>
          <p:cNvSpPr>
            <a:spLocks noGrp="1"/>
          </p:cNvSpPr>
          <p:nvPr>
            <p:ph type="title" idx="4294967295"/>
          </p:nvPr>
        </p:nvSpPr>
        <p:spPr>
          <a:ln/>
        </p:spPr>
        <p:txBody>
          <a:bodyPr vert="horz" wrap="square" lIns="91440" tIns="45720" rIns="91440" bIns="45720" anchor="ctr" anchorCtr="0"/>
          <a:p>
            <a:pPr eaLnBrk="1" hangingPunct="1"/>
            <a:endParaRPr lang="zh-CN" altLang="zh-CN" dirty="0">
              <a:ea typeface="宋体" panose="02010600030101010101" pitchFamily="2" charset="-122"/>
            </a:endParaRPr>
          </a:p>
        </p:txBody>
      </p:sp>
      <p:grpSp>
        <p:nvGrpSpPr>
          <p:cNvPr id="149508" name="Group 4"/>
          <p:cNvGrpSpPr/>
          <p:nvPr/>
        </p:nvGrpSpPr>
        <p:grpSpPr>
          <a:xfrm>
            <a:off x="1981200" y="2819400"/>
            <a:ext cx="5029200" cy="2438400"/>
            <a:chOff x="1997" y="1314"/>
            <a:chExt cx="1889" cy="1009"/>
          </a:xfrm>
        </p:grpSpPr>
        <p:grpSp>
          <p:nvGrpSpPr>
            <p:cNvPr id="149509" name="Group 5"/>
            <p:cNvGrpSpPr/>
            <p:nvPr/>
          </p:nvGrpSpPr>
          <p:grpSpPr>
            <a:xfrm>
              <a:off x="1997" y="1404"/>
              <a:ext cx="1889" cy="919"/>
              <a:chOff x="1973" y="1027"/>
              <a:chExt cx="1926" cy="937"/>
            </a:xfrm>
          </p:grpSpPr>
          <p:sp>
            <p:nvSpPr>
              <p:cNvPr id="55302" name="Oval 6"/>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3" name="Oval 7"/>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5304" name="Oval 8"/>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5" name="Oval 9"/>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6" name="Oval 10"/>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7" name="Oval 11"/>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49516" name="Rectangle 3"/>
          <p:cNvSpPr>
            <a:spLocks noGrp="1"/>
          </p:cNvSpPr>
          <p:nvPr>
            <p:ph type="body" idx="4294967295"/>
          </p:nvPr>
        </p:nvSpPr>
        <p:spPr>
          <a:xfrm>
            <a:off x="3581400" y="3429000"/>
            <a:ext cx="2209800" cy="685800"/>
          </a:xfrm>
          <a:ln/>
        </p:spPr>
        <p:txBody>
          <a:bodyPr vert="horz" wrap="square" lIns="91440" tIns="45720" rIns="91440" bIns="45720" anchor="t" anchorCtr="0"/>
          <a:p>
            <a:pPr eaLnBrk="1" hangingPunct="1">
              <a:lnSpc>
                <a:spcPct val="90000"/>
              </a:lnSpc>
              <a:buNone/>
            </a:pPr>
            <a:r>
              <a:rPr lang="en-US" altLang="zh-CN" sz="2800" dirty="0">
                <a:ea typeface="宋体" panose="02010600030101010101" pitchFamily="2" charset="-122"/>
              </a:rPr>
              <a:t>Summary</a:t>
            </a:r>
            <a:endParaRPr lang="en-US" altLang="zh-CN" sz="2800" b="1" dirty="0">
              <a:ea typeface="宋体" panose="02010600030101010101"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标题 1"/>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Summary 1</a:t>
            </a:r>
            <a:endParaRPr lang="zh-CN" altLang="en-US" dirty="0">
              <a:ea typeface="宋体" panose="02010600030101010101" pitchFamily="2" charset="-122"/>
            </a:endParaRPr>
          </a:p>
        </p:txBody>
      </p:sp>
      <p:sp>
        <p:nvSpPr>
          <p:cNvPr id="150530" name="内容占位符 2"/>
          <p:cNvSpPr>
            <a:spLocks noGrp="1"/>
          </p:cNvSpPr>
          <p:nvPr>
            <p:ph idx="1"/>
          </p:nvPr>
        </p:nvSpPr>
        <p:spPr>
          <a:xfrm>
            <a:off x="228600" y="1419225"/>
            <a:ext cx="8686800" cy="4879975"/>
          </a:xfrm>
          <a:ln/>
        </p:spPr>
        <p:txBody>
          <a:bodyPr vert="horz" wrap="square" lIns="91440" tIns="45720" rIns="91440" bIns="45720" anchor="t" anchorCtr="0"/>
          <a:p>
            <a:r>
              <a:rPr lang="en-US" altLang="zh-CN" dirty="0">
                <a:ea typeface="宋体" panose="02010600030101010101" pitchFamily="2" charset="-122"/>
              </a:rPr>
              <a:t>There are two kinds of algorithm efficiency:</a:t>
            </a:r>
            <a:endParaRPr lang="en-US" altLang="zh-CN" dirty="0">
              <a:ea typeface="宋体" panose="02010600030101010101" pitchFamily="2" charset="-122"/>
            </a:endParaRPr>
          </a:p>
          <a:p>
            <a:pPr>
              <a:buNone/>
            </a:pPr>
            <a:r>
              <a:rPr lang="en-US" altLang="zh-CN" dirty="0">
                <a:ea typeface="宋体" panose="02010600030101010101" pitchFamily="2" charset="-122"/>
              </a:rPr>
              <a:t>  time efficiency and space efficiency. </a:t>
            </a:r>
            <a:endParaRPr lang="en-US" altLang="zh-CN" dirty="0">
              <a:ea typeface="宋体" panose="02010600030101010101" pitchFamily="2" charset="-122"/>
            </a:endParaRPr>
          </a:p>
          <a:p>
            <a:pPr>
              <a:buNone/>
            </a:pPr>
            <a:r>
              <a:rPr lang="en-US" altLang="zh-CN" dirty="0">
                <a:ea typeface="宋体" panose="02010600030101010101" pitchFamily="2" charset="-122"/>
              </a:rPr>
              <a:t>Time efficiency indicates how fast the algorithm runs; </a:t>
            </a:r>
            <a:endParaRPr lang="en-US" altLang="zh-CN" dirty="0">
              <a:ea typeface="宋体" panose="02010600030101010101" pitchFamily="2" charset="-122"/>
            </a:endParaRPr>
          </a:p>
          <a:p>
            <a:pPr>
              <a:buNone/>
            </a:pPr>
            <a:r>
              <a:rPr lang="en-US" altLang="zh-CN" dirty="0">
                <a:ea typeface="宋体" panose="02010600030101010101" pitchFamily="2" charset="-122"/>
              </a:rPr>
              <a:t>Space efficiency deals with the extra space it requires.</a:t>
            </a:r>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标题 1"/>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Summary 2</a:t>
            </a:r>
            <a:endParaRPr lang="zh-CN" altLang="en-US" dirty="0">
              <a:ea typeface="宋体" panose="02010600030101010101" pitchFamily="2" charset="-122"/>
            </a:endParaRPr>
          </a:p>
        </p:txBody>
      </p:sp>
      <p:sp>
        <p:nvSpPr>
          <p:cNvPr id="113667" name="内容占位符 2"/>
          <p:cNvSpPr>
            <a:spLocks noGrp="1"/>
          </p:cNvSpPr>
          <p:nvPr>
            <p:ph idx="1"/>
          </p:nvPr>
        </p:nvSpPr>
        <p:spPr>
          <a:xfrm>
            <a:off x="228600" y="1419225"/>
            <a:ext cx="8686800" cy="4879975"/>
          </a:xfrm>
          <a:ln/>
        </p:spPr>
        <p:txBody>
          <a:bodyPr vert="horz" wrap="square" lIns="91440" tIns="45720" rIns="91440" bIns="45720" anchor="t" anchorCtr="0"/>
          <a:p>
            <a:r>
              <a:rPr lang="en-US" altLang="zh-CN" dirty="0">
                <a:ea typeface="宋体" panose="02010600030101010101" pitchFamily="2" charset="-122"/>
              </a:rPr>
              <a:t>An algorithm’s time efficiency is principally measured as a function of its input size by counting the number of time its basic operation is executed .</a:t>
            </a:r>
            <a:endParaRPr lang="en-US" altLang="zh-CN" dirty="0">
              <a:ea typeface="宋体" panose="02010600030101010101" pitchFamily="2" charset="-122"/>
            </a:endParaRPr>
          </a:p>
          <a:p>
            <a:r>
              <a:rPr lang="en-US" altLang="zh-CN" dirty="0">
                <a:ea typeface="宋体" panose="02010600030101010101" pitchFamily="2" charset="-122"/>
              </a:rPr>
              <a:t>A basic operation is the operation that contributes must toward running time.</a:t>
            </a:r>
            <a:endParaRPr lang="en-US" altLang="zh-CN" dirty="0">
              <a:ea typeface="宋体" panose="02010600030101010101" pitchFamily="2" charset="-122"/>
            </a:endParaRPr>
          </a:p>
          <a:p>
            <a:r>
              <a:rPr lang="en-US" altLang="zh-CN" dirty="0">
                <a:ea typeface="宋体" panose="02010600030101010101" pitchFamily="2" charset="-122"/>
              </a:rPr>
              <a:t>Typically, it is the most time-consuming operation in the algorithm’s innermost loop.</a:t>
            </a:r>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3667">
                                            <p:txEl>
                                              <p:charRg st="0" end="152"/>
                                            </p:txEl>
                                          </p:spTgt>
                                        </p:tgtEl>
                                        <p:attrNameLst>
                                          <p:attrName>style.visibility</p:attrName>
                                        </p:attrNameLst>
                                      </p:cBhvr>
                                      <p:to>
                                        <p:strVal val="visible"/>
                                      </p:to>
                                    </p:set>
                                    <p:animEffect transition="in" filter="blinds(horizontal)">
                                      <p:cBhvr>
                                        <p:cTn id="7" dur="500"/>
                                        <p:tgtEl>
                                          <p:spTgt spid="113667">
                                            <p:txEl>
                                              <p:charRg st="0" end="15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3667">
                                            <p:txEl>
                                              <p:charRg st="152" end="230"/>
                                            </p:txEl>
                                          </p:spTgt>
                                        </p:tgtEl>
                                        <p:attrNameLst>
                                          <p:attrName>style.visibility</p:attrName>
                                        </p:attrNameLst>
                                      </p:cBhvr>
                                      <p:to>
                                        <p:strVal val="visible"/>
                                      </p:to>
                                    </p:set>
                                    <p:animEffect transition="in" filter="blinds(horizontal)">
                                      <p:cBhvr>
                                        <p:cTn id="12" dur="500"/>
                                        <p:tgtEl>
                                          <p:spTgt spid="113667">
                                            <p:txEl>
                                              <p:charRg st="152" end="23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3667">
                                            <p:txEl>
                                              <p:charRg st="230" end="316"/>
                                            </p:txEl>
                                          </p:spTgt>
                                        </p:tgtEl>
                                        <p:attrNameLst>
                                          <p:attrName>style.visibility</p:attrName>
                                        </p:attrNameLst>
                                      </p:cBhvr>
                                      <p:to>
                                        <p:strVal val="visible"/>
                                      </p:to>
                                    </p:set>
                                    <p:animEffect transition="in" filter="blinds(horizontal)">
                                      <p:cBhvr>
                                        <p:cTn id="17" dur="500"/>
                                        <p:tgtEl>
                                          <p:spTgt spid="113667">
                                            <p:txEl>
                                              <p:charRg st="230" end="3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标题 1"/>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Summary 3</a:t>
            </a:r>
            <a:endParaRPr lang="zh-CN" altLang="en-US" dirty="0">
              <a:ea typeface="宋体" panose="02010600030101010101" pitchFamily="2" charset="-122"/>
            </a:endParaRPr>
          </a:p>
        </p:txBody>
      </p:sp>
      <p:sp>
        <p:nvSpPr>
          <p:cNvPr id="114691" name="内容占位符 2"/>
          <p:cNvSpPr>
            <a:spLocks noGrp="1"/>
          </p:cNvSpPr>
          <p:nvPr>
            <p:ph idx="1"/>
          </p:nvPr>
        </p:nvSpPr>
        <p:spPr>
          <a:xfrm>
            <a:off x="228600" y="1419225"/>
            <a:ext cx="8686800" cy="4879975"/>
          </a:xfrm>
          <a:ln/>
        </p:spPr>
        <p:txBody>
          <a:bodyPr vert="horz" wrap="square" lIns="91440" tIns="45720" rIns="91440" bIns="45720" anchor="t" anchorCtr="0"/>
          <a:p>
            <a:r>
              <a:rPr lang="en-US" altLang="zh-CN" dirty="0">
                <a:ea typeface="宋体" panose="02010600030101010101" pitchFamily="2" charset="-122"/>
              </a:rPr>
              <a:t>For some algorithms, the running time may differ considerably for inputs of the same size, leading to worst-case efficiency, average-case efficiency, and best-case efficiency.</a:t>
            </a:r>
            <a:endParaRPr lang="en-US" altLang="zh-CN" dirty="0">
              <a:ea typeface="宋体" panose="02010600030101010101" pitchFamily="2" charset="-122"/>
            </a:endParaRPr>
          </a:p>
          <a:p>
            <a:r>
              <a:rPr lang="en-US" altLang="zh-CN" dirty="0">
                <a:ea typeface="宋体" panose="02010600030101010101" pitchFamily="2" charset="-122"/>
              </a:rPr>
              <a:t>The established framework for analyzing an algorithm’s time efficiency is primarily grounded in the order of growth of the algorithm’s running time as its input size goes to infinity.</a:t>
            </a:r>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4691">
                                            <p:txEl>
                                              <p:charRg st="0" end="176"/>
                                            </p:txEl>
                                          </p:spTgt>
                                        </p:tgtEl>
                                        <p:attrNameLst>
                                          <p:attrName>style.visibility</p:attrName>
                                        </p:attrNameLst>
                                      </p:cBhvr>
                                      <p:to>
                                        <p:strVal val="visible"/>
                                      </p:to>
                                    </p:set>
                                    <p:animEffect transition="in" filter="blinds(horizontal)">
                                      <p:cBhvr>
                                        <p:cTn id="7" dur="500"/>
                                        <p:tgtEl>
                                          <p:spTgt spid="114691">
                                            <p:txEl>
                                              <p:charRg st="0" end="17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4691">
                                            <p:txEl>
                                              <p:charRg st="176" end="360"/>
                                            </p:txEl>
                                          </p:spTgt>
                                        </p:tgtEl>
                                        <p:attrNameLst>
                                          <p:attrName>style.visibility</p:attrName>
                                        </p:attrNameLst>
                                      </p:cBhvr>
                                      <p:to>
                                        <p:strVal val="visible"/>
                                      </p:to>
                                    </p:set>
                                    <p:animEffect transition="in" filter="blinds(horizontal)">
                                      <p:cBhvr>
                                        <p:cTn id="12" dur="500"/>
                                        <p:tgtEl>
                                          <p:spTgt spid="114691">
                                            <p:txEl>
                                              <p:charRg st="176" end="36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灯片编号占位符 4"/>
          <p:cNvSpPr txBox="1">
            <a:spLocks noGrp="1"/>
          </p:cNvSpPr>
          <p:nvPr>
            <p:ph type="sldNum" sz="quarter" idx="12"/>
          </p:nvPr>
        </p:nvSpPr>
        <p:spPr bwMode="auto">
          <a:xfrm>
            <a:off x="5867400" y="6477000"/>
            <a:ext cx="2895600" cy="320675"/>
          </a:xfrm>
          <a:ln/>
        </p:spPr>
        <p:txBody>
          <a:bodyPr vert="horz" wrap="square" lIns="91440" tIns="45720" rIns="91440" bIns="45720" numCol="1" anchor="t" anchorCtr="0" compatLnSpc="1"/>
          <a:p>
            <a:pPr marL="0" marR="0" indent="0" algn="r" defTabSz="914400" rtl="0" eaLnBrk="1" fontAlgn="base" latinLnBrk="0" hangingPunct="1">
              <a:lnSpc>
                <a:spcPct val="100000"/>
              </a:lnSpc>
              <a:spcBef>
                <a:spcPct val="0"/>
              </a:spcBef>
              <a:spcAft>
                <a:spcPct val="0"/>
              </a:spcAft>
              <a:buClrTx/>
              <a:buSzTx/>
              <a:buFontTx/>
              <a:buNone/>
            </a:pPr>
            <a:r>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t>1-</a:t>
            </a: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53602" name="Rectangle 1026"/>
          <p:cNvSpPr>
            <a:spLocks noGrp="1"/>
          </p:cNvSpPr>
          <p:nvPr>
            <p:ph type="title"/>
          </p:nvPr>
        </p:nvSpPr>
        <p:spPr>
          <a:ln/>
        </p:spPr>
        <p:txBody>
          <a:bodyPr vert="horz" wrap="square" lIns="91440" tIns="45720" rIns="91440" bIns="45720" anchor="ctr" anchorCtr="0"/>
          <a:p>
            <a:r>
              <a:rPr lang="en-US" altLang="zh-CN" sz="2800" dirty="0">
                <a:ea typeface="宋体" panose="02010600030101010101" pitchFamily="2" charset="-122"/>
              </a:rPr>
              <a:t>Exercise OF CHAP 2</a:t>
            </a:r>
            <a:endParaRPr lang="en-US" altLang="zh-CN" sz="2800" dirty="0">
              <a:ea typeface="宋体" panose="02010600030101010101" pitchFamily="2" charset="-122"/>
            </a:endParaRPr>
          </a:p>
        </p:txBody>
      </p:sp>
      <p:sp>
        <p:nvSpPr>
          <p:cNvPr id="53252" name="Rectangle 1027"/>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Char char="v"/>
              <a:defRPr/>
            </a:pPr>
            <a:r>
              <a:rPr kumimoji="0" lang="en-US" altLang="zh-CN" sz="2800" b="0" i="0" u="none" strike="noStrike" kern="0" cap="none" spc="0" normalizeH="0" baseline="0" noProof="0" dirty="0">
                <a:ln>
                  <a:noFill/>
                </a:ln>
                <a:solidFill>
                  <a:schemeClr val="tx1"/>
                </a:solidFill>
                <a:effectLst/>
                <a:uLnTx/>
                <a:uFillTx/>
                <a:latin typeface="+mn-lt"/>
                <a:ea typeface="+mn-ea"/>
                <a:cs typeface="+mn-cs"/>
              </a:rPr>
              <a:t>Bubble sort steps are as follows.</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0" marR="0" lvl="0" indent="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for i←1 to n-1 do</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0" marR="0" lvl="0" indent="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for j ← 1 to n-</a:t>
            </a:r>
            <a:r>
              <a:rPr kumimoji="0" lang="en-US" altLang="zh-CN" sz="28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i</a:t>
            </a: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do</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0" marR="0" lvl="0" indent="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if a[j]&lt;a[j+1] then</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0" marR="0" lvl="0" indent="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Exchange a[j],a[j+1];</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0" marR="0" lvl="0" indent="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None/>
              <a:defRPr/>
            </a:pP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Char char=""/>
              <a:defRPr/>
            </a:pP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Analysis of time complexity.</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3252">
                                            <p:txEl>
                                              <p:charRg st="126" end="155"/>
                                            </p:txEl>
                                          </p:spTgt>
                                        </p:tgtEl>
                                        <p:attrNameLst>
                                          <p:attrName>style.visibility</p:attrName>
                                        </p:attrNameLst>
                                      </p:cBhvr>
                                      <p:to>
                                        <p:strVal val="visible"/>
                                      </p:to>
                                    </p:set>
                                    <p:animEffect transition="in" filter="randombar(horizontal)">
                                      <p:cBhvr>
                                        <p:cTn id="7" dur="500"/>
                                        <p:tgtEl>
                                          <p:spTgt spid="53252">
                                            <p:txEl>
                                              <p:charRg st="126" end="15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灯片编号占位符 4"/>
          <p:cNvSpPr txBox="1">
            <a:spLocks noGrp="1"/>
          </p:cNvSpPr>
          <p:nvPr>
            <p:ph type="sldNum" sz="quarter" idx="12"/>
          </p:nvPr>
        </p:nvSpPr>
        <p:spPr bwMode="auto">
          <a:xfrm>
            <a:off x="5867400" y="6477000"/>
            <a:ext cx="2895600" cy="320675"/>
          </a:xfrm>
          <a:ln/>
        </p:spPr>
        <p:txBody>
          <a:bodyPr vert="horz" wrap="square" lIns="91440" tIns="45720" rIns="91440" bIns="45720" numCol="1" anchor="t" anchorCtr="0" compatLnSpc="1"/>
          <a:p>
            <a:pPr marL="0" marR="0" indent="0" algn="r" defTabSz="914400" rtl="0" eaLnBrk="1" fontAlgn="base" latinLnBrk="0" hangingPunct="1">
              <a:lnSpc>
                <a:spcPct val="100000"/>
              </a:lnSpc>
              <a:spcBef>
                <a:spcPct val="0"/>
              </a:spcBef>
              <a:spcAft>
                <a:spcPct val="0"/>
              </a:spcAft>
              <a:buClrTx/>
              <a:buSzTx/>
              <a:buFontTx/>
              <a:buNone/>
            </a:pPr>
            <a:r>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t>1-</a:t>
            </a: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55650" name="Rectangle 1026"/>
          <p:cNvSpPr>
            <a:spLocks noGrp="1"/>
          </p:cNvSpPr>
          <p:nvPr>
            <p:ph type="title"/>
          </p:nvPr>
        </p:nvSpPr>
        <p:spPr>
          <a:ln/>
        </p:spPr>
        <p:txBody>
          <a:bodyPr vert="horz" wrap="square" lIns="91440" tIns="45720" rIns="91440" bIns="45720" anchor="ctr" anchorCtr="0"/>
          <a:p>
            <a:r>
              <a:rPr lang="en-US" altLang="zh-CN" sz="2800" dirty="0">
                <a:ea typeface="宋体" panose="02010600030101010101" pitchFamily="2" charset="-122"/>
              </a:rPr>
              <a:t>Exercise OF CHAP 2</a:t>
            </a:r>
            <a:endParaRPr lang="en-US" altLang="zh-CN" sz="2800" dirty="0">
              <a:ea typeface="宋体" panose="02010600030101010101" pitchFamily="2" charset="-122"/>
            </a:endParaRPr>
          </a:p>
        </p:txBody>
      </p:sp>
      <p:sp>
        <p:nvSpPr>
          <p:cNvPr id="53252" name="Rectangle 1027"/>
          <p:cNvSpPr>
            <a:spLocks noGrp="1" noChangeArrowheads="1"/>
          </p:cNvSpPr>
          <p:nvPr>
            <p:ph idx="1"/>
          </p:nvPr>
        </p:nvSpPr>
        <p:spPr>
          <a:xfrm>
            <a:off x="381000" y="1447800"/>
            <a:ext cx="8229600" cy="4879975"/>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Char char="v"/>
              <a:defRPr/>
            </a:pP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Number of inner iteration: n-</a:t>
            </a:r>
            <a:r>
              <a:rPr kumimoji="0" lang="en-US" altLang="zh-CN" sz="2800" b="0" i="0" u="none" strike="noStrike" kern="0" cap="none" spc="0" normalizeH="0" baseline="0" noProof="0" dirty="0" err="1">
                <a:ln>
                  <a:noFill/>
                </a:ln>
                <a:solidFill>
                  <a:schemeClr val="tx1"/>
                </a:solidFill>
                <a:effectLst/>
                <a:uLnTx/>
                <a:uFillTx/>
                <a:latin typeface="+mn-lt"/>
                <a:ea typeface="宋体" panose="02010600030101010101" pitchFamily="2" charset="-122"/>
                <a:cs typeface="+mn-cs"/>
              </a:rPr>
              <a:t>i</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0" marR="0" lvl="0" indent="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None/>
              <a:defRPr/>
            </a:pP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Char char="v"/>
              <a:defRPr/>
            </a:pP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the time it costs:</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0" marR="0" lvl="0" indent="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None/>
              <a:defRPr/>
            </a:pP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Char char="v"/>
              <a:defRPr/>
            </a:pP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Number of outer iteration: n-1</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0" marR="0" lvl="0" indent="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None/>
              <a:defRPr/>
            </a:pP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Char char="v"/>
              <a:defRPr/>
            </a:pP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the time it costs:</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Char char="v"/>
              <a:defRPr/>
            </a:pP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Char char="v"/>
              <a:defRPr/>
            </a:pP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time complexity</a:t>
            </a:r>
            <a:r>
              <a:rPr kumimoji="0" lang="zh-CN" altLang="en-US"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a:t>
            </a: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O(n</a:t>
            </a:r>
            <a:r>
              <a:rPr kumimoji="0" lang="en-US" altLang="zh-CN" sz="2800" b="0" i="0" u="none" strike="noStrike" kern="0" cap="none" spc="0" normalizeH="0" baseline="30000" noProof="0" dirty="0">
                <a:ln>
                  <a:noFill/>
                </a:ln>
                <a:solidFill>
                  <a:schemeClr val="tx1"/>
                </a:solidFill>
                <a:effectLst/>
                <a:uLnTx/>
                <a:uFillTx/>
                <a:latin typeface="+mn-lt"/>
                <a:ea typeface="宋体" panose="02010600030101010101" pitchFamily="2" charset="-122"/>
                <a:cs typeface="+mn-cs"/>
              </a:rPr>
              <a:t>2</a:t>
            </a:r>
            <a:r>
              <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a:t>
            </a: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chemeClr val="hlink"/>
              </a:buClr>
              <a:buSzTx/>
              <a:buFont typeface="Wingdings" panose="05000000000000000000" pitchFamily="2" charset="2"/>
              <a:buChar char="v"/>
              <a:defRPr/>
            </a:pPr>
            <a:endParaRPr kumimoji="0" lang="en-US" altLang="zh-CN" sz="28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graphicFrame>
        <p:nvGraphicFramePr>
          <p:cNvPr id="3" name="对象 2"/>
          <p:cNvGraphicFramePr>
            <a:graphicFrameLocks noChangeAspect="1"/>
          </p:cNvGraphicFramePr>
          <p:nvPr/>
        </p:nvGraphicFramePr>
        <p:xfrm>
          <a:off x="3429000" y="2286000"/>
          <a:ext cx="1600200" cy="701675"/>
        </p:xfrm>
        <a:graphic>
          <a:graphicData uri="http://schemas.openxmlformats.org/presentationml/2006/ole">
            <mc:AlternateContent xmlns:mc="http://schemas.openxmlformats.org/markup-compatibility/2006">
              <mc:Choice xmlns:v="urn:schemas-microsoft-com:vml" Requires="v">
                <p:oleObj spid="_x0000_s3143" name="" r:id="rId1" imgW="1041400" imgH="457200" progId="Equation.3">
                  <p:embed/>
                </p:oleObj>
              </mc:Choice>
              <mc:Fallback>
                <p:oleObj name="" r:id="rId1" imgW="1041400" imgH="457200" progId="Equation.3">
                  <p:embed/>
                  <p:pic>
                    <p:nvPicPr>
                      <p:cNvPr id="0" name="图片 3142"/>
                      <p:cNvPicPr/>
                      <p:nvPr/>
                    </p:nvPicPr>
                    <p:blipFill>
                      <a:blip r:embed="rId2"/>
                      <a:stretch>
                        <a:fillRect/>
                      </a:stretch>
                    </p:blipFill>
                    <p:spPr>
                      <a:xfrm>
                        <a:off x="3429000" y="2286000"/>
                        <a:ext cx="1600200" cy="701675"/>
                      </a:xfrm>
                      <a:prstGeom prst="rect">
                        <a:avLst/>
                      </a:prstGeom>
                      <a:noFill/>
                      <a:ln w="38100">
                        <a:noFill/>
                        <a:miter/>
                      </a:ln>
                    </p:spPr>
                  </p:pic>
                </p:oleObj>
              </mc:Fallback>
            </mc:AlternateContent>
          </a:graphicData>
        </a:graphic>
      </p:graphicFrame>
      <p:graphicFrame>
        <p:nvGraphicFramePr>
          <p:cNvPr id="4" name="对象 3"/>
          <p:cNvGraphicFramePr>
            <a:graphicFrameLocks noChangeAspect="1"/>
          </p:cNvGraphicFramePr>
          <p:nvPr/>
        </p:nvGraphicFramePr>
        <p:xfrm>
          <a:off x="3722688" y="4124325"/>
          <a:ext cx="2565400" cy="666750"/>
        </p:xfrm>
        <a:graphic>
          <a:graphicData uri="http://schemas.openxmlformats.org/presentationml/2006/ole">
            <mc:AlternateContent xmlns:mc="http://schemas.openxmlformats.org/markup-compatibility/2006">
              <mc:Choice xmlns:v="urn:schemas-microsoft-com:vml" Requires="v">
                <p:oleObj spid="_x0000_s3144" name="" r:id="rId3" imgW="1663700" imgH="431800" progId="Equation.3">
                  <p:embed/>
                </p:oleObj>
              </mc:Choice>
              <mc:Fallback>
                <p:oleObj name="" r:id="rId3" imgW="1663700" imgH="431800" progId="Equation.3">
                  <p:embed/>
                  <p:pic>
                    <p:nvPicPr>
                      <p:cNvPr id="0" name="图片 3143"/>
                      <p:cNvPicPr/>
                      <p:nvPr/>
                    </p:nvPicPr>
                    <p:blipFill>
                      <a:blip r:embed="rId4"/>
                      <a:stretch>
                        <a:fillRect/>
                      </a:stretch>
                    </p:blipFill>
                    <p:spPr>
                      <a:xfrm>
                        <a:off x="3722688" y="4124325"/>
                        <a:ext cx="2565400" cy="6667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3252">
                                            <p:txEl>
                                              <p:charRg st="104" end="126"/>
                                            </p:txEl>
                                          </p:spTgt>
                                        </p:tgtEl>
                                        <p:attrNameLst>
                                          <p:attrName>style.visibility</p:attrName>
                                        </p:attrNameLst>
                                      </p:cBhvr>
                                      <p:to>
                                        <p:strVal val="visible"/>
                                      </p:to>
                                    </p:set>
                                    <p:animEffect transition="in" filter="fade">
                                      <p:cBhvr>
                                        <p:cTn id="19" dur="1000"/>
                                        <p:tgtEl>
                                          <p:spTgt spid="53252">
                                            <p:txEl>
                                              <p:charRg st="104" end="126"/>
                                            </p:txEl>
                                          </p:spTgt>
                                        </p:tgtEl>
                                      </p:cBhvr>
                                    </p:animEffect>
                                    <p:anim calcmode="lin" valueType="num">
                                      <p:cBhvr>
                                        <p:cTn id="20" dur="1000" fill="hold"/>
                                        <p:tgtEl>
                                          <p:spTgt spid="53252">
                                            <p:txEl>
                                              <p:charRg st="104" end="126"/>
                                            </p:txEl>
                                          </p:spTgt>
                                        </p:tgtEl>
                                        <p:attrNameLst>
                                          <p:attrName>ppt_x</p:attrName>
                                        </p:attrNameLst>
                                      </p:cBhvr>
                                      <p:tavLst>
                                        <p:tav tm="0">
                                          <p:val>
                                            <p:strVal val="#ppt_x"/>
                                          </p:val>
                                        </p:tav>
                                        <p:tav tm="100000">
                                          <p:val>
                                            <p:strVal val="#ppt_x"/>
                                          </p:val>
                                        </p:tav>
                                      </p:tavLst>
                                    </p:anim>
                                    <p:anim calcmode="lin" valueType="num">
                                      <p:cBhvr>
                                        <p:cTn id="21" dur="1000" fill="hold"/>
                                        <p:tgtEl>
                                          <p:spTgt spid="53252">
                                            <p:txEl>
                                              <p:charRg st="104" end="12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7410"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Computer Time Examples</a:t>
            </a:r>
            <a:endParaRPr lang="en-US" altLang="zh-CN" dirty="0">
              <a:ea typeface="宋体" panose="02010600030101010101" pitchFamily="2" charset="-122"/>
            </a:endParaRPr>
          </a:p>
        </p:txBody>
      </p:sp>
      <p:sp>
        <p:nvSpPr>
          <p:cNvPr id="2053" name="Rectangle 3"/>
          <p:cNvSpPr>
            <a:spLocks noGrp="1"/>
          </p:cNvSpPr>
          <p:nvPr>
            <p:ph idx="1"/>
          </p:nvPr>
        </p:nvSpPr>
        <p:spPr>
          <a:xfrm>
            <a:off x="6172200" y="1600200"/>
            <a:ext cx="2743200" cy="4114800"/>
          </a:xfrm>
          <a:ln/>
        </p:spPr>
        <p:txBody>
          <a:bodyPr vert="horz" wrap="square" lIns="91440" tIns="45720" rIns="91440" bIns="45720" anchor="t" anchorCtr="0"/>
          <a:p>
            <a:pPr marL="0" indent="0">
              <a:buNone/>
            </a:pPr>
            <a:r>
              <a:rPr lang="en-US" altLang="zh-CN" dirty="0">
                <a:ea typeface="宋体" panose="02010600030101010101" pitchFamily="2" charset="-122"/>
              </a:rPr>
              <a:t>Assume time = 1 ns (10</a:t>
            </a:r>
            <a:r>
              <a:rPr lang="en-US" altLang="zh-CN" baseline="30000" dirty="0">
                <a:ea typeface="宋体" panose="02010600030101010101" pitchFamily="2" charset="-122"/>
                <a:sym typeface="Symbol" panose="05050102010706020507" pitchFamily="18" charset="2"/>
              </a:rPr>
              <a:t></a:t>
            </a:r>
            <a:r>
              <a:rPr lang="en-US" altLang="zh-CN" baseline="30000" dirty="0">
                <a:ea typeface="宋体" panose="02010600030101010101" pitchFamily="2" charset="-122"/>
              </a:rPr>
              <a:t>9</a:t>
            </a:r>
            <a:r>
              <a:rPr lang="en-US" altLang="zh-CN" dirty="0">
                <a:ea typeface="宋体" panose="02010600030101010101" pitchFamily="2" charset="-122"/>
              </a:rPr>
              <a:t> second) per op, problem size = </a:t>
            </a:r>
            <a:r>
              <a:rPr lang="en-US" altLang="zh-CN" i="1" dirty="0">
                <a:ea typeface="宋体" panose="02010600030101010101" pitchFamily="2" charset="-122"/>
              </a:rPr>
              <a:t>n</a:t>
            </a:r>
            <a:r>
              <a:rPr lang="en-US" altLang="zh-CN" dirty="0">
                <a:ea typeface="宋体" panose="02010600030101010101" pitchFamily="2" charset="-122"/>
              </a:rPr>
              <a:t> bits, and #ops is a function of </a:t>
            </a:r>
            <a:r>
              <a:rPr lang="en-US" altLang="zh-CN" i="1" dirty="0">
                <a:ea typeface="宋体" panose="02010600030101010101" pitchFamily="2" charset="-122"/>
              </a:rPr>
              <a:t>n</a:t>
            </a:r>
            <a:r>
              <a:rPr lang="en-US" altLang="zh-CN" dirty="0">
                <a:ea typeface="宋体" panose="02010600030101010101" pitchFamily="2" charset="-122"/>
              </a:rPr>
              <a:t>, as shown.</a:t>
            </a:r>
            <a:endParaRPr lang="en-US" altLang="zh-CN" dirty="0">
              <a:ea typeface="宋体" panose="02010600030101010101" pitchFamily="2" charset="-122"/>
            </a:endParaRPr>
          </a:p>
        </p:txBody>
      </p:sp>
      <p:graphicFrame>
        <p:nvGraphicFramePr>
          <p:cNvPr id="17412" name="Object 4"/>
          <p:cNvGraphicFramePr>
            <a:graphicFrameLocks noChangeAspect="1"/>
          </p:cNvGraphicFramePr>
          <p:nvPr/>
        </p:nvGraphicFramePr>
        <p:xfrm>
          <a:off x="733425" y="1981200"/>
          <a:ext cx="5365750" cy="4021138"/>
        </p:xfrm>
        <a:graphic>
          <a:graphicData uri="http://schemas.openxmlformats.org/presentationml/2006/ole">
            <mc:AlternateContent xmlns:mc="http://schemas.openxmlformats.org/markup-compatibility/2006">
              <mc:Choice xmlns:v="urn:schemas-microsoft-com:vml" Requires="v">
                <p:oleObj spid="_x0000_s3076" name="" r:id="rId1" imgW="5440680" imgH="4065905" progId="Word.Document.8">
                  <p:embed/>
                </p:oleObj>
              </mc:Choice>
              <mc:Fallback>
                <p:oleObj name="" r:id="rId1" imgW="5440680" imgH="4065905" progId="Word.Document.8">
                  <p:embed/>
                  <p:pic>
                    <p:nvPicPr>
                      <p:cNvPr id="0" name="图片 3075"/>
                      <p:cNvPicPr/>
                      <p:nvPr/>
                    </p:nvPicPr>
                    <p:blipFill>
                      <a:blip r:embed="rId2"/>
                      <a:stretch>
                        <a:fillRect/>
                      </a:stretch>
                    </p:blipFill>
                    <p:spPr>
                      <a:xfrm>
                        <a:off x="733425" y="1981200"/>
                        <a:ext cx="5365750" cy="4021138"/>
                      </a:xfrm>
                      <a:prstGeom prst="rect">
                        <a:avLst/>
                      </a:prstGeom>
                      <a:solidFill>
                        <a:schemeClr val="bg1"/>
                      </a:solidFill>
                      <a:ln w="38100">
                        <a:noFill/>
                        <a:miter/>
                      </a:ln>
                    </p:spPr>
                  </p:pic>
                </p:oleObj>
              </mc:Fallback>
            </mc:AlternateContent>
          </a:graphicData>
        </a:graphic>
      </p:graphicFrame>
      <p:sp>
        <p:nvSpPr>
          <p:cNvPr id="17413" name="Text Box 5"/>
          <p:cNvSpPr txBox="1"/>
          <p:nvPr/>
        </p:nvSpPr>
        <p:spPr>
          <a:xfrm>
            <a:off x="4495800" y="1524000"/>
            <a:ext cx="1276350" cy="457200"/>
          </a:xfrm>
          <a:prstGeom prst="rect">
            <a:avLst/>
          </a:prstGeom>
          <a:solidFill>
            <a:schemeClr val="bg1"/>
          </a:solidFill>
          <a:ln w="63500">
            <a:noFill/>
          </a:ln>
        </p:spPr>
        <p:txBody>
          <a:bodyPr wrap="none" anchor="ctr" anchorCtr="0">
            <a:spAutoFit/>
          </a:bodyPr>
          <a:p>
            <a:pPr algn="ctr" eaLnBrk="0" hangingPunct="0">
              <a:spcBef>
                <a:spcPct val="50000"/>
              </a:spcBef>
            </a:pPr>
            <a:r>
              <a:rPr lang="en-US" altLang="zh-CN" sz="2400" dirty="0">
                <a:latin typeface="Times New Roman" panose="02020603050405020304" pitchFamily="18" charset="0"/>
                <a:ea typeface="宋体" panose="02010600030101010101" pitchFamily="2" charset="-122"/>
              </a:rPr>
              <a:t>(125 kB)</a:t>
            </a:r>
            <a:endParaRPr lang="en-US" altLang="zh-CN" sz="2400" dirty="0">
              <a:latin typeface="Times New Roman" panose="02020603050405020304" pitchFamily="18" charset="0"/>
              <a:ea typeface="宋体" panose="02010600030101010101" pitchFamily="2" charset="-122"/>
            </a:endParaRPr>
          </a:p>
        </p:txBody>
      </p:sp>
      <p:sp>
        <p:nvSpPr>
          <p:cNvPr id="17414" name="Text Box 6"/>
          <p:cNvSpPr txBox="1"/>
          <p:nvPr/>
        </p:nvSpPr>
        <p:spPr>
          <a:xfrm>
            <a:off x="2286000" y="1600200"/>
            <a:ext cx="1639888" cy="457200"/>
          </a:xfrm>
          <a:prstGeom prst="rect">
            <a:avLst/>
          </a:prstGeom>
          <a:solidFill>
            <a:schemeClr val="bg1"/>
          </a:solidFill>
          <a:ln w="63500">
            <a:noFill/>
          </a:ln>
        </p:spPr>
        <p:txBody>
          <a:bodyPr wrap="none" anchor="ctr" anchorCtr="0">
            <a:spAutoFit/>
          </a:bodyPr>
          <a:p>
            <a:pPr algn="ctr" eaLnBrk="0" hangingPunct="0">
              <a:spcBef>
                <a:spcPct val="50000"/>
              </a:spcBef>
            </a:pPr>
            <a:r>
              <a:rPr lang="en-US" altLang="zh-CN" sz="2400" dirty="0">
                <a:latin typeface="Times New Roman" panose="02020603050405020304" pitchFamily="18" charset="0"/>
                <a:ea typeface="宋体" panose="02010600030101010101" pitchFamily="2" charset="-122"/>
              </a:rPr>
              <a:t>(1.25 bytes)</a:t>
            </a:r>
            <a:endParaRPr lang="en-US" altLang="zh-CN" sz="2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3">
                                            <p:txEl>
                                              <p:charRg st="0" end="103"/>
                                            </p:txEl>
                                          </p:spTgt>
                                        </p:tgtEl>
                                        <p:attrNameLst>
                                          <p:attrName>style.visibility</p:attrName>
                                        </p:attrNameLst>
                                      </p:cBhvr>
                                      <p:to>
                                        <p:strVal val="visible"/>
                                      </p:to>
                                    </p:set>
                                    <p:animEffect transition="in" filter="blinds(horizontal)">
                                      <p:cBhvr>
                                        <p:cTn id="7" dur="500"/>
                                        <p:tgtEl>
                                          <p:spTgt spid="2053">
                                            <p:txEl>
                                              <p:charRg st="0" end="10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标题 1"/>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Exercise OF CHAP 2</a:t>
            </a:r>
            <a:endParaRPr lang="zh-CN" altLang="en-US" dirty="0">
              <a:ea typeface="宋体" panose="02010600030101010101" pitchFamily="2" charset="-122"/>
            </a:endParaRPr>
          </a:p>
        </p:txBody>
      </p:sp>
      <p:sp>
        <p:nvSpPr>
          <p:cNvPr id="157698" name="内容占位符 2"/>
          <p:cNvSpPr>
            <a:spLocks noGrp="1"/>
          </p:cNvSpPr>
          <p:nvPr>
            <p:ph idx="1"/>
          </p:nvPr>
        </p:nvSpPr>
        <p:spPr>
          <a:ln/>
        </p:spPr>
        <p:txBody>
          <a:bodyPr vert="horz" wrap="square" lIns="91440" tIns="45720" rIns="91440" bIns="45720" anchor="t" anchorCtr="0"/>
          <a:p>
            <a:r>
              <a:rPr lang="zh-CN" altLang="en-US" dirty="0">
                <a:ea typeface="宋体" panose="02010600030101010101" pitchFamily="2" charset="-122"/>
              </a:rPr>
              <a:t>时间复杂度分析</a:t>
            </a:r>
            <a:endParaRPr lang="en-US" altLang="zh-CN" dirty="0">
              <a:ea typeface="宋体" panose="02010600030101010101" pitchFamily="2" charset="-122"/>
            </a:endParaRPr>
          </a:p>
          <a:p>
            <a:pPr>
              <a:spcBef>
                <a:spcPct val="0"/>
              </a:spcBef>
              <a:buClrTx/>
              <a:buNone/>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int fact(int n){</a:t>
            </a:r>
            <a:r>
              <a:rPr lang="en-US" altLang="zh-CN" sz="2400" dirty="0">
                <a:ea typeface="宋体" panose="02010600030101010101" pitchFamily="2" charset="-122"/>
              </a:rPr>
              <a:t> </a:t>
            </a:r>
            <a:endParaRPr lang="en-US" altLang="zh-CN" sz="2400" dirty="0">
              <a:ea typeface="宋体" panose="02010600030101010101" pitchFamily="2" charset="-122"/>
            </a:endParaRPr>
          </a:p>
          <a:p>
            <a:pPr>
              <a:spcBef>
                <a:spcPct val="0"/>
              </a:spcBef>
              <a:buClrTx/>
              <a:buNone/>
            </a:pPr>
            <a:r>
              <a:rPr lang="en-US" altLang="zh-CN" sz="2400" dirty="0">
                <a:latin typeface="宋体" panose="02010600030101010101" pitchFamily="2" charset="-122"/>
                <a:ea typeface="宋体" panose="02010600030101010101" pitchFamily="2" charset="-122"/>
              </a:rPr>
              <a:t>    if (n&lt;=l) return 1;</a:t>
            </a:r>
            <a:endParaRPr lang="en-US" altLang="zh-CN" sz="2400" dirty="0">
              <a:ea typeface="宋体" panose="02010600030101010101" pitchFamily="2" charset="-122"/>
            </a:endParaRPr>
          </a:p>
          <a:p>
            <a:pPr>
              <a:spcBef>
                <a:spcPct val="0"/>
              </a:spcBef>
              <a:buClrTx/>
              <a:buNone/>
            </a:pPr>
            <a:r>
              <a:rPr lang="en-US" altLang="zh-CN" sz="2400" dirty="0">
                <a:latin typeface="宋体" panose="02010600030101010101" pitchFamily="2" charset="-122"/>
                <a:ea typeface="宋体" panose="02010600030101010101" pitchFamily="2" charset="-122"/>
              </a:rPr>
              <a:t>    return n*fact(n-1);}</a:t>
            </a:r>
            <a:endParaRPr lang="en-US" altLang="zh-CN" sz="2400" dirty="0">
              <a:latin typeface="宋体" panose="02010600030101010101" pitchFamily="2" charset="-122"/>
              <a:ea typeface="宋体" panose="02010600030101010101" pitchFamily="2" charset="-122"/>
            </a:endParaRPr>
          </a:p>
          <a:p>
            <a:pPr>
              <a:spcBef>
                <a:spcPct val="0"/>
              </a:spcBef>
              <a:buClrTx/>
              <a:buNone/>
            </a:pPr>
            <a:endParaRPr lang="en-US" altLang="zh-CN" sz="2400" dirty="0">
              <a:latin typeface="宋体" panose="02010600030101010101" pitchFamily="2" charset="-122"/>
              <a:ea typeface="宋体" panose="02010600030101010101" pitchFamily="2" charset="-122"/>
            </a:endParaRPr>
          </a:p>
          <a:p>
            <a:pPr>
              <a:spcBef>
                <a:spcPct val="0"/>
              </a:spcBef>
              <a:buClrTx/>
              <a:buNone/>
            </a:pPr>
            <a:r>
              <a:rPr lang="en-US" altLang="zh-CN" sz="2400" dirty="0">
                <a:latin typeface="宋体" panose="02010600030101010101" pitchFamily="2" charset="-122"/>
                <a:ea typeface="宋体" panose="02010600030101010101" pitchFamily="2" charset="-122"/>
              </a:rPr>
              <a:t>  2</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for(i=n-l;i&gt;l;i--)</a:t>
            </a:r>
            <a:r>
              <a:rPr lang="en-US" altLang="zh-CN" sz="2400" dirty="0">
                <a:ea typeface="宋体" panose="02010600030101010101" pitchFamily="2" charset="-122"/>
              </a:rPr>
              <a:t> </a:t>
            </a:r>
            <a:endParaRPr lang="en-US" altLang="zh-CN" sz="2400" dirty="0">
              <a:ea typeface="宋体" panose="02010600030101010101" pitchFamily="2" charset="-122"/>
            </a:endParaRPr>
          </a:p>
          <a:p>
            <a:pPr>
              <a:spcBef>
                <a:spcPct val="0"/>
              </a:spcBef>
              <a:buClrTx/>
              <a:buNone/>
            </a:pPr>
            <a:r>
              <a:rPr lang="en-US" altLang="zh-CN" sz="2400" dirty="0">
                <a:latin typeface="宋体" panose="02010600030101010101" pitchFamily="2" charset="-122"/>
                <a:ea typeface="宋体" panose="02010600030101010101" pitchFamily="2" charset="-122"/>
              </a:rPr>
              <a:t>   		for(j=1;j&lt;i;j++)</a:t>
            </a:r>
            <a:endParaRPr lang="en-US" altLang="zh-CN" sz="2400" dirty="0">
              <a:ea typeface="宋体" panose="02010600030101010101" pitchFamily="2" charset="-122"/>
            </a:endParaRPr>
          </a:p>
          <a:p>
            <a:pPr>
              <a:spcBef>
                <a:spcPct val="0"/>
              </a:spcBef>
              <a:buClrTx/>
              <a:buNone/>
            </a:pPr>
            <a:r>
              <a:rPr lang="en-US" altLang="zh-CN" sz="2400" dirty="0">
                <a:latin typeface="宋体" panose="02010600030101010101" pitchFamily="2" charset="-122"/>
                <a:ea typeface="宋体" panose="02010600030101010101" pitchFamily="2" charset="-122"/>
              </a:rPr>
              <a:t>       		if (A[j]&gt;A[j+l]){</a:t>
            </a:r>
            <a:endParaRPr lang="en-US" altLang="zh-CN" sz="2400" dirty="0">
              <a:ea typeface="宋体" panose="02010600030101010101" pitchFamily="2" charset="-122"/>
            </a:endParaRPr>
          </a:p>
          <a:p>
            <a:pPr>
              <a:spcBef>
                <a:spcPct val="0"/>
              </a:spcBef>
              <a:buClrTx/>
              <a:buNone/>
            </a:pPr>
            <a:r>
              <a:rPr lang="en-US" altLang="zh-CN" sz="2400" dirty="0">
                <a:latin typeface="宋体" panose="02010600030101010101" pitchFamily="2" charset="-122"/>
                <a:ea typeface="宋体" panose="02010600030101010101" pitchFamily="2" charset="-122"/>
              </a:rPr>
              <a:t>          		temp = A[j];// A[j]</a:t>
            </a:r>
            <a:r>
              <a:rPr lang="zh-CN" altLang="en-US" sz="2400" dirty="0">
                <a:latin typeface="宋体" panose="02010600030101010101" pitchFamily="2" charset="-122"/>
                <a:ea typeface="宋体" panose="02010600030101010101" pitchFamily="2" charset="-122"/>
              </a:rPr>
              <a:t>与 </a:t>
            </a:r>
            <a:r>
              <a:rPr lang="en-US" altLang="zh-CN" sz="2400" dirty="0">
                <a:latin typeface="宋体" panose="02010600030101010101" pitchFamily="2" charset="-122"/>
                <a:ea typeface="宋体" panose="02010600030101010101" pitchFamily="2" charset="-122"/>
              </a:rPr>
              <a:t>A[j+1]</a:t>
            </a:r>
            <a:r>
              <a:rPr lang="zh-CN" altLang="en-US" sz="2400" dirty="0">
                <a:latin typeface="宋体" panose="02010600030101010101" pitchFamily="2" charset="-122"/>
                <a:ea typeface="宋体" panose="02010600030101010101" pitchFamily="2" charset="-122"/>
              </a:rPr>
              <a:t>对换</a:t>
            </a:r>
            <a:r>
              <a:rPr lang="en-US" altLang="zh-CN" sz="2400" dirty="0">
                <a:latin typeface="宋体" panose="02010600030101010101" pitchFamily="2" charset="-122"/>
                <a:ea typeface="宋体" panose="02010600030101010101" pitchFamily="2" charset="-122"/>
              </a:rPr>
              <a:t>;</a:t>
            </a:r>
            <a:endParaRPr lang="en-US" altLang="zh-CN" sz="2400" dirty="0">
              <a:ea typeface="宋体" panose="02010600030101010101" pitchFamily="2" charset="-122"/>
            </a:endParaRPr>
          </a:p>
          <a:p>
            <a:pPr>
              <a:spcBef>
                <a:spcPct val="0"/>
              </a:spcBef>
              <a:buClrTx/>
              <a:buNone/>
            </a:pPr>
            <a:r>
              <a:rPr lang="en-US" altLang="zh-CN" sz="2400" dirty="0">
                <a:latin typeface="宋体" panose="02010600030101010101" pitchFamily="2" charset="-122"/>
                <a:ea typeface="宋体" panose="02010600030101010101" pitchFamily="2" charset="-122"/>
              </a:rPr>
              <a:t> 		 		A[j] = A[j+1];</a:t>
            </a:r>
            <a:endParaRPr lang="en-US" altLang="zh-CN" sz="2400" dirty="0">
              <a:ea typeface="宋体" panose="02010600030101010101" pitchFamily="2" charset="-122"/>
            </a:endParaRPr>
          </a:p>
          <a:p>
            <a:pPr>
              <a:spcBef>
                <a:spcPct val="0"/>
              </a:spcBef>
              <a:buClrTx/>
              <a:buNone/>
            </a:pPr>
            <a:r>
              <a:rPr lang="en-US" altLang="zh-CN" sz="2400" dirty="0">
                <a:latin typeface="宋体" panose="02010600030101010101" pitchFamily="2" charset="-122"/>
                <a:ea typeface="宋体" panose="02010600030101010101" pitchFamily="2" charset="-122"/>
              </a:rPr>
              <a:t>		  		A[j+1] = temp;}</a:t>
            </a:r>
            <a:endParaRPr lang="en-US" altLang="zh-CN" sz="2400" dirty="0">
              <a:ea typeface="宋体" panose="02010600030101010101" pitchFamily="2" charset="-122"/>
            </a:endParaRPr>
          </a:p>
          <a:p>
            <a:pPr>
              <a:spcBef>
                <a:spcPct val="0"/>
              </a:spcBef>
              <a:buClrTx/>
              <a:buNone/>
            </a:pPr>
            <a:endParaRPr lang="en-US" altLang="zh-CN" sz="6000" dirty="0">
              <a:ea typeface="宋体" panose="02010600030101010101" pitchFamily="2" charset="-122"/>
            </a:endParaRPr>
          </a:p>
          <a:p>
            <a:endParaRPr lang="en-US" altLang="zh-CN" dirty="0">
              <a:ea typeface="宋体" panose="02010600030101010101" pitchFamily="2" charset="-122"/>
            </a:endParaRPr>
          </a:p>
          <a:p>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Rectangle 12"/>
          <p:cNvSpPr>
            <a:spLocks noGrp="1"/>
          </p:cNvSpPr>
          <p:nvPr>
            <p:ph type="sldNum" sz="quarter" idx="4"/>
          </p:nvPr>
        </p:nvSpPr>
        <p:spPr>
          <a:ln/>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latin typeface="Verdana" panose="020B0604030504040204" pitchFamily="34" charset="0"/>
              </a:rPr>
            </a:fld>
            <a:endParaRPr lang="en-US" altLang="zh-CN" sz="1200" dirty="0">
              <a:latin typeface="Verdana" panose="020B0604030504040204" pitchFamily="34" charset="0"/>
            </a:endParaRPr>
          </a:p>
        </p:txBody>
      </p:sp>
      <p:sp>
        <p:nvSpPr>
          <p:cNvPr id="158722" name="Rectangle 2"/>
          <p:cNvSpPr>
            <a:spLocks noGrp="1"/>
          </p:cNvSpPr>
          <p:nvPr>
            <p:ph type="subTitle" idx="1"/>
          </p:nvPr>
        </p:nvSpPr>
        <p:spPr>
          <a:xfrm>
            <a:off x="2819400" y="4953000"/>
            <a:ext cx="5167313" cy="414338"/>
          </a:xfrm>
          <a:ln/>
        </p:spPr>
        <p:txBody>
          <a:bodyPr vert="horz" wrap="square" lIns="91440" tIns="45720" rIns="91440" bIns="45720" anchor="t" anchorCtr="0"/>
          <a:p>
            <a:pPr algn="dist" eaLnBrk="1" hangingPunct="1">
              <a:lnSpc>
                <a:spcPct val="80000"/>
              </a:lnSpc>
              <a:buSzTx/>
            </a:pPr>
            <a:r>
              <a:rPr lang="en-US" altLang="zh-CN" sz="1800" b="1" dirty="0">
                <a:solidFill>
                  <a:schemeClr val="bg1"/>
                </a:solidFill>
                <a:latin typeface="+mn-lt"/>
                <a:ea typeface="宋体" panose="02010600030101010101" pitchFamily="2" charset="-122"/>
                <a:cs typeface="+mn-cs"/>
              </a:rPr>
              <a:t>Click to edit company slogan .</a:t>
            </a:r>
            <a:endParaRPr lang="en-US" altLang="zh-CN" sz="1800" b="1" dirty="0">
              <a:solidFill>
                <a:schemeClr val="bg1"/>
              </a:solidFill>
              <a:latin typeface="+mn-lt"/>
              <a:ea typeface="宋体" panose="02010600030101010101" pitchFamily="2" charset="-122"/>
              <a:cs typeface="+mn-cs"/>
            </a:endParaRPr>
          </a:p>
        </p:txBody>
      </p:sp>
      <p:sp>
        <p:nvSpPr>
          <p:cNvPr id="158724" name="WordArt 3"/>
          <p:cNvSpPr>
            <a:spLocks noTextEdit="1"/>
          </p:cNvSpPr>
          <p:nvPr/>
        </p:nvSpPr>
        <p:spPr>
          <a:xfrm>
            <a:off x="2133600" y="4267200"/>
            <a:ext cx="5029200" cy="762000"/>
          </a:xfrm>
          <a:prstGeom prst="rect">
            <a:avLst/>
          </a:prstGeom>
        </p:spPr>
        <p:txBody>
          <a:bodyPr wrap="none" fromWordArt="1">
            <a:prstTxWarp prst="textDeflate">
              <a:avLst>
                <a:gd name="adj" fmla="val 0"/>
              </a:avLst>
            </a:prstTxWarp>
            <a:normAutofit/>
          </a:bodyPr>
          <a:p>
            <a:pPr algn="ctr" eaLnBrk="0" hangingPunct="0"/>
            <a:r>
              <a:rPr lang="zh-CN" altLang="en-US" sz="3600" b="1">
                <a:ln w="19050" cap="flat" cmpd="sng">
                  <a:solidFill>
                    <a:schemeClr val="bg1"/>
                  </a:solidFill>
                  <a:prstDash val="solid"/>
                  <a:round/>
                  <a:headEnd type="none" w="med" len="med"/>
                  <a:tailEnd type="none" w="med" len="med"/>
                </a:ln>
                <a:gradFill rotWithShape="1">
                  <a:gsLst>
                    <a:gs pos="0">
                      <a:schemeClr val="tx1"/>
                    </a:gs>
                    <a:gs pos="100000">
                      <a:schemeClr val="hlink"/>
                    </a:gs>
                  </a:gsLst>
                  <a:lin ang="0" scaled="1"/>
                  <a:tileRect/>
                </a:gradFill>
                <a:effectLst>
                  <a:outerShdw dist="63500" dir="2212193" algn="ctr" rotWithShape="0">
                    <a:srgbClr val="868686">
                      <a:alpha val="50000"/>
                    </a:srgbClr>
                  </a:outerShdw>
                </a:effectLst>
                <a:latin typeface="Arial" panose="020B0604020202020204" pitchFamily="34" charset="0"/>
                <a:ea typeface="Arial" panose="020B0604020202020204" pitchFamily="34" charset="0"/>
              </a:rPr>
              <a:t>End of the Section 2</a:t>
            </a:r>
            <a:endParaRPr lang="zh-CN" altLang="en-US" sz="3600" b="1">
              <a:ln w="19050" cap="flat" cmpd="sng">
                <a:solidFill>
                  <a:schemeClr val="bg1"/>
                </a:solidFill>
                <a:prstDash val="solid"/>
                <a:round/>
                <a:headEnd type="none" w="med" len="med"/>
                <a:tailEnd type="none" w="med" len="med"/>
              </a:ln>
              <a:gradFill rotWithShape="1">
                <a:gsLst>
                  <a:gs pos="0">
                    <a:schemeClr val="tx1"/>
                  </a:gs>
                  <a:gs pos="100000">
                    <a:schemeClr val="hlink"/>
                  </a:gs>
                </a:gsLst>
                <a:lin ang="0" scaled="1"/>
                <a:tileRect/>
              </a:gradFill>
              <a:effectLst>
                <a:outerShdw dist="63500" dir="2212193" algn="ctr" rotWithShape="0">
                  <a:srgbClr val="868686">
                    <a:alpha val="50000"/>
                  </a:srgbClr>
                </a:outerShdw>
              </a:effectLst>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8724"/>
                                        </p:tgtEl>
                                        <p:attrNameLst>
                                          <p:attrName>style.visibility</p:attrName>
                                        </p:attrNameLst>
                                      </p:cBhvr>
                                      <p:to>
                                        <p:strVal val="visible"/>
                                      </p:to>
                                    </p:set>
                                    <p:anim calcmode="lin" valueType="num">
                                      <p:cBhvr>
                                        <p:cTn id="7" dur="500" fill="hold"/>
                                        <p:tgtEl>
                                          <p:spTgt spid="158724"/>
                                        </p:tgtEl>
                                        <p:attrNameLst>
                                          <p:attrName>ppt_w</p:attrName>
                                        </p:attrNameLst>
                                      </p:cBhvr>
                                      <p:tavLst>
                                        <p:tav tm="0">
                                          <p:val>
                                            <p:fltVal val="0.000000"/>
                                          </p:val>
                                        </p:tav>
                                        <p:tav tm="100000">
                                          <p:val>
                                            <p:strVal val="#ppt_w"/>
                                          </p:val>
                                        </p:tav>
                                      </p:tavLst>
                                    </p:anim>
                                    <p:anim calcmode="lin" valueType="num">
                                      <p:cBhvr>
                                        <p:cTn id="8" dur="500" fill="hold"/>
                                        <p:tgtEl>
                                          <p:spTgt spid="158724"/>
                                        </p:tgtEl>
                                        <p:attrNameLst>
                                          <p:attrName>ppt_h</p:attrName>
                                        </p:attrNameLst>
                                      </p:cBhvr>
                                      <p:tavLst>
                                        <p:tav tm="0">
                                          <p:val>
                                            <p:fltVal val="0.000000"/>
                                          </p:val>
                                        </p:tav>
                                        <p:tav tm="100000">
                                          <p:val>
                                            <p:strVal val="#ppt_h"/>
                                          </p:val>
                                        </p:tav>
                                      </p:tavLst>
                                    </p:anim>
                                    <p:animEffect transition="in" filter="fade">
                                      <p:cBhvr>
                                        <p:cTn id="9" dur="500"/>
                                        <p:tgtEl>
                                          <p:spTgt spid="158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Order of growth </a:t>
            </a:r>
            <a:endParaRPr lang="en-US" altLang="zh-CN" dirty="0">
              <a:ea typeface="宋体" panose="02010600030101010101" pitchFamily="2" charset="-122"/>
            </a:endParaRPr>
          </a:p>
        </p:txBody>
      </p:sp>
      <p:sp>
        <p:nvSpPr>
          <p:cNvPr id="18434" name="Rectangle 3"/>
          <p:cNvSpPr>
            <a:spLocks noGrp="1"/>
          </p:cNvSpPr>
          <p:nvPr>
            <p:ph idx="1"/>
          </p:nvPr>
        </p:nvSpPr>
        <p:spPr>
          <a:xfrm>
            <a:off x="609600" y="1266825"/>
            <a:ext cx="8534400" cy="4905375"/>
          </a:xfrm>
          <a:ln/>
        </p:spPr>
        <p:txBody>
          <a:bodyPr vert="horz" wrap="square" lIns="91440" tIns="45720" rIns="91440" bIns="45720" anchor="t" anchorCtr="0"/>
          <a:p>
            <a:r>
              <a:rPr lang="en-US" altLang="zh-CN" dirty="0">
                <a:ea typeface="宋体" panose="02010600030101010101" pitchFamily="2" charset="-122"/>
              </a:rPr>
              <a:t>Most important: Order of growth within a constant multiple as </a:t>
            </a:r>
            <a:r>
              <a:rPr lang="en-US" altLang="zh-CN" i="1" dirty="0">
                <a:ea typeface="宋体" panose="02010600030101010101" pitchFamily="2" charset="-122"/>
              </a:rPr>
              <a:t>n</a:t>
            </a:r>
            <a:r>
              <a:rPr lang="en-US" altLang="zh-CN" dirty="0">
                <a:ea typeface="宋体" panose="02010600030101010101" pitchFamily="2" charset="-122"/>
              </a:rPr>
              <a:t>→∞</a:t>
            </a:r>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Example:</a:t>
            </a:r>
            <a:endParaRPr lang="en-US" altLang="zh-CN" dirty="0">
              <a:ea typeface="宋体" panose="02010600030101010101" pitchFamily="2" charset="-122"/>
            </a:endParaRPr>
          </a:p>
          <a:p>
            <a:pPr lvl="1"/>
            <a:r>
              <a:rPr lang="en-US" altLang="zh-CN" sz="2400" dirty="0">
                <a:ea typeface="宋体" panose="02010600030101010101" pitchFamily="2" charset="-122"/>
              </a:rPr>
              <a:t>How much faster will algorithm run on computer that is twice as fast?</a:t>
            </a:r>
            <a:endParaRPr lang="en-US" altLang="zh-CN" sz="2400" dirty="0">
              <a:ea typeface="宋体" panose="02010600030101010101" pitchFamily="2" charset="-122"/>
            </a:endParaRPr>
          </a:p>
          <a:p>
            <a:pPr lvl="1"/>
            <a:endParaRPr lang="en-US" altLang="zh-CN" sz="2400" dirty="0">
              <a:ea typeface="宋体" panose="02010600030101010101" pitchFamily="2" charset="-122"/>
            </a:endParaRPr>
          </a:p>
          <a:p>
            <a:pPr lvl="1"/>
            <a:r>
              <a:rPr lang="en-US" altLang="zh-CN" sz="2400" dirty="0">
                <a:ea typeface="宋体" panose="02010600030101010101" pitchFamily="2" charset="-122"/>
              </a:rPr>
              <a:t>How much longer does it take to solve problem of double input size?</a:t>
            </a:r>
            <a:endParaRPr lang="en-US" altLang="zh-CN" sz="2400" dirty="0">
              <a:ea typeface="宋体" panose="02010600030101010101" pitchFamily="2" charset="-122"/>
            </a:endParaRPr>
          </a:p>
          <a:p>
            <a:endParaRPr lang="en-US" altLang="zh-CN" dirty="0">
              <a:ea typeface="宋体" panose="02010600030101010101" pitchFamily="2" charset="-122"/>
            </a:endParaRPr>
          </a:p>
          <a:p>
            <a:pPr>
              <a:buFont typeface="Monotype Sorts" pitchFamily="2" charset="2"/>
              <a:buNone/>
            </a:pPr>
            <a:endParaRPr lang="en-US" altLang="zh-CN" dirty="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Picture 4" descr="table2"/>
          <p:cNvPicPr>
            <a:picLocks noGrp="1" noChangeAspect="1"/>
          </p:cNvPicPr>
          <p:nvPr>
            <p:ph idx="1"/>
          </p:nvPr>
        </p:nvPicPr>
        <p:blipFill>
          <a:blip r:embed="rId1"/>
          <a:stretch>
            <a:fillRect/>
          </a:stretch>
        </p:blipFill>
        <p:spPr>
          <a:xfrm>
            <a:off x="609600" y="1778000"/>
            <a:ext cx="8382000" cy="3403600"/>
          </a:xfrm>
          <a:ln/>
        </p:spPr>
      </p:pic>
      <p:sp>
        <p:nvSpPr>
          <p:cNvPr id="20482" name="Rectangle 7"/>
          <p:cNvSpPr>
            <a:spLocks noGrp="1"/>
          </p:cNvSpPr>
          <p:nvPr>
            <p:ph type="title"/>
          </p:nvPr>
        </p:nvSpPr>
        <p:spPr>
          <a:xfrm>
            <a:off x="609600" y="685800"/>
            <a:ext cx="8305800" cy="609600"/>
          </a:xfrm>
          <a:ln/>
        </p:spPr>
        <p:txBody>
          <a:bodyPr vert="horz" wrap="square" lIns="91440" tIns="45720" rIns="91440" bIns="45720" anchor="ctr" anchorCtr="0"/>
          <a:p>
            <a:r>
              <a:rPr lang="en-US" altLang="zh-CN" dirty="0">
                <a:ea typeface="宋体" panose="02010600030101010101" pitchFamily="2" charset="-122"/>
              </a:rPr>
              <a:t>Order of Growths</a:t>
            </a:r>
            <a:r>
              <a:rPr lang="en-US" altLang="zh-CN" dirty="0">
                <a:solidFill>
                  <a:schemeClr val="tx1"/>
                </a:solidFill>
                <a:ea typeface="宋体" panose="02010600030101010101" pitchFamily="2" charset="-122"/>
                <a:sym typeface="Symbol" panose="05050102010706020507" pitchFamily="18" charset="2"/>
              </a:rPr>
              <a:t> </a:t>
            </a:r>
            <a:endParaRPr lang="en-US" altLang="zh-CN" dirty="0">
              <a:solidFill>
                <a:schemeClr val="tx1"/>
              </a:solidFill>
              <a:ea typeface="宋体" panose="02010600030101010101" pitchFamily="2" charset="-122"/>
              <a:sym typeface="Symbol" panose="05050102010706020507" pitchFamily="18" charset="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p:cNvSpPr>
          <p:nvPr>
            <p:ph type="title"/>
          </p:nvPr>
        </p:nvSpPr>
        <p:spPr>
          <a:xfrm>
            <a:off x="609600" y="609600"/>
            <a:ext cx="7588250" cy="609600"/>
          </a:xfrm>
          <a:ln/>
        </p:spPr>
        <p:txBody>
          <a:bodyPr vert="horz" wrap="square" lIns="91440" tIns="45720" rIns="91440" bIns="45720" anchor="ctr" anchorCtr="0"/>
          <a:p>
            <a:r>
              <a:rPr lang="en-US" altLang="zh-CN" sz="2800" dirty="0">
                <a:ea typeface="宋体" panose="02010600030101010101" pitchFamily="2" charset="-122"/>
              </a:rPr>
              <a:t>Best-case, average-case, worst-case</a:t>
            </a:r>
            <a:endParaRPr lang="en-US" altLang="zh-CN" sz="2800" dirty="0">
              <a:ea typeface="宋体" panose="02010600030101010101" pitchFamily="2" charset="-122"/>
            </a:endParaRPr>
          </a:p>
        </p:txBody>
      </p:sp>
      <p:sp>
        <p:nvSpPr>
          <p:cNvPr id="22530" name="Rectangle 3"/>
          <p:cNvSpPr>
            <a:spLocks noGrp="1"/>
          </p:cNvSpPr>
          <p:nvPr>
            <p:ph idx="1"/>
          </p:nvPr>
        </p:nvSpPr>
        <p:spPr>
          <a:xfrm>
            <a:off x="228600" y="1295400"/>
            <a:ext cx="8915400" cy="4905375"/>
          </a:xfrm>
          <a:ln/>
        </p:spPr>
        <p:txBody>
          <a:bodyPr vert="horz" wrap="square" lIns="91440" tIns="45720" rIns="91440" bIns="45720" anchor="t" anchorCtr="0"/>
          <a:p>
            <a:pPr>
              <a:buFont typeface="Monotype Sorts" pitchFamily="2" charset="2"/>
              <a:buNone/>
            </a:pPr>
            <a:r>
              <a:rPr lang="en-US" altLang="zh-CN" sz="2400" dirty="0">
                <a:ea typeface="宋体" panose="02010600030101010101" pitchFamily="2" charset="-122"/>
              </a:rPr>
              <a:t>For some algorithms efficiency depends on form of input:</a:t>
            </a:r>
            <a:endParaRPr lang="en-US" altLang="zh-CN" sz="2400" dirty="0">
              <a:ea typeface="宋体" panose="02010600030101010101" pitchFamily="2" charset="-122"/>
            </a:endParaRPr>
          </a:p>
          <a:p>
            <a:r>
              <a:rPr lang="en-US" altLang="zh-CN" sz="2400" dirty="0">
                <a:ea typeface="宋体" panose="02010600030101010101" pitchFamily="2" charset="-122"/>
              </a:rPr>
              <a:t>Worst case:    C</a:t>
            </a:r>
            <a:r>
              <a:rPr lang="en-US" altLang="zh-CN" sz="2400" baseline="-25000" dirty="0">
                <a:ea typeface="宋体" panose="02010600030101010101" pitchFamily="2" charset="-122"/>
              </a:rPr>
              <a:t>worst</a:t>
            </a:r>
            <a:r>
              <a:rPr lang="en-US" altLang="zh-CN" sz="2400" dirty="0">
                <a:ea typeface="宋体" panose="02010600030101010101" pitchFamily="2" charset="-122"/>
              </a:rPr>
              <a:t>(</a:t>
            </a:r>
            <a:r>
              <a:rPr lang="en-US" altLang="zh-CN" sz="2400" i="1" dirty="0">
                <a:ea typeface="宋体" panose="02010600030101010101" pitchFamily="2" charset="-122"/>
              </a:rPr>
              <a:t>n</a:t>
            </a:r>
            <a:r>
              <a:rPr lang="en-US" altLang="zh-CN" sz="2400" dirty="0">
                <a:ea typeface="宋体" panose="02010600030101010101" pitchFamily="2" charset="-122"/>
              </a:rPr>
              <a:t>) – maximum over inputs of size </a:t>
            </a:r>
            <a:r>
              <a:rPr lang="en-US" altLang="zh-CN" sz="2400" i="1" dirty="0">
                <a:ea typeface="宋体" panose="02010600030101010101" pitchFamily="2" charset="-122"/>
              </a:rPr>
              <a:t>n</a:t>
            </a:r>
            <a:endParaRPr lang="en-US" altLang="zh-CN" sz="2400" i="1" dirty="0">
              <a:ea typeface="宋体" panose="02010600030101010101" pitchFamily="2" charset="-122"/>
            </a:endParaRPr>
          </a:p>
          <a:p>
            <a:r>
              <a:rPr lang="en-US" altLang="zh-CN" sz="2400" dirty="0">
                <a:ea typeface="宋体" panose="02010600030101010101" pitchFamily="2" charset="-122"/>
              </a:rPr>
              <a:t>Best case:        C</a:t>
            </a:r>
            <a:r>
              <a:rPr lang="en-US" altLang="zh-CN" sz="2400" baseline="-25000" dirty="0">
                <a:ea typeface="宋体" panose="02010600030101010101" pitchFamily="2" charset="-122"/>
              </a:rPr>
              <a:t>best</a:t>
            </a:r>
            <a:r>
              <a:rPr lang="en-US" altLang="zh-CN" sz="2400" dirty="0">
                <a:ea typeface="宋体" panose="02010600030101010101" pitchFamily="2" charset="-122"/>
              </a:rPr>
              <a:t>(</a:t>
            </a:r>
            <a:r>
              <a:rPr lang="en-US" altLang="zh-CN" sz="2400" i="1" dirty="0">
                <a:ea typeface="宋体" panose="02010600030101010101" pitchFamily="2" charset="-122"/>
              </a:rPr>
              <a:t>n</a:t>
            </a:r>
            <a:r>
              <a:rPr lang="en-US" altLang="zh-CN" sz="2400" dirty="0">
                <a:ea typeface="宋体" panose="02010600030101010101" pitchFamily="2" charset="-122"/>
              </a:rPr>
              <a:t>) –  minimum over inputs of size </a:t>
            </a:r>
            <a:r>
              <a:rPr lang="en-US" altLang="zh-CN" sz="2400" i="1" dirty="0">
                <a:ea typeface="宋体" panose="02010600030101010101" pitchFamily="2" charset="-122"/>
              </a:rPr>
              <a:t>n</a:t>
            </a:r>
            <a:endParaRPr lang="en-US" altLang="zh-CN" sz="2400" i="1" dirty="0">
              <a:ea typeface="宋体" panose="02010600030101010101" pitchFamily="2" charset="-122"/>
            </a:endParaRPr>
          </a:p>
          <a:p>
            <a:r>
              <a:rPr lang="en-US" altLang="zh-CN" sz="2400" dirty="0">
                <a:ea typeface="宋体" panose="02010600030101010101" pitchFamily="2" charset="-122"/>
              </a:rPr>
              <a:t>Average case:  C</a:t>
            </a:r>
            <a:r>
              <a:rPr lang="en-US" altLang="zh-CN" sz="2400" baseline="-25000" dirty="0">
                <a:ea typeface="宋体" panose="02010600030101010101" pitchFamily="2" charset="-122"/>
              </a:rPr>
              <a:t>avg</a:t>
            </a:r>
            <a:r>
              <a:rPr lang="en-US" altLang="zh-CN" sz="2400" dirty="0">
                <a:ea typeface="宋体" panose="02010600030101010101" pitchFamily="2" charset="-122"/>
              </a:rPr>
              <a:t>(</a:t>
            </a:r>
            <a:r>
              <a:rPr lang="en-US" altLang="zh-CN" sz="2400" i="1" dirty="0">
                <a:ea typeface="宋体" panose="02010600030101010101" pitchFamily="2" charset="-122"/>
              </a:rPr>
              <a:t>n</a:t>
            </a:r>
            <a:r>
              <a:rPr lang="en-US" altLang="zh-CN" sz="2400" dirty="0">
                <a:ea typeface="宋体" panose="02010600030101010101" pitchFamily="2" charset="-122"/>
              </a:rPr>
              <a:t>) – “average” over inputs of size </a:t>
            </a:r>
            <a:r>
              <a:rPr lang="en-US" altLang="zh-CN" sz="2400" i="1" dirty="0">
                <a:ea typeface="宋体" panose="02010600030101010101" pitchFamily="2" charset="-122"/>
              </a:rPr>
              <a:t>n</a:t>
            </a:r>
            <a:endParaRPr lang="en-US" altLang="zh-CN" sz="2400" dirty="0">
              <a:ea typeface="宋体" panose="02010600030101010101" pitchFamily="2" charset="-122"/>
            </a:endParaRPr>
          </a:p>
          <a:p>
            <a:pPr lvl="1"/>
            <a:r>
              <a:rPr lang="en-US" altLang="zh-CN" sz="2400" dirty="0">
                <a:ea typeface="宋体" panose="02010600030101010101" pitchFamily="2" charset="-122"/>
              </a:rPr>
              <a:t>Number of times the basic operation will be executed on typical  input</a:t>
            </a:r>
            <a:endParaRPr lang="en-US" altLang="zh-CN" sz="2400" dirty="0">
              <a:ea typeface="宋体" panose="02010600030101010101" pitchFamily="2" charset="-122"/>
            </a:endParaRPr>
          </a:p>
          <a:p>
            <a:pPr lvl="1"/>
            <a:r>
              <a:rPr lang="en-US" altLang="zh-CN" sz="2400" dirty="0">
                <a:ea typeface="宋体" panose="02010600030101010101" pitchFamily="2" charset="-122"/>
              </a:rPr>
              <a:t>NOT the average of worst and best case</a:t>
            </a:r>
            <a:endParaRPr lang="en-US" altLang="zh-CN" sz="2400" dirty="0">
              <a:ea typeface="宋体" panose="02010600030101010101" pitchFamily="2" charset="-122"/>
            </a:endParaRPr>
          </a:p>
          <a:p>
            <a:pPr lvl="1"/>
            <a:r>
              <a:rPr lang="en-US" altLang="zh-CN" sz="2400" dirty="0">
                <a:ea typeface="宋体" panose="02010600030101010101" pitchFamily="2" charset="-122"/>
              </a:rPr>
              <a:t>Expected number of basic operations considered as a random variable under some assumption about the probability distribution of all possible inputs</a:t>
            </a:r>
            <a:endParaRPr lang="en-US" altLang="zh-CN" sz="2400" dirty="0">
              <a:ea typeface="宋体" panose="02010600030101010101" pitchFamily="2" charset="-122"/>
            </a:endParaRPr>
          </a:p>
          <a:p>
            <a:endParaRPr lang="en-US" altLang="zh-CN" sz="2400" dirty="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24578" name="Rectangle 2"/>
          <p:cNvSpPr>
            <a:spLocks noGrp="1"/>
          </p:cNvSpPr>
          <p:nvPr>
            <p:ph type="title"/>
          </p:nvPr>
        </p:nvSpPr>
        <p:spPr>
          <a:ln/>
        </p:spPr>
        <p:txBody>
          <a:bodyPr vert="horz" wrap="square" lIns="91440" tIns="45720" rIns="91440" bIns="45720" anchor="ctr" anchorCtr="0"/>
          <a:p>
            <a:r>
              <a:rPr lang="en-US" altLang="zh-CN" sz="2800" dirty="0">
                <a:ea typeface="宋体" panose="02010600030101010101" pitchFamily="2" charset="-122"/>
              </a:rPr>
              <a:t>Best-case, average-case, worst-case</a:t>
            </a:r>
            <a:endParaRPr lang="en-US" altLang="zh-CN" sz="2800" dirty="0">
              <a:ea typeface="宋体" panose="02010600030101010101" pitchFamily="2" charset="-122"/>
            </a:endParaRPr>
          </a:p>
        </p:txBody>
      </p:sp>
      <p:sp>
        <p:nvSpPr>
          <p:cNvPr id="182275" name="Rectangle 3"/>
          <p:cNvSpPr>
            <a:spLocks noGrp="1"/>
          </p:cNvSpPr>
          <p:nvPr>
            <p:ph idx="1"/>
          </p:nvPr>
        </p:nvSpPr>
        <p:spPr>
          <a:xfrm>
            <a:off x="381000" y="1981200"/>
            <a:ext cx="8458200" cy="4267200"/>
          </a:xfrm>
          <a:ln/>
        </p:spPr>
        <p:txBody>
          <a:bodyPr vert="horz" wrap="square" lIns="91440" tIns="45720" rIns="91440" bIns="45720" anchor="t" anchorCtr="0"/>
          <a:p>
            <a:r>
              <a:rPr lang="en-US" altLang="zh-CN" sz="2800" b="1" dirty="0">
                <a:ea typeface="宋体" panose="02010600030101010101" pitchFamily="2" charset="-122"/>
              </a:rPr>
              <a:t>Algorithmic complexity = </a:t>
            </a:r>
            <a:r>
              <a:rPr lang="en-US" altLang="zh-CN" sz="2800" b="1" i="1" dirty="0">
                <a:ea typeface="宋体" panose="02010600030101010101" pitchFamily="2" charset="-122"/>
              </a:rPr>
              <a:t>cost</a:t>
            </a:r>
            <a:r>
              <a:rPr lang="en-US" altLang="zh-CN" sz="2800" b="1" dirty="0">
                <a:ea typeface="宋体" panose="02010600030101010101" pitchFamily="2" charset="-122"/>
              </a:rPr>
              <a:t> of computation.</a:t>
            </a:r>
            <a:endParaRPr lang="en-US" altLang="zh-CN" sz="2800" b="1" dirty="0">
              <a:ea typeface="宋体" panose="02010600030101010101" pitchFamily="2" charset="-122"/>
            </a:endParaRPr>
          </a:p>
          <a:p>
            <a:r>
              <a:rPr lang="en-US" altLang="zh-CN" sz="2800" b="1" dirty="0">
                <a:ea typeface="宋体" panose="02010600030101010101" pitchFamily="2" charset="-122"/>
              </a:rPr>
              <a:t>Focus on </a:t>
            </a:r>
            <a:r>
              <a:rPr lang="en-US" altLang="zh-CN" sz="2800" b="1" i="1" dirty="0">
                <a:ea typeface="宋体" panose="02010600030101010101" pitchFamily="2" charset="-122"/>
              </a:rPr>
              <a:t>time</a:t>
            </a:r>
            <a:r>
              <a:rPr lang="en-US" altLang="zh-CN" sz="2800" b="1" dirty="0">
                <a:ea typeface="宋体" panose="02010600030101010101" pitchFamily="2" charset="-122"/>
              </a:rPr>
              <a:t> complexity for our course.</a:t>
            </a:r>
            <a:endParaRPr lang="en-US" altLang="zh-CN" sz="2800" b="1" dirty="0">
              <a:ea typeface="宋体" panose="02010600030101010101" pitchFamily="2" charset="-122"/>
            </a:endParaRPr>
          </a:p>
          <a:p>
            <a:pPr lvl="1"/>
            <a:r>
              <a:rPr lang="en-US" altLang="zh-CN" sz="2400" b="1" dirty="0">
                <a:ea typeface="宋体" panose="02010600030101010101" pitchFamily="2" charset="-122"/>
              </a:rPr>
              <a:t>Although space &amp; energy are also important.</a:t>
            </a:r>
            <a:endParaRPr lang="en-US" altLang="zh-CN" sz="2400" b="1" dirty="0">
              <a:ea typeface="宋体" panose="02010600030101010101" pitchFamily="2" charset="-122"/>
            </a:endParaRPr>
          </a:p>
          <a:p>
            <a:r>
              <a:rPr lang="en-US" altLang="zh-CN" sz="2800" b="1" dirty="0">
                <a:ea typeface="宋体" panose="02010600030101010101" pitchFamily="2" charset="-122"/>
              </a:rPr>
              <a:t>Characterize complexity as a function of input size: </a:t>
            </a:r>
            <a:r>
              <a:rPr lang="en-US" altLang="zh-CN" sz="2800" b="1" dirty="0">
                <a:solidFill>
                  <a:srgbClr val="000000"/>
                </a:solidFill>
                <a:ea typeface="宋体" panose="02010600030101010101" pitchFamily="2" charset="-122"/>
              </a:rPr>
              <a:t>worst-case, best-case, or average-case</a:t>
            </a:r>
            <a:r>
              <a:rPr lang="en-US" altLang="zh-CN" sz="2800" b="1" dirty="0">
                <a:solidFill>
                  <a:schemeClr val="accent2"/>
                </a:solidFill>
                <a:ea typeface="宋体" panose="02010600030101010101" pitchFamily="2" charset="-122"/>
              </a:rPr>
              <a:t>.</a:t>
            </a:r>
            <a:endParaRPr lang="en-US" altLang="zh-CN" sz="2800" b="1" dirty="0">
              <a:solidFill>
                <a:schemeClr val="accent2"/>
              </a:solidFill>
              <a:ea typeface="宋体" panose="02010600030101010101" pitchFamily="2" charset="-122"/>
            </a:endParaRPr>
          </a:p>
          <a:p>
            <a:r>
              <a:rPr lang="en-US" altLang="zh-CN" sz="2800" b="1" dirty="0">
                <a:ea typeface="宋体" panose="02010600030101010101" pitchFamily="2" charset="-122"/>
              </a:rPr>
              <a:t>Use orders-of-growth notation to concisely summarize the growth properties of complexity functions.</a:t>
            </a:r>
            <a:endParaRPr lang="en-US" altLang="zh-CN" sz="2800" b="1"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2275">
                                            <p:txEl>
                                              <p:charRg st="0" end="46"/>
                                            </p:txEl>
                                          </p:spTgt>
                                        </p:tgtEl>
                                        <p:attrNameLst>
                                          <p:attrName>style.visibility</p:attrName>
                                        </p:attrNameLst>
                                      </p:cBhvr>
                                      <p:to>
                                        <p:strVal val="visible"/>
                                      </p:to>
                                    </p:set>
                                    <p:animEffect transition="in" filter="blinds(horizontal)">
                                      <p:cBhvr>
                                        <p:cTn id="7" dur="500"/>
                                        <p:tgtEl>
                                          <p:spTgt spid="182275">
                                            <p:txEl>
                                              <p:charRg st="0" end="4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2275">
                                            <p:txEl>
                                              <p:charRg st="46" end="87"/>
                                            </p:txEl>
                                          </p:spTgt>
                                        </p:tgtEl>
                                        <p:attrNameLst>
                                          <p:attrName>style.visibility</p:attrName>
                                        </p:attrNameLst>
                                      </p:cBhvr>
                                      <p:to>
                                        <p:strVal val="visible"/>
                                      </p:to>
                                    </p:set>
                                    <p:animEffect transition="in" filter="blinds(horizontal)">
                                      <p:cBhvr>
                                        <p:cTn id="12" dur="500"/>
                                        <p:tgtEl>
                                          <p:spTgt spid="182275">
                                            <p:txEl>
                                              <p:charRg st="46" end="87"/>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2275">
                                            <p:txEl>
                                              <p:charRg st="87" end="131"/>
                                            </p:txEl>
                                          </p:spTgt>
                                        </p:tgtEl>
                                        <p:attrNameLst>
                                          <p:attrName>style.visibility</p:attrName>
                                        </p:attrNameLst>
                                      </p:cBhvr>
                                      <p:to>
                                        <p:strVal val="visible"/>
                                      </p:to>
                                    </p:set>
                                    <p:animEffect transition="in" filter="blinds(horizontal)">
                                      <p:cBhvr>
                                        <p:cTn id="15" dur="500"/>
                                        <p:tgtEl>
                                          <p:spTgt spid="182275">
                                            <p:txEl>
                                              <p:charRg st="87" end="13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82275">
                                            <p:txEl>
                                              <p:charRg st="131" end="224"/>
                                            </p:txEl>
                                          </p:spTgt>
                                        </p:tgtEl>
                                        <p:attrNameLst>
                                          <p:attrName>style.visibility</p:attrName>
                                        </p:attrNameLst>
                                      </p:cBhvr>
                                      <p:to>
                                        <p:strVal val="visible"/>
                                      </p:to>
                                    </p:set>
                                    <p:animEffect transition="in" filter="blinds(horizontal)">
                                      <p:cBhvr>
                                        <p:cTn id="20" dur="500"/>
                                        <p:tgtEl>
                                          <p:spTgt spid="182275">
                                            <p:txEl>
                                              <p:charRg st="131" end="22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82275">
                                            <p:txEl>
                                              <p:charRg st="224" end="324"/>
                                            </p:txEl>
                                          </p:spTgt>
                                        </p:tgtEl>
                                        <p:attrNameLst>
                                          <p:attrName>style.visibility</p:attrName>
                                        </p:attrNameLst>
                                      </p:cBhvr>
                                      <p:to>
                                        <p:strVal val="visible"/>
                                      </p:to>
                                    </p:set>
                                    <p:animEffect transition="in" filter="blinds(horizontal)">
                                      <p:cBhvr>
                                        <p:cTn id="25" dur="500"/>
                                        <p:tgtEl>
                                          <p:spTgt spid="182275">
                                            <p:txEl>
                                              <p:charRg st="224" end="3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2"/>
          <p:cNvSpPr>
            <a:spLocks noGrp="1"/>
          </p:cNvSpPr>
          <p:nvPr>
            <p:ph type="title"/>
          </p:nvPr>
        </p:nvSpPr>
        <p:spPr>
          <a:xfrm>
            <a:off x="609600" y="457200"/>
            <a:ext cx="7588250" cy="685800"/>
          </a:xfrm>
          <a:ln/>
        </p:spPr>
        <p:txBody>
          <a:bodyPr vert="horz" wrap="square" lIns="91440" tIns="45720" rIns="91440" bIns="45720" anchor="ctr" anchorCtr="0"/>
          <a:p>
            <a:r>
              <a:rPr lang="en-US" altLang="zh-CN" dirty="0">
                <a:ea typeface="宋体" panose="02010600030101010101" pitchFamily="2" charset="-122"/>
              </a:rPr>
              <a:t>Example: Sequential search</a:t>
            </a:r>
            <a:endParaRPr lang="en-US" altLang="zh-CN" dirty="0">
              <a:ea typeface="宋体" panose="02010600030101010101" pitchFamily="2" charset="-122"/>
            </a:endParaRPr>
          </a:p>
        </p:txBody>
      </p:sp>
      <p:sp>
        <p:nvSpPr>
          <p:cNvPr id="25602" name="Rectangle 3"/>
          <p:cNvSpPr>
            <a:spLocks noGrp="1"/>
          </p:cNvSpPr>
          <p:nvPr>
            <p:ph type="body" sz="half" idx="1"/>
          </p:nvPr>
        </p:nvSpPr>
        <p:spPr>
          <a:xfrm>
            <a:off x="609600" y="5029200"/>
            <a:ext cx="8153400" cy="1524000"/>
          </a:xfrm>
          <a:ln/>
        </p:spPr>
        <p:txBody>
          <a:bodyPr vert="horz" wrap="square" lIns="91440" tIns="45720" rIns="91440" bIns="45720" anchor="t" anchorCtr="0"/>
          <a:p>
            <a:pPr>
              <a:buClr>
                <a:schemeClr val="hlink"/>
              </a:buClr>
              <a:buSzTx/>
              <a:buFont typeface="Wingdings" panose="05000000000000000000" pitchFamily="2" charset="2"/>
            </a:pPr>
            <a:r>
              <a:rPr lang="en-US" altLang="zh-CN" sz="2800" dirty="0">
                <a:ea typeface="宋体" panose="02010600030101010101" pitchFamily="2" charset="-122"/>
              </a:rPr>
              <a:t>Worst case :      n</a:t>
            </a:r>
            <a:endParaRPr lang="en-US" altLang="zh-CN" sz="2800" dirty="0">
              <a:ea typeface="宋体" panose="02010600030101010101" pitchFamily="2" charset="-122"/>
            </a:endParaRPr>
          </a:p>
          <a:p>
            <a:pPr>
              <a:buClr>
                <a:schemeClr val="hlink"/>
              </a:buClr>
              <a:buSzTx/>
              <a:buFont typeface="Wingdings" panose="05000000000000000000" pitchFamily="2" charset="2"/>
            </a:pPr>
            <a:r>
              <a:rPr lang="en-US" altLang="zh-CN" sz="2800" dirty="0">
                <a:ea typeface="宋体" panose="02010600030101010101" pitchFamily="2" charset="-122"/>
              </a:rPr>
              <a:t>Best case :        1 </a:t>
            </a:r>
            <a:endParaRPr lang="en-US" altLang="zh-CN" sz="2800" dirty="0">
              <a:ea typeface="宋体" panose="02010600030101010101" pitchFamily="2" charset="-122"/>
            </a:endParaRPr>
          </a:p>
          <a:p>
            <a:pPr>
              <a:buClr>
                <a:schemeClr val="hlink"/>
              </a:buClr>
              <a:buSzTx/>
              <a:buFont typeface="Wingdings" panose="05000000000000000000" pitchFamily="2" charset="2"/>
            </a:pPr>
            <a:r>
              <a:rPr lang="en-US" altLang="zh-CN" sz="2800" dirty="0">
                <a:ea typeface="宋体" panose="02010600030101010101" pitchFamily="2" charset="-122"/>
              </a:rPr>
              <a:t>Average case:   </a:t>
            </a:r>
            <a:endParaRPr lang="en-US" altLang="zh-CN" sz="2800" dirty="0">
              <a:ea typeface="宋体" panose="02010600030101010101" pitchFamily="2" charset="-122"/>
            </a:endParaRPr>
          </a:p>
        </p:txBody>
      </p:sp>
      <p:pic>
        <p:nvPicPr>
          <p:cNvPr id="25603" name="Picture 4" descr="2_1a"/>
          <p:cNvPicPr>
            <a:picLocks noGrp="1" noChangeAspect="1"/>
          </p:cNvPicPr>
          <p:nvPr>
            <p:ph sz="half" idx="2"/>
          </p:nvPr>
        </p:nvPicPr>
        <p:blipFill>
          <a:blip r:embed="rId1"/>
          <a:stretch>
            <a:fillRect/>
          </a:stretch>
        </p:blipFill>
        <p:spPr>
          <a:xfrm>
            <a:off x="371475" y="1219200"/>
            <a:ext cx="8620125" cy="3827463"/>
          </a:xfrm>
          <a:solidFill>
            <a:schemeClr val="tx1"/>
          </a:solidFill>
          <a:ln/>
        </p:spPr>
      </p:pic>
      <p:graphicFrame>
        <p:nvGraphicFramePr>
          <p:cNvPr id="25604" name="Object 5"/>
          <p:cNvGraphicFramePr>
            <a:graphicFrameLocks noChangeAspect="1"/>
          </p:cNvGraphicFramePr>
          <p:nvPr/>
        </p:nvGraphicFramePr>
        <p:xfrm>
          <a:off x="3505200" y="6096000"/>
          <a:ext cx="1770063" cy="609600"/>
        </p:xfrm>
        <a:graphic>
          <a:graphicData uri="http://schemas.openxmlformats.org/presentationml/2006/ole">
            <mc:AlternateContent xmlns:mc="http://schemas.openxmlformats.org/markup-compatibility/2006">
              <mc:Choice xmlns:v="urn:schemas-microsoft-com:vml" Requires="v">
                <p:oleObj spid="_x0000_s3077" name="" r:id="rId2" imgW="1143000" imgH="393700" progId="Equation.DSMT4">
                  <p:embed/>
                </p:oleObj>
              </mc:Choice>
              <mc:Fallback>
                <p:oleObj name="" r:id="rId2" imgW="1143000" imgH="393700" progId="Equation.DSMT4">
                  <p:embed/>
                  <p:pic>
                    <p:nvPicPr>
                      <p:cNvPr id="0" name="图片 3076"/>
                      <p:cNvPicPr/>
                      <p:nvPr/>
                    </p:nvPicPr>
                    <p:blipFill>
                      <a:blip r:embed="rId3"/>
                      <a:stretch>
                        <a:fillRect/>
                      </a:stretch>
                    </p:blipFill>
                    <p:spPr>
                      <a:xfrm>
                        <a:off x="3505200" y="6096000"/>
                        <a:ext cx="1770063" cy="609600"/>
                      </a:xfrm>
                      <a:prstGeom prst="rect">
                        <a:avLst/>
                      </a:prstGeom>
                      <a:noFill/>
                      <a:ln w="38100">
                        <a:noFill/>
                        <a:miter/>
                      </a:ln>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p:nvPr>
        </p:nvSpPr>
        <p:spPr>
          <a:xfrm>
            <a:off x="609600" y="533400"/>
            <a:ext cx="7588250" cy="685800"/>
          </a:xfrm>
          <a:ln/>
        </p:spPr>
        <p:txBody>
          <a:bodyPr vert="horz" wrap="square" lIns="91440" tIns="45720" rIns="91440" bIns="45720" anchor="ctr" anchorCtr="0"/>
          <a:p>
            <a:r>
              <a:rPr lang="en-US" altLang="zh-CN" sz="2400" dirty="0">
                <a:ea typeface="宋体" panose="02010600030101010101" pitchFamily="2" charset="-122"/>
              </a:rPr>
              <a:t>Recapitulation of the Analysis Framework</a:t>
            </a:r>
            <a:endParaRPr lang="zh-CN" altLang="en-US" sz="2400" dirty="0">
              <a:ea typeface="宋体" panose="02010600030101010101" pitchFamily="2" charset="-122"/>
            </a:endParaRPr>
          </a:p>
        </p:txBody>
      </p:sp>
      <p:sp>
        <p:nvSpPr>
          <p:cNvPr id="27650" name="文本占位符 2"/>
          <p:cNvSpPr>
            <a:spLocks noGrp="1"/>
          </p:cNvSpPr>
          <p:nvPr>
            <p:ph type="body" sz="half" idx="1"/>
          </p:nvPr>
        </p:nvSpPr>
        <p:spPr>
          <a:xfrm>
            <a:off x="304800" y="1266825"/>
            <a:ext cx="8534400" cy="4905375"/>
          </a:xfrm>
          <a:ln/>
        </p:spPr>
        <p:txBody>
          <a:bodyPr vert="horz" wrap="square" lIns="91440" tIns="45720" rIns="91440" bIns="45720" anchor="t" anchorCtr="0"/>
          <a:p>
            <a:pPr>
              <a:buClr>
                <a:schemeClr val="hlink"/>
              </a:buClr>
              <a:buSzTx/>
              <a:buFont typeface="Wingdings" panose="05000000000000000000" pitchFamily="2" charset="2"/>
            </a:pPr>
            <a:r>
              <a:rPr lang="en-US" altLang="zh-CN" sz="2800" dirty="0">
                <a:ea typeface="宋体" panose="02010600030101010101" pitchFamily="2" charset="-122"/>
              </a:rPr>
              <a:t>Both time and space efficiencies are measured as functions of the algorithm’s input size.</a:t>
            </a:r>
            <a:endParaRPr lang="en-US" altLang="zh-CN" sz="2800" dirty="0">
              <a:ea typeface="宋体" panose="02010600030101010101" pitchFamily="2" charset="-122"/>
            </a:endParaRPr>
          </a:p>
          <a:p>
            <a:pPr>
              <a:buClr>
                <a:schemeClr val="hlink"/>
              </a:buClr>
              <a:buSzTx/>
              <a:buFont typeface="Wingdings" panose="05000000000000000000" pitchFamily="2" charset="2"/>
            </a:pPr>
            <a:endParaRPr lang="en-US" altLang="zh-CN" sz="2800" dirty="0">
              <a:ea typeface="宋体" panose="02010600030101010101" pitchFamily="2" charset="-122"/>
            </a:endParaRPr>
          </a:p>
          <a:p>
            <a:pPr>
              <a:buClr>
                <a:schemeClr val="hlink"/>
              </a:buClr>
              <a:buSzTx/>
              <a:buFont typeface="Wingdings" panose="05000000000000000000" pitchFamily="2" charset="2"/>
            </a:pPr>
            <a:r>
              <a:rPr lang="en-US" altLang="zh-CN" sz="2800" dirty="0">
                <a:ea typeface="宋体" panose="02010600030101010101" pitchFamily="2" charset="-122"/>
              </a:rPr>
              <a:t>Time efficiency is measured by counting the number of times the algorithm’s basic operation is executed. Space efficiency is measured by counting the number of extra memory units consumed by the algorithm.</a:t>
            </a:r>
            <a:endParaRPr lang="zh-CN" altLang="en-US" sz="2800" dirty="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a:xfrm>
            <a:off x="609600" y="533400"/>
            <a:ext cx="7588250" cy="685800"/>
          </a:xfrm>
          <a:ln/>
        </p:spPr>
        <p:txBody>
          <a:bodyPr vert="horz" wrap="square" lIns="91440" tIns="45720" rIns="91440" bIns="45720" anchor="ctr" anchorCtr="0"/>
          <a:p>
            <a:r>
              <a:rPr lang="en-US" altLang="zh-CN" sz="2400" dirty="0">
                <a:ea typeface="宋体" panose="02010600030101010101" pitchFamily="2" charset="-122"/>
              </a:rPr>
              <a:t>Recapitulation of the Analysis Framework</a:t>
            </a:r>
            <a:endParaRPr lang="zh-CN" altLang="en-US" sz="2400" dirty="0">
              <a:ea typeface="宋体" panose="02010600030101010101" pitchFamily="2" charset="-122"/>
            </a:endParaRPr>
          </a:p>
        </p:txBody>
      </p:sp>
      <p:sp>
        <p:nvSpPr>
          <p:cNvPr id="28674" name="文本占位符 2"/>
          <p:cNvSpPr>
            <a:spLocks noGrp="1"/>
          </p:cNvSpPr>
          <p:nvPr>
            <p:ph type="body" sz="half" idx="1"/>
          </p:nvPr>
        </p:nvSpPr>
        <p:spPr>
          <a:xfrm>
            <a:off x="304800" y="1266825"/>
            <a:ext cx="8534400" cy="4905375"/>
          </a:xfrm>
          <a:ln/>
        </p:spPr>
        <p:txBody>
          <a:bodyPr vert="horz" wrap="square" lIns="91440" tIns="45720" rIns="91440" bIns="45720" anchor="t" anchorCtr="0"/>
          <a:p>
            <a:pPr>
              <a:buClr>
                <a:schemeClr val="hlink"/>
              </a:buClr>
              <a:buSzTx/>
              <a:buFont typeface="Wingdings" panose="05000000000000000000" pitchFamily="2" charset="2"/>
            </a:pPr>
            <a:r>
              <a:rPr lang="en-US" altLang="zh-CN" sz="2800" dirty="0">
                <a:ea typeface="宋体" panose="02010600030101010101" pitchFamily="2" charset="-122"/>
              </a:rPr>
              <a:t>The efficiencies of some algorithms may differ significantly for inputs of the same size. For such algorithms, we need to distinguish between the worst-case, average-case and best-case efficiencies.</a:t>
            </a:r>
            <a:endParaRPr lang="en-US" altLang="zh-CN" sz="2800" dirty="0">
              <a:ea typeface="宋体" panose="02010600030101010101" pitchFamily="2" charset="-122"/>
            </a:endParaRPr>
          </a:p>
          <a:p>
            <a:pPr>
              <a:buClr>
                <a:schemeClr val="hlink"/>
              </a:buClr>
              <a:buSzTx/>
              <a:buFont typeface="Wingdings" panose="05000000000000000000" pitchFamily="2" charset="2"/>
            </a:pPr>
            <a:endParaRPr lang="en-US" altLang="zh-CN" sz="2800" dirty="0">
              <a:ea typeface="宋体" panose="02010600030101010101" pitchFamily="2" charset="-122"/>
            </a:endParaRPr>
          </a:p>
          <a:p>
            <a:pPr>
              <a:buClr>
                <a:schemeClr val="hlink"/>
              </a:buClr>
              <a:buSzTx/>
              <a:buFont typeface="Wingdings" panose="05000000000000000000" pitchFamily="2" charset="2"/>
            </a:pPr>
            <a:r>
              <a:rPr lang="en-US" altLang="zh-CN" sz="2800" dirty="0">
                <a:ea typeface="宋体" panose="02010600030101010101" pitchFamily="2" charset="-122"/>
              </a:rPr>
              <a:t>The framework’s primary interest lies in the order of growth of the algorithm’s running time (extra memory units consumed) as its input size goes to infinity</a:t>
            </a:r>
            <a:endParaRPr lang="zh-CN" altLang="en-US" sz="2800" dirty="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2" name="灯片编号占位符 5"/>
          <p:cNvSpPr txBox="1">
            <a:spLocks noGrp="1"/>
          </p:cNvSpPr>
          <p:nvPr/>
        </p:nvSpPr>
        <p:spPr bwMode="auto">
          <a:xfrm>
            <a:off x="3124200" y="6477000"/>
            <a:ext cx="2133600" cy="320675"/>
          </a:xfrm>
          <a:prstGeom prst="rect">
            <a:avLst/>
          </a:prstGeom>
          <a:noFill/>
          <a:ln>
            <a:miter lim="800000"/>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29699" name="Rectangle 2"/>
          <p:cNvSpPr>
            <a:spLocks noGrp="1"/>
          </p:cNvSpPr>
          <p:nvPr>
            <p:ph type="title" idx="4294967295"/>
          </p:nvPr>
        </p:nvSpPr>
        <p:spPr>
          <a:ln/>
        </p:spPr>
        <p:txBody>
          <a:bodyPr vert="horz" wrap="square" lIns="91440" tIns="45720" rIns="91440" bIns="45720" anchor="ctr" anchorCtr="0"/>
          <a:p>
            <a:pPr eaLnBrk="1" hangingPunct="1"/>
            <a:endParaRPr lang="zh-CN" altLang="zh-CN" dirty="0">
              <a:ea typeface="宋体" panose="02010600030101010101" pitchFamily="2" charset="-122"/>
            </a:endParaRPr>
          </a:p>
        </p:txBody>
      </p:sp>
      <p:grpSp>
        <p:nvGrpSpPr>
          <p:cNvPr id="29700" name="Group 4"/>
          <p:cNvGrpSpPr/>
          <p:nvPr/>
        </p:nvGrpSpPr>
        <p:grpSpPr>
          <a:xfrm>
            <a:off x="1981200" y="2819400"/>
            <a:ext cx="5029200" cy="2438400"/>
            <a:chOff x="1997" y="1314"/>
            <a:chExt cx="1889" cy="1009"/>
          </a:xfrm>
        </p:grpSpPr>
        <p:grpSp>
          <p:nvGrpSpPr>
            <p:cNvPr id="29701" name="Group 5"/>
            <p:cNvGrpSpPr/>
            <p:nvPr/>
          </p:nvGrpSpPr>
          <p:grpSpPr>
            <a:xfrm>
              <a:off x="1997" y="1404"/>
              <a:ext cx="1889" cy="919"/>
              <a:chOff x="1973" y="1027"/>
              <a:chExt cx="1926" cy="937"/>
            </a:xfrm>
          </p:grpSpPr>
          <p:sp>
            <p:nvSpPr>
              <p:cNvPr id="55302" name="Oval 6"/>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3" name="Oval 7"/>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5304" name="Oval 8"/>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5" name="Oval 9"/>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6" name="Oval 10"/>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7" name="Oval 11"/>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29708" name="Rectangle 3"/>
          <p:cNvSpPr>
            <a:spLocks noGrp="1"/>
          </p:cNvSpPr>
          <p:nvPr>
            <p:ph type="body" idx="4294967295"/>
          </p:nvPr>
        </p:nvSpPr>
        <p:spPr>
          <a:xfrm>
            <a:off x="2895600" y="3048000"/>
            <a:ext cx="3276600" cy="914400"/>
          </a:xfrm>
          <a:ln/>
        </p:spPr>
        <p:txBody>
          <a:bodyPr vert="horz" wrap="square" lIns="91440" tIns="45720" rIns="91440" bIns="45720" anchor="t" anchorCtr="0"/>
          <a:p>
            <a:pPr eaLnBrk="1" hangingPunct="1">
              <a:lnSpc>
                <a:spcPct val="90000"/>
              </a:lnSpc>
              <a:buNone/>
            </a:pPr>
            <a:r>
              <a:rPr lang="en-US" altLang="zh-CN" sz="2800" dirty="0">
                <a:ea typeface="宋体" panose="02010600030101010101" pitchFamily="2" charset="-122"/>
              </a:rPr>
              <a:t>2.2 Asymptotic Notations and Basic Efficiency Classes</a:t>
            </a:r>
            <a:endParaRPr lang="en-US" altLang="zh-CN" sz="2800" b="1" dirty="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1353" name="Rectangle 9" descr="Pink tissue paper"/>
          <p:cNvSpPr>
            <a:spLocks noChangeArrowheads="1"/>
          </p:cNvSpPr>
          <p:nvPr/>
        </p:nvSpPr>
        <p:spPr bwMode="auto">
          <a:xfrm>
            <a:off x="457200" y="1143000"/>
            <a:ext cx="3657600" cy="990600"/>
          </a:xfrm>
          <a:prstGeom prst="rect">
            <a:avLst/>
          </a:prstGeom>
          <a:noFill/>
          <a:ln w="9525">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chemeClr val="tx2"/>
                </a:solidFill>
                <a:effectLst>
                  <a:outerShdw blurRad="38100" dist="38100" dir="2700000" algn="tl">
                    <a:srgbClr val="000000"/>
                  </a:outerShdw>
                </a:effectLst>
                <a:uLnTx/>
                <a:uFillTx/>
                <a:latin typeface="B Frutiger Bold" pitchFamily="-124" charset="0"/>
                <a:ea typeface="宋体" panose="02010600030101010101" pitchFamily="2" charset="-122"/>
                <a:cs typeface="+mn-cs"/>
              </a:rPr>
              <a:t>Chapter 2 </a:t>
            </a:r>
            <a:endParaRPr kumimoji="0" lang="en-US" altLang="zh-CN" sz="3200" b="1" i="0" u="none" strike="noStrike" kern="1200" cap="none" spc="0" normalizeH="0" baseline="0" noProof="0">
              <a:ln>
                <a:noFill/>
              </a:ln>
              <a:solidFill>
                <a:schemeClr val="tx2"/>
              </a:solidFill>
              <a:effectLst>
                <a:outerShdw blurRad="38100" dist="38100" dir="2700000" algn="tl">
                  <a:srgbClr val="000000"/>
                </a:outerShdw>
              </a:effectLst>
              <a:uLnTx/>
              <a:uFillTx/>
              <a:latin typeface="B Frutiger Bold" pitchFamily="-124" charset="0"/>
              <a:ea typeface="宋体" panose="02010600030101010101" pitchFamily="2" charset="-122"/>
              <a:cs typeface="+mn-cs"/>
            </a:endParaRPr>
          </a:p>
        </p:txBody>
      </p:sp>
      <p:pic>
        <p:nvPicPr>
          <p:cNvPr id="6146" name="Picture 10" descr="awtri_4c UPDATE_color"/>
          <p:cNvPicPr>
            <a:picLocks noChangeAspect="1"/>
          </p:cNvPicPr>
          <p:nvPr/>
        </p:nvPicPr>
        <p:blipFill>
          <a:blip r:embed="rId1"/>
          <a:stretch>
            <a:fillRect/>
          </a:stretch>
        </p:blipFill>
        <p:spPr>
          <a:xfrm>
            <a:off x="381000" y="5797550"/>
            <a:ext cx="684213" cy="831850"/>
          </a:xfrm>
          <a:prstGeom prst="rect">
            <a:avLst/>
          </a:prstGeom>
          <a:noFill/>
          <a:ln w="9525">
            <a:noFill/>
          </a:ln>
        </p:spPr>
      </p:pic>
      <p:sp>
        <p:nvSpPr>
          <p:cNvPr id="441355" name="Rectangle 11" descr="Pink tissue paper"/>
          <p:cNvSpPr>
            <a:spLocks noChangeArrowheads="1"/>
          </p:cNvSpPr>
          <p:nvPr/>
        </p:nvSpPr>
        <p:spPr bwMode="auto">
          <a:xfrm>
            <a:off x="304800" y="2362200"/>
            <a:ext cx="3505200" cy="2227263"/>
          </a:xfrm>
          <a:prstGeom prst="rect">
            <a:avLst/>
          </a:prstGeom>
          <a:noFill/>
          <a:ln w="9525">
            <a:noFill/>
            <a:miter lim="800000"/>
          </a:ln>
          <a:effectLst/>
        </p:spPr>
        <p:txBody>
          <a:bodyPr rIns="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FF99"/>
                </a:solidFill>
                <a:effectLst>
                  <a:outerShdw blurRad="38100" dist="38100" dir="2700000" algn="tl">
                    <a:srgbClr val="000000"/>
                  </a:outerShdw>
                </a:effectLst>
                <a:uLnTx/>
                <a:uFillTx/>
                <a:latin typeface="Arial" panose="020B0604020202020204" pitchFamily="34" charset="0"/>
                <a:ea typeface="ヒラギノ角ゴ Pro W3" pitchFamily="84" charset="-128"/>
                <a:cs typeface="+mn-cs"/>
              </a:rPr>
              <a:t>Fundamentals of the Analysis of Algorithm Efficiency</a:t>
            </a:r>
            <a:endParaRPr kumimoji="0" lang="en-US" altLang="zh-CN" sz="3200" b="1" i="0" u="none" strike="noStrike" kern="1200" cap="none" spc="0" normalizeH="0" baseline="0" noProof="0" dirty="0">
              <a:ln>
                <a:noFill/>
              </a:ln>
              <a:solidFill>
                <a:srgbClr val="FFFF99"/>
              </a:solidFill>
              <a:effectLst>
                <a:outerShdw blurRad="38100" dist="38100" dir="2700000" algn="tl">
                  <a:srgbClr val="000000"/>
                </a:outerShdw>
              </a:effectLst>
              <a:uLnTx/>
              <a:uFillTx/>
              <a:latin typeface="Arial" panose="020B0604020202020204" pitchFamily="34" charset="0"/>
              <a:ea typeface="ヒラギノ角ゴ Pro W3" pitchFamily="84" charset="-128"/>
              <a:cs typeface="+mn-cs"/>
            </a:endParaRPr>
          </a:p>
        </p:txBody>
      </p:sp>
      <p:pic>
        <p:nvPicPr>
          <p:cNvPr id="6148" name="Picture 12" descr="levitin2e_hires"/>
          <p:cNvPicPr>
            <a:picLocks noChangeAspect="1"/>
          </p:cNvPicPr>
          <p:nvPr/>
        </p:nvPicPr>
        <p:blipFill>
          <a:blip r:embed="rId2"/>
          <a:stretch>
            <a:fillRect/>
          </a:stretch>
        </p:blipFill>
        <p:spPr>
          <a:xfrm>
            <a:off x="4038600" y="533400"/>
            <a:ext cx="4689475" cy="5791200"/>
          </a:xfrm>
          <a:prstGeom prst="rect">
            <a:avLst/>
          </a:prstGeom>
          <a:noFill/>
          <a:ln w="9525">
            <a:noFill/>
          </a:ln>
        </p:spPr>
      </p:pic>
      <p:sp>
        <p:nvSpPr>
          <p:cNvPr id="6149" name="Rectangle 13"/>
          <p:cNvSpPr/>
          <p:nvPr/>
        </p:nvSpPr>
        <p:spPr>
          <a:xfrm>
            <a:off x="1079500" y="6210300"/>
            <a:ext cx="3429000" cy="457200"/>
          </a:xfrm>
          <a:prstGeom prst="rect">
            <a:avLst/>
          </a:prstGeom>
          <a:noFill/>
          <a:ln w="9525">
            <a:noFill/>
          </a:ln>
        </p:spPr>
        <p:txBody>
          <a:bodyPr anchor="b" anchorCtr="0"/>
          <a:p>
            <a:r>
              <a:rPr lang="en-US" altLang="zh-CN" sz="800" dirty="0">
                <a:latin typeface="Arial" panose="020B0604020202020204" pitchFamily="34" charset="0"/>
                <a:ea typeface="ヒラギノ角ゴ Pro W3"/>
              </a:rPr>
              <a:t>Copyright © 2007 Pearson Addison-Wesley. All rights reserved.</a:t>
            </a:r>
            <a:endParaRPr lang="en-US" altLang="zh-CN" sz="900" dirty="0">
              <a:latin typeface="Arial" panose="020B0604020202020204" pitchFamily="34" charset="0"/>
              <a:ea typeface="ヒラギノ角ゴ Pro W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title"/>
          </p:nvPr>
        </p:nvSpPr>
        <p:spPr>
          <a:xfrm>
            <a:off x="609600" y="731838"/>
            <a:ext cx="8534400" cy="563562"/>
          </a:xfrm>
          <a:ln/>
        </p:spPr>
        <p:txBody>
          <a:bodyPr vert="horz" wrap="square" lIns="91440" tIns="45720" rIns="91440" bIns="45720" anchor="ctr" anchorCtr="0"/>
          <a:p>
            <a:r>
              <a:rPr lang="en-US" altLang="zh-CN" sz="2400" dirty="0">
                <a:ea typeface="宋体" panose="02010600030101010101" pitchFamily="2" charset="-122"/>
              </a:rPr>
              <a:t>2.2 Asymptotic Notations and Basic Efficiency Classes</a:t>
            </a:r>
            <a:endParaRPr lang="en-US" altLang="zh-CN" sz="2400" dirty="0">
              <a:ea typeface="宋体" panose="02010600030101010101" pitchFamily="2" charset="-122"/>
            </a:endParaRPr>
          </a:p>
        </p:txBody>
      </p:sp>
      <p:sp>
        <p:nvSpPr>
          <p:cNvPr id="30722" name="Rectangle 3"/>
          <p:cNvSpPr>
            <a:spLocks noGrp="1"/>
          </p:cNvSpPr>
          <p:nvPr>
            <p:ph idx="1"/>
          </p:nvPr>
        </p:nvSpPr>
        <p:spPr>
          <a:xfrm>
            <a:off x="381000" y="1266825"/>
            <a:ext cx="8763000" cy="4905375"/>
          </a:xfrm>
          <a:ln/>
        </p:spPr>
        <p:txBody>
          <a:bodyPr vert="horz" wrap="square" lIns="91440" tIns="45720" rIns="91440" bIns="45720" anchor="t" anchorCtr="0"/>
          <a:p>
            <a:pPr>
              <a:buFont typeface="Monotype Sorts" pitchFamily="2" charset="2"/>
              <a:buNone/>
            </a:pPr>
            <a:r>
              <a:rPr lang="en-US" altLang="zh-CN" dirty="0">
                <a:ea typeface="宋体" panose="02010600030101010101" pitchFamily="2" charset="-122"/>
              </a:rPr>
              <a:t>A way of comparing functions that ignores constant factors and small input sizes</a:t>
            </a:r>
            <a:endParaRPr lang="en-US" altLang="zh-CN" dirty="0">
              <a:ea typeface="宋体" panose="02010600030101010101" pitchFamily="2" charset="-122"/>
            </a:endParaRPr>
          </a:p>
          <a:p>
            <a:r>
              <a:rPr lang="en-US" altLang="zh-CN" dirty="0">
                <a:ea typeface="宋体" panose="02010600030101010101" pitchFamily="2" charset="-122"/>
              </a:rPr>
              <a:t>O(</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class of functions </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that grow </a:t>
            </a:r>
            <a:r>
              <a:rPr lang="en-US" altLang="zh-CN" u="sng" dirty="0">
                <a:ea typeface="宋体" panose="02010600030101010101" pitchFamily="2" charset="-122"/>
              </a:rPr>
              <a:t>no faster</a:t>
            </a:r>
            <a:r>
              <a:rPr lang="en-US" altLang="zh-CN" dirty="0">
                <a:ea typeface="宋体" panose="02010600030101010101" pitchFamily="2" charset="-122"/>
              </a:rPr>
              <a:t> than </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a:t>
            </a:r>
            <a:endParaRPr lang="en-US" altLang="zh-CN" dirty="0">
              <a:ea typeface="宋体" panose="02010600030101010101" pitchFamily="2" charset="-122"/>
            </a:endParaRPr>
          </a:p>
          <a:p>
            <a:r>
              <a:rPr lang="el-GR" altLang="zh-CN" dirty="0">
                <a:latin typeface="Lucida Grande" pitchFamily="84" charset="0"/>
              </a:rPr>
              <a:t>Θ</a:t>
            </a:r>
            <a:r>
              <a:rPr lang="en-US" altLang="zh-CN" dirty="0">
                <a:ea typeface="宋体" panose="02010600030101010101" pitchFamily="2" charset="-122"/>
              </a:rPr>
              <a:t>(</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class of functions </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that grow </a:t>
            </a:r>
            <a:r>
              <a:rPr lang="en-US" altLang="zh-CN" u="sng" dirty="0">
                <a:ea typeface="宋体" panose="02010600030101010101" pitchFamily="2" charset="-122"/>
              </a:rPr>
              <a:t>at same rate</a:t>
            </a:r>
            <a:r>
              <a:rPr lang="en-US" altLang="zh-CN" dirty="0">
                <a:ea typeface="宋体" panose="02010600030101010101" pitchFamily="2" charset="-122"/>
              </a:rPr>
              <a:t> as </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a:t>
            </a:r>
            <a:endParaRPr lang="en-US" altLang="zh-CN" dirty="0">
              <a:ea typeface="宋体" panose="02010600030101010101" pitchFamily="2" charset="-122"/>
            </a:endParaRPr>
          </a:p>
          <a:p>
            <a:r>
              <a:rPr lang="el-GR" altLang="zh-CN" dirty="0">
                <a:latin typeface="Lucida Grande" pitchFamily="84" charset="0"/>
              </a:rPr>
              <a:t>Ω</a:t>
            </a:r>
            <a:r>
              <a:rPr lang="en-US" altLang="zh-CN" dirty="0">
                <a:ea typeface="宋体" panose="02010600030101010101" pitchFamily="2" charset="-122"/>
              </a:rPr>
              <a:t>(</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class of functions </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that grow </a:t>
            </a:r>
            <a:r>
              <a:rPr lang="en-US" altLang="zh-CN" u="sng" dirty="0">
                <a:ea typeface="宋体" panose="02010600030101010101" pitchFamily="2" charset="-122"/>
              </a:rPr>
              <a:t>at least as fast</a:t>
            </a:r>
            <a:r>
              <a:rPr lang="en-US" altLang="zh-CN" dirty="0">
                <a:ea typeface="宋体" panose="02010600030101010101" pitchFamily="2" charset="-122"/>
              </a:rPr>
              <a:t> as </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a:t>
            </a:r>
            <a:endParaRPr lang="en-US" altLang="zh-CN" dirty="0">
              <a:ea typeface="宋体" panose="02010600030101010101" pitchFamily="2" charset="-122"/>
            </a:endParaRPr>
          </a:p>
          <a:p>
            <a:endParaRPr lang="en-US" altLang="zh-CN" dirty="0">
              <a:ea typeface="宋体" panose="02010600030101010101" pitchFamily="2" charset="-122"/>
            </a:endParaRPr>
          </a:p>
          <a:p>
            <a:pPr>
              <a:buFont typeface="Monotype Sorts" pitchFamily="2" charset="2"/>
              <a:buNone/>
            </a:pPr>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32770"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Definition: </a:t>
            </a:r>
            <a:r>
              <a:rPr lang="en-US" altLang="zh-CN" i="1" dirty="0">
                <a:ea typeface="宋体" panose="02010600030101010101" pitchFamily="2" charset="-122"/>
              </a:rPr>
              <a:t>O(g)</a:t>
            </a:r>
            <a:r>
              <a:rPr lang="en-US" altLang="zh-CN" dirty="0">
                <a:ea typeface="宋体" panose="02010600030101010101" pitchFamily="2" charset="-122"/>
              </a:rPr>
              <a:t>, </a:t>
            </a:r>
            <a:r>
              <a:rPr lang="en-US" altLang="zh-CN" i="1" dirty="0">
                <a:ea typeface="宋体" panose="02010600030101010101" pitchFamily="2" charset="-122"/>
              </a:rPr>
              <a:t>at most</a:t>
            </a:r>
            <a:r>
              <a:rPr lang="en-US" altLang="zh-CN" dirty="0">
                <a:ea typeface="宋体" panose="02010600030101010101" pitchFamily="2" charset="-122"/>
              </a:rPr>
              <a:t> </a:t>
            </a:r>
            <a:r>
              <a:rPr lang="en-US" altLang="zh-CN" i="1" dirty="0">
                <a:ea typeface="宋体" panose="02010600030101010101" pitchFamily="2" charset="-122"/>
              </a:rPr>
              <a:t>order g</a:t>
            </a:r>
            <a:endParaRPr lang="en-US" altLang="zh-CN" i="1" dirty="0">
              <a:ea typeface="宋体" panose="02010600030101010101" pitchFamily="2" charset="-122"/>
            </a:endParaRPr>
          </a:p>
        </p:txBody>
      </p:sp>
      <p:sp>
        <p:nvSpPr>
          <p:cNvPr id="32771" name="Rectangle 3"/>
          <p:cNvSpPr>
            <a:spLocks noGrp="1"/>
          </p:cNvSpPr>
          <p:nvPr>
            <p:ph idx="1"/>
          </p:nvPr>
        </p:nvSpPr>
        <p:spPr>
          <a:xfrm>
            <a:off x="228600" y="1676400"/>
            <a:ext cx="8610600" cy="4267200"/>
          </a:xfrm>
          <a:ln/>
        </p:spPr>
        <p:txBody>
          <a:bodyPr vert="horz" wrap="square" lIns="91440" tIns="45720" rIns="91440" bIns="45720" anchor="t" anchorCtr="0"/>
          <a:p>
            <a:pPr>
              <a:buNone/>
            </a:pPr>
            <a:r>
              <a:rPr lang="en-US" altLang="zh-CN" dirty="0">
                <a:ea typeface="宋体" panose="02010600030101010101" pitchFamily="2" charset="-122"/>
              </a:rPr>
              <a:t>Let </a:t>
            </a:r>
            <a:r>
              <a:rPr lang="en-US" altLang="zh-CN" i="1" dirty="0">
                <a:ea typeface="宋体" panose="02010600030101010101" pitchFamily="2" charset="-122"/>
              </a:rPr>
              <a:t>g</a:t>
            </a:r>
            <a:r>
              <a:rPr lang="en-US" altLang="zh-CN" dirty="0">
                <a:ea typeface="宋体" panose="02010600030101010101" pitchFamily="2" charset="-122"/>
              </a:rPr>
              <a:t> be any function </a:t>
            </a:r>
            <a:r>
              <a:rPr lang="en-US" altLang="zh-CN" b="1" dirty="0">
                <a:ea typeface="宋体" panose="02010600030101010101" pitchFamily="2" charset="-122"/>
              </a:rPr>
              <a:t>R</a:t>
            </a:r>
            <a:r>
              <a:rPr lang="en-US" altLang="zh-CN" dirty="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R</a:t>
            </a:r>
            <a:r>
              <a:rPr lang="en-US" altLang="zh-CN" dirty="0">
                <a:ea typeface="宋体" panose="02010600030101010101" pitchFamily="2" charset="-122"/>
                <a:sym typeface="Symbol" panose="05050102010706020507" pitchFamily="18" charset="2"/>
              </a:rPr>
              <a:t>.</a:t>
            </a:r>
            <a:endParaRPr lang="en-US" altLang="zh-CN" dirty="0">
              <a:ea typeface="宋体" panose="02010600030101010101" pitchFamily="2" charset="-122"/>
              <a:sym typeface="Symbol" panose="05050102010706020507" pitchFamily="18" charset="2"/>
            </a:endParaRPr>
          </a:p>
          <a:p>
            <a:r>
              <a:rPr lang="en-US" altLang="zh-CN" dirty="0">
                <a:ea typeface="宋体" panose="02010600030101010101" pitchFamily="2" charset="-122"/>
                <a:sym typeface="Symbol" panose="05050102010706020507" pitchFamily="18" charset="2"/>
              </a:rPr>
              <a:t>Define </a:t>
            </a:r>
            <a:r>
              <a:rPr lang="en-US" altLang="zh-CN" dirty="0">
                <a:latin typeface="Times New Roman" panose="02020603050405020304" pitchFamily="18" charset="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at most order g</a:t>
            </a:r>
            <a:r>
              <a:rPr lang="en-US" altLang="zh-CN" dirty="0">
                <a:latin typeface="Times New Roman" panose="02020603050405020304" pitchFamily="18" charset="0"/>
                <a:ea typeface="宋体" panose="02010600030101010101" pitchFamily="2" charset="-122"/>
                <a:sym typeface="Symbol" panose="05050102010706020507" pitchFamily="18" charset="2"/>
              </a:rPr>
              <a:t>”</a:t>
            </a:r>
            <a:r>
              <a:rPr lang="en-US" altLang="zh-CN" dirty="0">
                <a:ea typeface="宋体" panose="02010600030101010101" pitchFamily="2" charset="-122"/>
                <a:sym typeface="Symbol" panose="05050102010706020507" pitchFamily="18" charset="2"/>
              </a:rPr>
              <a:t>, written </a:t>
            </a:r>
            <a:r>
              <a:rPr lang="en-US" altLang="zh-CN" dirty="0">
                <a:ea typeface="宋体" panose="02010600030101010101" pitchFamily="2" charset="-122"/>
              </a:rPr>
              <a:t>O(</a:t>
            </a:r>
            <a:r>
              <a:rPr lang="en-US" altLang="zh-CN" i="1" dirty="0">
                <a:ea typeface="宋体" panose="02010600030101010101" pitchFamily="2" charset="-122"/>
              </a:rPr>
              <a:t>g</a:t>
            </a:r>
            <a:r>
              <a:rPr lang="en-US" altLang="zh-CN" dirty="0">
                <a:ea typeface="宋体" panose="02010600030101010101" pitchFamily="2" charset="-122"/>
              </a:rPr>
              <a:t>), to be: </a:t>
            </a:r>
            <a:r>
              <a:rPr lang="en-US" altLang="zh-CN" dirty="0">
                <a:solidFill>
                  <a:srgbClr val="FF0000"/>
                </a:solidFill>
                <a:ea typeface="宋体" panose="02010600030101010101" pitchFamily="2" charset="-122"/>
              </a:rPr>
              <a:t>{</a:t>
            </a:r>
            <a:r>
              <a:rPr lang="en-US" altLang="zh-CN" i="1" dirty="0">
                <a:solidFill>
                  <a:srgbClr val="FF0000"/>
                </a:solidFill>
                <a:ea typeface="宋体" panose="02010600030101010101" pitchFamily="2" charset="-122"/>
              </a:rPr>
              <a:t>f</a:t>
            </a:r>
            <a:r>
              <a:rPr lang="en-US" altLang="zh-CN" dirty="0">
                <a:solidFill>
                  <a:srgbClr val="FF0000"/>
                </a:solidFill>
                <a:ea typeface="宋体" panose="02010600030101010101" pitchFamily="2" charset="-122"/>
              </a:rPr>
              <a:t>:</a:t>
            </a:r>
            <a:r>
              <a:rPr lang="en-US" altLang="zh-CN" b="1" dirty="0">
                <a:solidFill>
                  <a:srgbClr val="FF0000"/>
                </a:solidFill>
                <a:ea typeface="宋体" panose="02010600030101010101" pitchFamily="2" charset="-122"/>
              </a:rPr>
              <a:t>R</a:t>
            </a:r>
            <a:r>
              <a:rPr lang="en-US" altLang="zh-CN" dirty="0">
                <a:solidFill>
                  <a:srgbClr val="FF0000"/>
                </a:solidFill>
                <a:ea typeface="宋体" panose="02010600030101010101" pitchFamily="2" charset="-122"/>
                <a:sym typeface="Symbol" panose="05050102010706020507" pitchFamily="18" charset="2"/>
              </a:rPr>
              <a:t></a:t>
            </a:r>
            <a:r>
              <a:rPr lang="en-US" altLang="zh-CN" b="1" dirty="0">
                <a:solidFill>
                  <a:srgbClr val="FF0000"/>
                </a:solidFill>
                <a:ea typeface="宋体" panose="02010600030101010101" pitchFamily="2" charset="-122"/>
                <a:sym typeface="Symbol" panose="05050102010706020507" pitchFamily="18" charset="2"/>
              </a:rPr>
              <a:t>R | </a:t>
            </a:r>
            <a:r>
              <a:rPr lang="en-US" altLang="zh-CN" i="1" dirty="0">
                <a:solidFill>
                  <a:srgbClr val="FF0000"/>
                </a:solidFill>
                <a:ea typeface="宋体" panose="02010600030101010101" pitchFamily="2" charset="-122"/>
                <a:sym typeface="Symbol" panose="05050102010706020507" pitchFamily="18" charset="2"/>
              </a:rPr>
              <a:t>c</a:t>
            </a:r>
            <a:r>
              <a:rPr lang="en-US" altLang="zh-CN"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k</a:t>
            </a:r>
            <a:r>
              <a:rPr lang="en-US" altLang="zh-CN" dirty="0">
                <a:solidFill>
                  <a:srgbClr val="FF0000"/>
                </a:solidFill>
                <a:ea typeface="宋体" panose="02010600030101010101" pitchFamily="2" charset="-122"/>
                <a:sym typeface="Symbol" panose="05050102010706020507" pitchFamily="18" charset="2"/>
              </a:rPr>
              <a:t>: </a:t>
            </a:r>
            <a:r>
              <a:rPr lang="en-US" altLang="zh-CN" i="1" dirty="0">
                <a:solidFill>
                  <a:srgbClr val="FF0000"/>
                </a:solidFill>
                <a:ea typeface="宋体" panose="02010600030101010101" pitchFamily="2" charset="-122"/>
                <a:sym typeface="Symbol" panose="05050102010706020507" pitchFamily="18" charset="2"/>
              </a:rPr>
              <a:t>x</a:t>
            </a:r>
            <a:r>
              <a:rPr lang="en-US" altLang="zh-CN" dirty="0">
                <a:solidFill>
                  <a:srgbClr val="FF0000"/>
                </a:solidFill>
                <a:ea typeface="宋体" panose="02010600030101010101" pitchFamily="2" charset="-122"/>
                <a:sym typeface="Symbol" panose="05050102010706020507" pitchFamily="18" charset="2"/>
              </a:rPr>
              <a:t>&gt;</a:t>
            </a:r>
            <a:r>
              <a:rPr lang="en-US" altLang="zh-CN" i="1" dirty="0">
                <a:solidFill>
                  <a:srgbClr val="FF0000"/>
                </a:solidFill>
                <a:ea typeface="宋体" panose="02010600030101010101" pitchFamily="2" charset="-122"/>
                <a:sym typeface="Symbol" panose="05050102010706020507" pitchFamily="18" charset="2"/>
              </a:rPr>
              <a:t>k</a:t>
            </a:r>
            <a:r>
              <a:rPr lang="en-US" altLang="zh-CN"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 f</a:t>
            </a:r>
            <a:r>
              <a:rPr lang="en-US" altLang="zh-CN"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x</a:t>
            </a:r>
            <a:r>
              <a:rPr lang="en-US" altLang="zh-CN" dirty="0">
                <a:solidFill>
                  <a:srgbClr val="FF0000"/>
                </a:solidFill>
                <a:ea typeface="宋体" panose="02010600030101010101" pitchFamily="2" charset="-122"/>
                <a:sym typeface="Symbol" panose="05050102010706020507" pitchFamily="18" charset="2"/>
              </a:rPr>
              <a:t>)  </a:t>
            </a:r>
            <a:r>
              <a:rPr lang="en-US" altLang="zh-CN" i="1" dirty="0">
                <a:solidFill>
                  <a:srgbClr val="FF0000"/>
                </a:solidFill>
                <a:ea typeface="宋体" panose="02010600030101010101" pitchFamily="2" charset="-122"/>
                <a:sym typeface="Symbol" panose="05050102010706020507" pitchFamily="18" charset="2"/>
              </a:rPr>
              <a:t>cg</a:t>
            </a:r>
            <a:r>
              <a:rPr lang="en-US" altLang="zh-CN"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x</a:t>
            </a:r>
            <a:r>
              <a:rPr lang="en-US" altLang="zh-CN" dirty="0">
                <a:solidFill>
                  <a:srgbClr val="FF0000"/>
                </a:solidFill>
                <a:ea typeface="宋体" panose="02010600030101010101" pitchFamily="2" charset="-122"/>
                <a:sym typeface="Symbol" panose="05050102010706020507" pitchFamily="18" charset="2"/>
              </a:rPr>
              <a:t>)}</a:t>
            </a:r>
            <a:r>
              <a:rPr lang="en-US" altLang="zh-CN" dirty="0">
                <a:ea typeface="宋体" panose="02010600030101010101" pitchFamily="2" charset="-122"/>
                <a:sym typeface="Symbol" panose="05050102010706020507" pitchFamily="18" charset="2"/>
              </a:rPr>
              <a:t>.</a:t>
            </a:r>
            <a:endParaRPr lang="en-US" altLang="zh-CN" dirty="0">
              <a:ea typeface="宋体" panose="02010600030101010101" pitchFamily="2" charset="-122"/>
              <a:sym typeface="Symbol" panose="05050102010706020507" pitchFamily="18" charset="2"/>
            </a:endParaRPr>
          </a:p>
          <a:p>
            <a:pPr lvl="1"/>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Beyond some point </a:t>
            </a:r>
            <a:r>
              <a:rPr lang="en-US" altLang="zh-CN" b="1" i="1" dirty="0">
                <a:ea typeface="宋体" panose="02010600030101010101" pitchFamily="2" charset="-122"/>
                <a:sym typeface="Symbol" panose="05050102010706020507" pitchFamily="18" charset="2"/>
              </a:rPr>
              <a:t>k</a:t>
            </a:r>
            <a:r>
              <a:rPr lang="en-US" altLang="zh-CN" b="1" dirty="0">
                <a:ea typeface="宋体" panose="02010600030101010101" pitchFamily="2" charset="-122"/>
                <a:sym typeface="Symbol" panose="05050102010706020507" pitchFamily="18" charset="2"/>
              </a:rPr>
              <a:t>, function </a:t>
            </a:r>
            <a:r>
              <a:rPr lang="en-US" altLang="zh-CN" b="1" i="1" dirty="0">
                <a:ea typeface="宋体" panose="02010600030101010101" pitchFamily="2" charset="-122"/>
                <a:sym typeface="Symbol" panose="05050102010706020507" pitchFamily="18" charset="2"/>
              </a:rPr>
              <a:t>f</a:t>
            </a:r>
            <a:r>
              <a:rPr lang="en-US" altLang="zh-CN" b="1" dirty="0">
                <a:ea typeface="宋体" panose="02010600030101010101" pitchFamily="2" charset="-122"/>
                <a:sym typeface="Symbol" panose="05050102010706020507" pitchFamily="18" charset="2"/>
              </a:rPr>
              <a:t> is at most a constant </a:t>
            </a:r>
            <a:r>
              <a:rPr lang="en-US" altLang="zh-CN" b="1" i="1" dirty="0">
                <a:ea typeface="宋体" panose="02010600030101010101" pitchFamily="2" charset="-122"/>
                <a:sym typeface="Symbol" panose="05050102010706020507" pitchFamily="18" charset="2"/>
              </a:rPr>
              <a:t>c</a:t>
            </a:r>
            <a:r>
              <a:rPr lang="en-US" altLang="zh-CN" b="1" dirty="0">
                <a:ea typeface="宋体" panose="02010600030101010101" pitchFamily="2" charset="-122"/>
                <a:sym typeface="Symbol" panose="05050102010706020507" pitchFamily="18" charset="2"/>
              </a:rPr>
              <a:t> times </a:t>
            </a:r>
            <a:r>
              <a:rPr lang="en-US" altLang="zh-CN" b="1" i="1" dirty="0">
                <a:ea typeface="宋体" panose="02010600030101010101" pitchFamily="2" charset="-122"/>
                <a:sym typeface="Symbol" panose="05050102010706020507" pitchFamily="18" charset="2"/>
              </a:rPr>
              <a:t>g</a:t>
            </a:r>
            <a:r>
              <a:rPr lang="en-US" altLang="zh-CN" b="1" dirty="0">
                <a:ea typeface="宋体" panose="02010600030101010101" pitchFamily="2" charset="-122"/>
                <a:sym typeface="Symbol" panose="05050102010706020507" pitchFamily="18" charset="2"/>
              </a:rPr>
              <a:t> (</a:t>
            </a:r>
            <a:r>
              <a:rPr lang="en-US" altLang="zh-CN" b="1" i="1" dirty="0">
                <a:ea typeface="宋体" panose="02010600030101010101" pitchFamily="2" charset="-122"/>
                <a:sym typeface="Symbol" panose="05050102010706020507" pitchFamily="18" charset="2"/>
              </a:rPr>
              <a:t>i.e., </a:t>
            </a:r>
            <a:r>
              <a:rPr lang="en-US" altLang="zh-CN" b="1" dirty="0">
                <a:ea typeface="宋体" panose="02010600030101010101" pitchFamily="2" charset="-122"/>
                <a:sym typeface="Symbol" panose="05050102010706020507" pitchFamily="18" charset="2"/>
              </a:rPr>
              <a:t>proportional to </a:t>
            </a:r>
            <a:r>
              <a:rPr lang="en-US" altLang="zh-CN" b="1" i="1" dirty="0">
                <a:ea typeface="宋体" panose="02010600030101010101" pitchFamily="2" charset="-122"/>
                <a:sym typeface="Symbol" panose="05050102010706020507" pitchFamily="18" charset="2"/>
              </a:rPr>
              <a:t>g</a:t>
            </a:r>
            <a:r>
              <a:rPr lang="en-US" altLang="zh-CN" b="1" dirty="0">
                <a:ea typeface="宋体" panose="02010600030101010101" pitchFamily="2" charset="-122"/>
                <a:sym typeface="Symbol" panose="05050102010706020507" pitchFamily="18" charset="2"/>
              </a:rPr>
              <a:t>).</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endParaRPr lang="en-US" altLang="zh-CN" b="1" dirty="0">
              <a:ea typeface="宋体" panose="02010600030101010101" pitchFamily="2" charset="-122"/>
              <a:sym typeface="Symbol" panose="05050102010706020507" pitchFamily="18" charset="2"/>
            </a:endParaRPr>
          </a:p>
          <a:p>
            <a:r>
              <a:rPr lang="en-US" altLang="zh-CN" i="1" dirty="0">
                <a:latin typeface="Times New Roman" panose="02020603050405020304" pitchFamily="18" charset="0"/>
                <a:ea typeface="宋体" panose="02010600030101010101" pitchFamily="2" charset="-122"/>
              </a:rPr>
              <a:t>“</a:t>
            </a:r>
            <a:r>
              <a:rPr lang="en-US" altLang="zh-CN" i="1" dirty="0">
                <a:ea typeface="宋体" panose="02010600030101010101" pitchFamily="2" charset="-122"/>
              </a:rPr>
              <a:t>f</a:t>
            </a:r>
            <a:r>
              <a:rPr lang="en-US" altLang="zh-CN" dirty="0">
                <a:ea typeface="宋体" panose="02010600030101010101" pitchFamily="2" charset="-122"/>
              </a:rPr>
              <a:t> is </a:t>
            </a:r>
            <a:r>
              <a:rPr lang="en-US" altLang="zh-CN" i="1" dirty="0">
                <a:ea typeface="宋体" panose="02010600030101010101" pitchFamily="2" charset="-122"/>
              </a:rPr>
              <a:t>at most order g</a:t>
            </a:r>
            <a:r>
              <a:rPr lang="en-US" altLang="zh-CN" dirty="0">
                <a:latin typeface="Times New Roman" panose="02020603050405020304" pitchFamily="18" charset="0"/>
                <a:ea typeface="宋体" panose="02010600030101010101" pitchFamily="2" charset="-122"/>
              </a:rPr>
              <a:t>”</a:t>
            </a:r>
            <a:r>
              <a:rPr lang="en-US" altLang="zh-CN" dirty="0">
                <a:ea typeface="宋体" panose="02010600030101010101" pitchFamily="2" charset="-122"/>
              </a:rPr>
              <a:t>, or </a:t>
            </a:r>
            <a:r>
              <a:rPr lang="en-US" altLang="zh-CN" i="1" dirty="0">
                <a:latin typeface="Times New Roman" panose="02020603050405020304" pitchFamily="18" charset="0"/>
                <a:ea typeface="宋体" panose="02010600030101010101" pitchFamily="2" charset="-122"/>
              </a:rPr>
              <a:t>“</a:t>
            </a:r>
            <a:r>
              <a:rPr lang="en-US" altLang="zh-CN" i="1" dirty="0">
                <a:ea typeface="宋体" panose="02010600030101010101" pitchFamily="2" charset="-122"/>
              </a:rPr>
              <a:t>f</a:t>
            </a:r>
            <a:r>
              <a:rPr lang="en-US" altLang="zh-CN" dirty="0">
                <a:ea typeface="宋体" panose="02010600030101010101" pitchFamily="2" charset="-122"/>
              </a:rPr>
              <a:t> is O(</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a:t>
            </a:r>
            <a:r>
              <a:rPr lang="en-US" altLang="zh-CN" i="1" dirty="0">
                <a:ea typeface="宋体" panose="02010600030101010101" pitchFamily="2" charset="-122"/>
              </a:rPr>
              <a:t>,</a:t>
            </a:r>
            <a:r>
              <a:rPr lang="en-US" altLang="zh-CN" dirty="0">
                <a:ea typeface="宋体" panose="02010600030101010101" pitchFamily="2" charset="-122"/>
              </a:rPr>
              <a:t> or </a:t>
            </a:r>
            <a:r>
              <a:rPr lang="en-US" altLang="zh-CN" dirty="0">
                <a:latin typeface="Times New Roman" panose="02020603050405020304" pitchFamily="18" charset="0"/>
                <a:ea typeface="宋体" panose="02010600030101010101" pitchFamily="2" charset="-122"/>
              </a:rPr>
              <a:t>“</a:t>
            </a:r>
            <a:r>
              <a:rPr lang="en-US" altLang="zh-CN" i="1" dirty="0">
                <a:ea typeface="宋体" panose="02010600030101010101" pitchFamily="2" charset="-122"/>
              </a:rPr>
              <a:t>f</a:t>
            </a:r>
            <a:r>
              <a:rPr lang="en-US" altLang="zh-CN" dirty="0">
                <a:ea typeface="宋体" panose="02010600030101010101" pitchFamily="2" charset="-122"/>
              </a:rPr>
              <a:t>=O(</a:t>
            </a:r>
            <a:r>
              <a:rPr lang="en-US" altLang="zh-CN" i="1" dirty="0">
                <a:ea typeface="宋体" panose="02010600030101010101" pitchFamily="2" charset="-122"/>
              </a:rPr>
              <a:t>g</a:t>
            </a:r>
            <a:r>
              <a:rPr lang="en-US" altLang="zh-CN" dirty="0">
                <a:ea typeface="宋体" panose="02010600030101010101" pitchFamily="2" charset="-122"/>
              </a:rPr>
              <a:t>)</a:t>
            </a:r>
            <a:r>
              <a:rPr lang="en-US" altLang="zh-CN" dirty="0">
                <a:latin typeface="Times New Roman" panose="02020603050405020304" pitchFamily="18" charset="0"/>
                <a:ea typeface="宋体" panose="02010600030101010101" pitchFamily="2" charset="-122"/>
              </a:rPr>
              <a:t>”</a:t>
            </a:r>
            <a:r>
              <a:rPr lang="en-US" altLang="zh-CN" dirty="0">
                <a:ea typeface="宋体" panose="02010600030101010101" pitchFamily="2" charset="-122"/>
              </a:rPr>
              <a:t> all just mean that </a:t>
            </a:r>
            <a:r>
              <a:rPr lang="en-US" altLang="zh-CN" i="1" dirty="0">
                <a:ea typeface="宋体" panose="02010600030101010101" pitchFamily="2" charset="-122"/>
              </a:rPr>
              <a:t>f</a:t>
            </a:r>
            <a:r>
              <a:rPr lang="en-US" altLang="zh-CN" dirty="0">
                <a:ea typeface="宋体" panose="02010600030101010101" pitchFamily="2" charset="-122"/>
                <a:sym typeface="Symbol" panose="05050102010706020507" pitchFamily="18" charset="2"/>
              </a:rPr>
              <a:t>O(</a:t>
            </a:r>
            <a:r>
              <a:rPr lang="en-US" altLang="zh-CN" i="1" dirty="0">
                <a:ea typeface="宋体" panose="02010600030101010101" pitchFamily="2" charset="-122"/>
                <a:sym typeface="Symbol" panose="05050102010706020507" pitchFamily="18" charset="2"/>
              </a:rPr>
              <a:t>g</a:t>
            </a:r>
            <a:r>
              <a:rPr lang="en-US" altLang="zh-CN" dirty="0">
                <a:ea typeface="宋体" panose="02010600030101010101" pitchFamily="2" charset="-122"/>
                <a:sym typeface="Symbol" panose="05050102010706020507" pitchFamily="18" charset="2"/>
              </a:rPr>
              <a:t>).</a:t>
            </a:r>
            <a:endParaRPr lang="en-US" altLang="zh-CN" dirty="0">
              <a:ea typeface="宋体" panose="02010600030101010101" pitchFamily="2" charset="-122"/>
              <a:sym typeface="Symbol" panose="05050102010706020507" pitchFamily="18" charset="2"/>
            </a:endParaRPr>
          </a:p>
          <a:p>
            <a:r>
              <a:rPr lang="en-US" altLang="zh-CN" dirty="0">
                <a:ea typeface="宋体" panose="02010600030101010101" pitchFamily="2" charset="-122"/>
                <a:sym typeface="Symbol" panose="05050102010706020507" pitchFamily="18" charset="2"/>
              </a:rPr>
              <a:t>Often the phrase </a:t>
            </a:r>
            <a:r>
              <a:rPr lang="en-US" altLang="zh-CN" dirty="0">
                <a:latin typeface="Times New Roman" panose="02020603050405020304" pitchFamily="18" charset="0"/>
                <a:ea typeface="宋体" panose="02010600030101010101" pitchFamily="2" charset="-122"/>
                <a:sym typeface="Symbol" panose="05050102010706020507" pitchFamily="18" charset="2"/>
              </a:rPr>
              <a:t>“</a:t>
            </a:r>
            <a:r>
              <a:rPr lang="en-US" altLang="zh-CN" dirty="0">
                <a:ea typeface="宋体" panose="02010600030101010101" pitchFamily="2" charset="-122"/>
                <a:sym typeface="Symbol" panose="05050102010706020507" pitchFamily="18" charset="2"/>
              </a:rPr>
              <a:t>at most</a:t>
            </a:r>
            <a:r>
              <a:rPr lang="en-US" altLang="zh-CN" dirty="0">
                <a:latin typeface="Times New Roman" panose="02020603050405020304" pitchFamily="18" charset="0"/>
                <a:ea typeface="宋体" panose="02010600030101010101" pitchFamily="2" charset="-122"/>
                <a:sym typeface="Symbol" panose="05050102010706020507" pitchFamily="18" charset="2"/>
              </a:rPr>
              <a:t>”</a:t>
            </a:r>
            <a:r>
              <a:rPr lang="en-US" altLang="zh-CN" dirty="0">
                <a:ea typeface="宋体" panose="02010600030101010101" pitchFamily="2" charset="-122"/>
                <a:sym typeface="Symbol" panose="05050102010706020507" pitchFamily="18" charset="2"/>
              </a:rPr>
              <a:t> is omitted.</a:t>
            </a:r>
            <a:endParaRPr lang="en-US" altLang="zh-CN" dirty="0">
              <a:ea typeface="宋体" panose="02010600030101010101" pitchFamily="2" charset="-122"/>
              <a:sym typeface="Symbol" panose="05050102010706020507" pitchFamily="18" charset="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33794"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Points about the definition</a:t>
            </a:r>
            <a:endParaRPr lang="en-US" altLang="zh-CN" dirty="0">
              <a:ea typeface="宋体" panose="02010600030101010101" pitchFamily="2" charset="-122"/>
            </a:endParaRPr>
          </a:p>
        </p:txBody>
      </p:sp>
      <p:sp>
        <p:nvSpPr>
          <p:cNvPr id="128003" name="Rectangle 3"/>
          <p:cNvSpPr>
            <a:spLocks noGrp="1"/>
          </p:cNvSpPr>
          <p:nvPr>
            <p:ph idx="1"/>
          </p:nvPr>
        </p:nvSpPr>
        <p:spPr>
          <a:xfrm>
            <a:off x="228600" y="1676400"/>
            <a:ext cx="8839200" cy="4267200"/>
          </a:xfrm>
          <a:ln/>
        </p:spPr>
        <p:txBody>
          <a:bodyPr vert="horz" wrap="square" lIns="91440" tIns="45720" rIns="91440" bIns="45720" anchor="t" anchorCtr="0"/>
          <a:p>
            <a:r>
              <a:rPr lang="en-US" altLang="zh-CN" dirty="0">
                <a:ea typeface="宋体" panose="02010600030101010101" pitchFamily="2" charset="-122"/>
              </a:rPr>
              <a:t>Note that </a:t>
            </a:r>
            <a:r>
              <a:rPr lang="en-US" altLang="zh-CN" i="1" dirty="0">
                <a:ea typeface="宋体" panose="02010600030101010101" pitchFamily="2" charset="-122"/>
              </a:rPr>
              <a:t>f</a:t>
            </a:r>
            <a:r>
              <a:rPr lang="en-US" altLang="zh-CN" dirty="0">
                <a:ea typeface="宋体" panose="02010600030101010101" pitchFamily="2" charset="-122"/>
              </a:rPr>
              <a:t> is O(</a:t>
            </a:r>
            <a:r>
              <a:rPr lang="en-US" altLang="zh-CN" i="1" dirty="0">
                <a:ea typeface="宋体" panose="02010600030101010101" pitchFamily="2" charset="-122"/>
              </a:rPr>
              <a:t>g</a:t>
            </a:r>
            <a:r>
              <a:rPr lang="en-US" altLang="zh-CN" dirty="0">
                <a:ea typeface="宋体" panose="02010600030101010101" pitchFamily="2" charset="-122"/>
              </a:rPr>
              <a:t>) so long as </a:t>
            </a:r>
            <a:r>
              <a:rPr lang="en-US" altLang="zh-CN" i="1" dirty="0">
                <a:ea typeface="宋体" panose="02010600030101010101" pitchFamily="2" charset="-122"/>
              </a:rPr>
              <a:t>any</a:t>
            </a:r>
            <a:r>
              <a:rPr lang="en-US" altLang="zh-CN" dirty="0">
                <a:ea typeface="宋体" panose="02010600030101010101" pitchFamily="2" charset="-122"/>
              </a:rPr>
              <a:t> values of </a:t>
            </a:r>
            <a:r>
              <a:rPr lang="en-US" altLang="zh-CN" i="1" dirty="0">
                <a:ea typeface="宋体" panose="02010600030101010101" pitchFamily="2" charset="-122"/>
              </a:rPr>
              <a:t>c</a:t>
            </a:r>
            <a:r>
              <a:rPr lang="en-US" altLang="zh-CN" dirty="0">
                <a:ea typeface="宋体" panose="02010600030101010101" pitchFamily="2" charset="-122"/>
              </a:rPr>
              <a:t> and </a:t>
            </a:r>
            <a:r>
              <a:rPr lang="en-US" altLang="zh-CN" i="1" dirty="0">
                <a:ea typeface="宋体" panose="02010600030101010101" pitchFamily="2" charset="-122"/>
              </a:rPr>
              <a:t>k</a:t>
            </a:r>
            <a:r>
              <a:rPr lang="en-US" altLang="zh-CN" dirty="0">
                <a:ea typeface="宋体" panose="02010600030101010101" pitchFamily="2" charset="-122"/>
              </a:rPr>
              <a:t> exist that satisfy the definition.</a:t>
            </a:r>
            <a:endParaRPr lang="en-US" altLang="zh-CN" dirty="0">
              <a:ea typeface="宋体" panose="02010600030101010101" pitchFamily="2" charset="-122"/>
            </a:endParaRPr>
          </a:p>
          <a:p>
            <a:r>
              <a:rPr lang="en-US" altLang="zh-CN" dirty="0">
                <a:ea typeface="宋体" panose="02010600030101010101" pitchFamily="2" charset="-122"/>
              </a:rPr>
              <a:t>But: The particular </a:t>
            </a:r>
            <a:r>
              <a:rPr lang="en-US" altLang="zh-CN" i="1" dirty="0">
                <a:ea typeface="宋体" panose="02010600030101010101" pitchFamily="2" charset="-122"/>
              </a:rPr>
              <a:t>c</a:t>
            </a:r>
            <a:r>
              <a:rPr lang="en-US" altLang="zh-CN" dirty="0">
                <a:ea typeface="宋体" panose="02010600030101010101" pitchFamily="2" charset="-122"/>
              </a:rPr>
              <a:t>, </a:t>
            </a:r>
            <a:r>
              <a:rPr lang="en-US" altLang="zh-CN" i="1" dirty="0">
                <a:ea typeface="宋体" panose="02010600030101010101" pitchFamily="2" charset="-122"/>
              </a:rPr>
              <a:t>k</a:t>
            </a:r>
            <a:r>
              <a:rPr lang="en-US" altLang="zh-CN" dirty="0">
                <a:ea typeface="宋体" panose="02010600030101010101" pitchFamily="2" charset="-122"/>
              </a:rPr>
              <a:t>, values that make the statement true are </a:t>
            </a:r>
            <a:r>
              <a:rPr lang="en-US" altLang="zh-CN" i="1" dirty="0">
                <a:ea typeface="宋体" panose="02010600030101010101" pitchFamily="2" charset="-122"/>
              </a:rPr>
              <a:t>not</a:t>
            </a:r>
            <a:r>
              <a:rPr lang="en-US" altLang="zh-CN" dirty="0">
                <a:ea typeface="宋体" panose="02010600030101010101" pitchFamily="2" charset="-122"/>
              </a:rPr>
              <a:t> unique: </a:t>
            </a:r>
            <a:r>
              <a:rPr lang="en-US" altLang="zh-CN" b="1" dirty="0">
                <a:ea typeface="宋体" panose="02010600030101010101" pitchFamily="2" charset="-122"/>
              </a:rPr>
              <a:t>Any larger value of </a:t>
            </a:r>
            <a:r>
              <a:rPr lang="en-US" altLang="zh-CN" b="1" i="1" dirty="0">
                <a:ea typeface="宋体" panose="02010600030101010101" pitchFamily="2" charset="-122"/>
              </a:rPr>
              <a:t>c</a:t>
            </a:r>
            <a:r>
              <a:rPr lang="en-US" altLang="zh-CN" b="1" dirty="0">
                <a:ea typeface="宋体" panose="02010600030101010101" pitchFamily="2" charset="-122"/>
              </a:rPr>
              <a:t> and/or </a:t>
            </a:r>
            <a:r>
              <a:rPr lang="en-US" altLang="zh-CN" b="1" i="1" dirty="0">
                <a:ea typeface="宋体" panose="02010600030101010101" pitchFamily="2" charset="-122"/>
              </a:rPr>
              <a:t>k </a:t>
            </a:r>
            <a:r>
              <a:rPr lang="en-US" altLang="zh-CN" b="1" dirty="0">
                <a:ea typeface="宋体" panose="02010600030101010101" pitchFamily="2" charset="-122"/>
              </a:rPr>
              <a:t>will also work.</a:t>
            </a:r>
            <a:r>
              <a:rPr lang="en-US" altLang="zh-CN" dirty="0">
                <a:ea typeface="宋体" panose="02010600030101010101" pitchFamily="2" charset="-122"/>
              </a:rPr>
              <a:t> </a:t>
            </a:r>
            <a:endParaRPr lang="en-US" altLang="zh-CN" dirty="0">
              <a:ea typeface="宋体" panose="02010600030101010101" pitchFamily="2" charset="-122"/>
            </a:endParaRPr>
          </a:p>
          <a:p>
            <a:r>
              <a:rPr lang="en-US" altLang="zh-CN" dirty="0">
                <a:ea typeface="宋体" panose="02010600030101010101" pitchFamily="2" charset="-122"/>
              </a:rPr>
              <a:t>You are </a:t>
            </a:r>
            <a:r>
              <a:rPr lang="en-US" altLang="zh-CN" b="1" dirty="0">
                <a:ea typeface="宋体" panose="02010600030101010101" pitchFamily="2" charset="-122"/>
              </a:rPr>
              <a:t>not</a:t>
            </a:r>
            <a:r>
              <a:rPr lang="en-US" altLang="zh-CN" dirty="0">
                <a:ea typeface="宋体" panose="02010600030101010101" pitchFamily="2" charset="-122"/>
              </a:rPr>
              <a:t> required to find the smallest </a:t>
            </a:r>
            <a:r>
              <a:rPr lang="en-US" altLang="zh-CN" i="1" dirty="0">
                <a:ea typeface="宋体" panose="02010600030101010101" pitchFamily="2" charset="-122"/>
              </a:rPr>
              <a:t>c</a:t>
            </a:r>
            <a:r>
              <a:rPr lang="en-US" altLang="zh-CN" dirty="0">
                <a:ea typeface="宋体" panose="02010600030101010101" pitchFamily="2" charset="-122"/>
              </a:rPr>
              <a:t> and </a:t>
            </a:r>
            <a:r>
              <a:rPr lang="en-US" altLang="zh-CN" i="1" dirty="0">
                <a:ea typeface="宋体" panose="02010600030101010101" pitchFamily="2" charset="-122"/>
              </a:rPr>
              <a:t>k</a:t>
            </a:r>
            <a:r>
              <a:rPr lang="en-US" altLang="zh-CN" dirty="0">
                <a:ea typeface="宋体" panose="02010600030101010101" pitchFamily="2" charset="-122"/>
              </a:rPr>
              <a:t> values that work.  (Indeed, in some cases, there may be no smallest values!)</a:t>
            </a:r>
            <a:endParaRPr lang="en-US" altLang="zh-CN" dirty="0">
              <a:ea typeface="宋体" panose="02010600030101010101" pitchFamily="2" charset="-122"/>
            </a:endParaRPr>
          </a:p>
        </p:txBody>
      </p:sp>
      <p:sp>
        <p:nvSpPr>
          <p:cNvPr id="33796" name="Text Box 4"/>
          <p:cNvSpPr txBox="1"/>
          <p:nvPr/>
        </p:nvSpPr>
        <p:spPr>
          <a:xfrm>
            <a:off x="914400" y="6219825"/>
            <a:ext cx="8099425" cy="485775"/>
          </a:xfrm>
          <a:prstGeom prst="rect">
            <a:avLst/>
          </a:prstGeom>
          <a:solidFill>
            <a:srgbClr val="FFFFCC"/>
          </a:solidFill>
          <a:ln w="28575" cap="flat" cmpd="sng">
            <a:solidFill>
              <a:schemeClr val="tx1"/>
            </a:solidFill>
            <a:prstDash val="solid"/>
            <a:miter/>
            <a:headEnd type="none" w="med" len="med"/>
            <a:tailEnd type="none" w="med" len="med"/>
          </a:ln>
        </p:spPr>
        <p:txBody>
          <a:bodyPr wrap="none" anchor="t" anchorCtr="0">
            <a:spAutoFit/>
          </a:bodyPr>
          <a:p>
            <a:pPr eaLnBrk="0" hangingPunct="0"/>
            <a:r>
              <a:rPr lang="en-US" altLang="zh-CN" sz="2400" dirty="0">
                <a:latin typeface="Times New Roman" panose="02020603050405020304" pitchFamily="18" charset="0"/>
                <a:ea typeface="宋体" panose="02010600030101010101" pitchFamily="2" charset="-122"/>
              </a:rPr>
              <a:t>However, you should </a:t>
            </a:r>
            <a:r>
              <a:rPr lang="en-US" altLang="zh-CN" sz="2400" b="1" dirty="0">
                <a:latin typeface="Times New Roman" panose="02020603050405020304" pitchFamily="18" charset="0"/>
                <a:ea typeface="宋体" panose="02010600030101010101" pitchFamily="2" charset="-122"/>
              </a:rPr>
              <a:t>prove</a:t>
            </a:r>
            <a:r>
              <a:rPr lang="en-US" altLang="zh-CN" sz="2400" dirty="0">
                <a:latin typeface="Times New Roman" panose="02020603050405020304" pitchFamily="18" charset="0"/>
                <a:ea typeface="宋体" panose="02010600030101010101" pitchFamily="2" charset="-122"/>
              </a:rPr>
              <a:t> that the values you choose do work.</a:t>
            </a:r>
            <a:endParaRPr lang="en-US" altLang="zh-CN" sz="2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8003">
                                            <p:txEl>
                                              <p:charRg st="0" end="88"/>
                                            </p:txEl>
                                          </p:spTgt>
                                        </p:tgtEl>
                                        <p:attrNameLst>
                                          <p:attrName>style.visibility</p:attrName>
                                        </p:attrNameLst>
                                      </p:cBhvr>
                                      <p:to>
                                        <p:strVal val="visible"/>
                                      </p:to>
                                    </p:set>
                                    <p:animEffect transition="in" filter="blinds(horizontal)">
                                      <p:cBhvr>
                                        <p:cTn id="7" dur="500"/>
                                        <p:tgtEl>
                                          <p:spTgt spid="128003">
                                            <p:txEl>
                                              <p:charRg st="0" end="8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8003">
                                            <p:txEl>
                                              <p:charRg st="88" end="214"/>
                                            </p:txEl>
                                          </p:spTgt>
                                        </p:tgtEl>
                                        <p:attrNameLst>
                                          <p:attrName>style.visibility</p:attrName>
                                        </p:attrNameLst>
                                      </p:cBhvr>
                                      <p:to>
                                        <p:strVal val="visible"/>
                                      </p:to>
                                    </p:set>
                                    <p:animEffect transition="in" filter="blinds(horizontal)">
                                      <p:cBhvr>
                                        <p:cTn id="12" dur="500"/>
                                        <p:tgtEl>
                                          <p:spTgt spid="128003">
                                            <p:txEl>
                                              <p:charRg st="88" end="21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8003">
                                            <p:txEl>
                                              <p:charRg st="214" end="341"/>
                                            </p:txEl>
                                          </p:spTgt>
                                        </p:tgtEl>
                                        <p:attrNameLst>
                                          <p:attrName>style.visibility</p:attrName>
                                        </p:attrNameLst>
                                      </p:cBhvr>
                                      <p:to>
                                        <p:strVal val="visible"/>
                                      </p:to>
                                    </p:set>
                                    <p:animEffect transition="in" filter="blinds(horizontal)">
                                      <p:cBhvr>
                                        <p:cTn id="17" dur="500"/>
                                        <p:tgtEl>
                                          <p:spTgt spid="128003">
                                            <p:txEl>
                                              <p:charRg st="214" end="34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34818" name="Rectangle 2"/>
          <p:cNvSpPr>
            <a:spLocks noGrp="1"/>
          </p:cNvSpPr>
          <p:nvPr>
            <p:ph type="title"/>
          </p:nvPr>
        </p:nvSpPr>
        <p:spPr>
          <a:ln/>
        </p:spPr>
        <p:txBody>
          <a:bodyPr vert="horz" wrap="square" lIns="91440" tIns="45720" rIns="91440" bIns="45720" anchor="ctr" anchorCtr="0"/>
          <a:p>
            <a:r>
              <a:rPr lang="zh-CN" altLang="en-US" dirty="0">
                <a:latin typeface="Times New Roman" panose="02020603050405020304" pitchFamily="18" charset="0"/>
                <a:ea typeface="宋体" panose="02010600030101010101" pitchFamily="2" charset="-122"/>
              </a:rPr>
              <a:t>“</a:t>
            </a:r>
            <a:r>
              <a:rPr lang="en-US" altLang="zh-CN" dirty="0">
                <a:ea typeface="宋体" panose="02010600030101010101" pitchFamily="2" charset="-122"/>
              </a:rPr>
              <a:t>Big-O</a:t>
            </a:r>
            <a:r>
              <a:rPr lang="en-US" altLang="zh-CN" dirty="0">
                <a:latin typeface="Times New Roman" panose="02020603050405020304" pitchFamily="18" charset="0"/>
                <a:ea typeface="宋体" panose="02010600030101010101" pitchFamily="2" charset="-122"/>
              </a:rPr>
              <a:t>”</a:t>
            </a:r>
            <a:r>
              <a:rPr lang="en-US" altLang="zh-CN" dirty="0">
                <a:ea typeface="宋体" panose="02010600030101010101" pitchFamily="2" charset="-122"/>
              </a:rPr>
              <a:t> Proof Examples</a:t>
            </a:r>
            <a:endParaRPr lang="en-US" altLang="zh-CN" dirty="0">
              <a:ea typeface="宋体" panose="02010600030101010101" pitchFamily="2" charset="-122"/>
            </a:endParaRPr>
          </a:p>
        </p:txBody>
      </p:sp>
      <p:sp>
        <p:nvSpPr>
          <p:cNvPr id="34819" name="Rectangle 3"/>
          <p:cNvSpPr>
            <a:spLocks noGrp="1"/>
          </p:cNvSpPr>
          <p:nvPr>
            <p:ph idx="1"/>
          </p:nvPr>
        </p:nvSpPr>
        <p:spPr>
          <a:xfrm>
            <a:off x="457200" y="1419225"/>
            <a:ext cx="8534400" cy="4879975"/>
          </a:xfrm>
          <a:ln/>
        </p:spPr>
        <p:txBody>
          <a:bodyPr vert="horz" wrap="square" lIns="91440" tIns="45720" rIns="91440" bIns="45720" anchor="t" anchorCtr="0"/>
          <a:p>
            <a:r>
              <a:rPr lang="en-US" altLang="zh-CN" dirty="0">
                <a:ea typeface="宋体" panose="02010600030101010101" pitchFamily="2" charset="-122"/>
              </a:rPr>
              <a:t>Show that 30</a:t>
            </a:r>
            <a:r>
              <a:rPr lang="en-US" altLang="zh-CN" i="1" dirty="0">
                <a:ea typeface="宋体" panose="02010600030101010101" pitchFamily="2" charset="-122"/>
              </a:rPr>
              <a:t>n</a:t>
            </a:r>
            <a:r>
              <a:rPr lang="en-US" altLang="zh-CN" dirty="0">
                <a:ea typeface="宋体" panose="02010600030101010101" pitchFamily="2" charset="-122"/>
              </a:rPr>
              <a:t>+8 is O(</a:t>
            </a:r>
            <a:r>
              <a:rPr lang="en-US" altLang="zh-CN" i="1" dirty="0">
                <a:ea typeface="宋体" panose="02010600030101010101" pitchFamily="2" charset="-122"/>
              </a:rPr>
              <a:t>n</a:t>
            </a:r>
            <a:r>
              <a:rPr lang="en-US" altLang="zh-CN" dirty="0">
                <a:ea typeface="宋体" panose="02010600030101010101" pitchFamily="2" charset="-122"/>
              </a:rPr>
              <a:t>).</a:t>
            </a:r>
            <a:endParaRPr lang="en-US" altLang="zh-CN" dirty="0">
              <a:ea typeface="宋体" panose="02010600030101010101" pitchFamily="2" charset="-122"/>
            </a:endParaRPr>
          </a:p>
          <a:p>
            <a:pPr lvl="1"/>
            <a:r>
              <a:rPr lang="en-US" altLang="zh-CN" b="1" dirty="0">
                <a:solidFill>
                  <a:srgbClr val="000000"/>
                </a:solidFill>
                <a:ea typeface="宋体" panose="02010600030101010101" pitchFamily="2" charset="-122"/>
              </a:rPr>
              <a:t>Show </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c</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k</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n</a:t>
            </a:r>
            <a:r>
              <a:rPr lang="en-US" altLang="zh-CN" b="1" dirty="0">
                <a:solidFill>
                  <a:srgbClr val="000000"/>
                </a:solidFill>
                <a:ea typeface="宋体" panose="02010600030101010101" pitchFamily="2" charset="-122"/>
                <a:sym typeface="Symbol" panose="05050102010706020507" pitchFamily="18" charset="2"/>
              </a:rPr>
              <a:t>&gt;</a:t>
            </a:r>
            <a:r>
              <a:rPr lang="en-US" altLang="zh-CN" b="1" i="1" dirty="0">
                <a:solidFill>
                  <a:srgbClr val="000000"/>
                </a:solidFill>
                <a:ea typeface="宋体" panose="02010600030101010101" pitchFamily="2" charset="-122"/>
                <a:sym typeface="Symbol" panose="05050102010706020507" pitchFamily="18" charset="2"/>
              </a:rPr>
              <a:t>k</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 </a:t>
            </a:r>
            <a:r>
              <a:rPr lang="en-US" altLang="zh-CN" b="1" dirty="0">
                <a:solidFill>
                  <a:srgbClr val="000000"/>
                </a:solidFill>
                <a:ea typeface="宋体" panose="02010600030101010101" pitchFamily="2" charset="-122"/>
                <a:sym typeface="Symbol" panose="05050102010706020507" pitchFamily="18" charset="2"/>
              </a:rPr>
              <a:t>30</a:t>
            </a:r>
            <a:r>
              <a:rPr lang="en-US" altLang="zh-CN" b="1" i="1" dirty="0">
                <a:solidFill>
                  <a:srgbClr val="000000"/>
                </a:solidFill>
                <a:ea typeface="宋体" panose="02010600030101010101" pitchFamily="2" charset="-122"/>
                <a:sym typeface="Symbol" panose="05050102010706020507" pitchFamily="18" charset="2"/>
              </a:rPr>
              <a:t>n</a:t>
            </a:r>
            <a:r>
              <a:rPr lang="en-US" altLang="zh-CN" b="1" dirty="0">
                <a:solidFill>
                  <a:srgbClr val="000000"/>
                </a:solidFill>
                <a:ea typeface="宋体" panose="02010600030101010101" pitchFamily="2" charset="-122"/>
                <a:sym typeface="Symbol" panose="05050102010706020507" pitchFamily="18" charset="2"/>
              </a:rPr>
              <a:t>+8  </a:t>
            </a:r>
            <a:r>
              <a:rPr lang="en-US" altLang="zh-CN" b="1" i="1" dirty="0">
                <a:solidFill>
                  <a:srgbClr val="000000"/>
                </a:solidFill>
                <a:ea typeface="宋体" panose="02010600030101010101" pitchFamily="2" charset="-122"/>
                <a:sym typeface="Symbol" panose="05050102010706020507" pitchFamily="18" charset="2"/>
              </a:rPr>
              <a:t>cn</a:t>
            </a:r>
            <a:r>
              <a:rPr lang="en-US" altLang="zh-CN" b="1" dirty="0">
                <a:solidFill>
                  <a:srgbClr val="000000"/>
                </a:solidFill>
                <a:ea typeface="宋体" panose="02010600030101010101" pitchFamily="2" charset="-122"/>
                <a:sym typeface="Symbol" panose="05050102010706020507" pitchFamily="18" charset="2"/>
              </a:rPr>
              <a:t>.</a:t>
            </a:r>
            <a:endParaRPr lang="en-US" altLang="zh-CN" b="1" dirty="0">
              <a:solidFill>
                <a:srgbClr val="000000"/>
              </a:solidFill>
              <a:ea typeface="宋体" panose="02010600030101010101" pitchFamily="2" charset="-122"/>
              <a:sym typeface="Symbol" panose="05050102010706020507" pitchFamily="18" charset="2"/>
            </a:endParaRPr>
          </a:p>
          <a:p>
            <a:pPr lvl="2"/>
            <a:r>
              <a:rPr lang="en-US" altLang="zh-CN" sz="2800" b="1" dirty="0">
                <a:solidFill>
                  <a:srgbClr val="000000"/>
                </a:solidFill>
                <a:ea typeface="宋体" panose="02010600030101010101" pitchFamily="2" charset="-122"/>
                <a:sym typeface="Symbol" panose="05050102010706020507" pitchFamily="18" charset="2"/>
              </a:rPr>
              <a:t>Let </a:t>
            </a:r>
            <a:r>
              <a:rPr lang="en-US" altLang="zh-CN" sz="2800" b="1" i="1" dirty="0">
                <a:solidFill>
                  <a:srgbClr val="000000"/>
                </a:solidFill>
                <a:ea typeface="宋体" panose="02010600030101010101" pitchFamily="2" charset="-122"/>
                <a:sym typeface="Symbol" panose="05050102010706020507" pitchFamily="18" charset="2"/>
              </a:rPr>
              <a:t>c=</a:t>
            </a:r>
            <a:r>
              <a:rPr lang="en-US" altLang="zh-CN" sz="2800" b="1" dirty="0">
                <a:solidFill>
                  <a:srgbClr val="000000"/>
                </a:solidFill>
                <a:ea typeface="宋体" panose="02010600030101010101" pitchFamily="2" charset="-122"/>
                <a:sym typeface="Symbol" panose="05050102010706020507" pitchFamily="18" charset="2"/>
              </a:rPr>
              <a:t>31, </a:t>
            </a:r>
            <a:r>
              <a:rPr lang="en-US" altLang="zh-CN" sz="2800" b="1" i="1" dirty="0">
                <a:solidFill>
                  <a:srgbClr val="000000"/>
                </a:solidFill>
                <a:ea typeface="宋体" panose="02010600030101010101" pitchFamily="2" charset="-122"/>
                <a:sym typeface="Symbol" panose="05050102010706020507" pitchFamily="18" charset="2"/>
              </a:rPr>
              <a:t>k</a:t>
            </a:r>
            <a:r>
              <a:rPr lang="en-US" altLang="zh-CN" sz="2800" b="1" dirty="0">
                <a:solidFill>
                  <a:srgbClr val="000000"/>
                </a:solidFill>
                <a:ea typeface="宋体" panose="02010600030101010101" pitchFamily="2" charset="-122"/>
                <a:sym typeface="Symbol" panose="05050102010706020507" pitchFamily="18" charset="2"/>
              </a:rPr>
              <a:t>=8.  Assume </a:t>
            </a:r>
            <a:r>
              <a:rPr lang="en-US" altLang="zh-CN" sz="2800" b="1" i="1" dirty="0">
                <a:solidFill>
                  <a:srgbClr val="000000"/>
                </a:solidFill>
                <a:ea typeface="宋体" panose="02010600030101010101" pitchFamily="2" charset="-122"/>
                <a:sym typeface="Symbol" panose="05050102010706020507" pitchFamily="18" charset="2"/>
              </a:rPr>
              <a:t>n</a:t>
            </a:r>
            <a:r>
              <a:rPr lang="en-US" altLang="zh-CN" sz="2800" b="1" dirty="0">
                <a:solidFill>
                  <a:srgbClr val="000000"/>
                </a:solidFill>
                <a:ea typeface="宋体" panose="02010600030101010101" pitchFamily="2" charset="-122"/>
                <a:sym typeface="Symbol" panose="05050102010706020507" pitchFamily="18" charset="2"/>
              </a:rPr>
              <a:t>&gt;</a:t>
            </a:r>
            <a:r>
              <a:rPr lang="en-US" altLang="zh-CN" sz="2800" b="1" i="1" dirty="0">
                <a:solidFill>
                  <a:srgbClr val="000000"/>
                </a:solidFill>
                <a:ea typeface="宋体" panose="02010600030101010101" pitchFamily="2" charset="-122"/>
                <a:sym typeface="Symbol" panose="05050102010706020507" pitchFamily="18" charset="2"/>
              </a:rPr>
              <a:t>k</a:t>
            </a:r>
            <a:r>
              <a:rPr lang="en-US" altLang="zh-CN" sz="2800" b="1" dirty="0">
                <a:solidFill>
                  <a:srgbClr val="000000"/>
                </a:solidFill>
                <a:ea typeface="宋体" panose="02010600030101010101" pitchFamily="2" charset="-122"/>
                <a:sym typeface="Symbol" panose="05050102010706020507" pitchFamily="18" charset="2"/>
              </a:rPr>
              <a:t>=8.  Then</a:t>
            </a:r>
            <a:br>
              <a:rPr lang="en-US" altLang="zh-CN" sz="2800" b="1" dirty="0">
                <a:solidFill>
                  <a:srgbClr val="000000"/>
                </a:solidFill>
                <a:ea typeface="宋体" panose="02010600030101010101" pitchFamily="2" charset="-122"/>
                <a:sym typeface="Symbol" panose="05050102010706020507" pitchFamily="18" charset="2"/>
              </a:rPr>
            </a:br>
            <a:r>
              <a:rPr lang="en-US" altLang="zh-CN" sz="2800" b="1" i="1" dirty="0">
                <a:solidFill>
                  <a:srgbClr val="000000"/>
                </a:solidFill>
                <a:ea typeface="宋体" panose="02010600030101010101" pitchFamily="2" charset="-122"/>
                <a:sym typeface="Symbol" panose="05050102010706020507" pitchFamily="18" charset="2"/>
              </a:rPr>
              <a:t>cn</a:t>
            </a:r>
            <a:r>
              <a:rPr lang="en-US" altLang="zh-CN" sz="2800" b="1" dirty="0">
                <a:solidFill>
                  <a:srgbClr val="000000"/>
                </a:solidFill>
                <a:ea typeface="宋体" panose="02010600030101010101" pitchFamily="2" charset="-122"/>
                <a:sym typeface="Symbol" panose="05050102010706020507" pitchFamily="18" charset="2"/>
              </a:rPr>
              <a:t> = 31</a:t>
            </a:r>
            <a:r>
              <a:rPr lang="en-US" altLang="zh-CN" sz="2800" b="1" i="1" dirty="0">
                <a:solidFill>
                  <a:srgbClr val="000000"/>
                </a:solidFill>
                <a:ea typeface="宋体" panose="02010600030101010101" pitchFamily="2" charset="-122"/>
                <a:sym typeface="Symbol" panose="05050102010706020507" pitchFamily="18" charset="2"/>
              </a:rPr>
              <a:t>n</a:t>
            </a:r>
            <a:r>
              <a:rPr lang="en-US" altLang="zh-CN" sz="2800" b="1" dirty="0">
                <a:solidFill>
                  <a:srgbClr val="000000"/>
                </a:solidFill>
                <a:ea typeface="宋体" panose="02010600030101010101" pitchFamily="2" charset="-122"/>
                <a:sym typeface="Symbol" panose="05050102010706020507" pitchFamily="18" charset="2"/>
              </a:rPr>
              <a:t> = 30</a:t>
            </a:r>
            <a:r>
              <a:rPr lang="en-US" altLang="zh-CN" sz="2800" b="1" i="1" dirty="0">
                <a:solidFill>
                  <a:srgbClr val="000000"/>
                </a:solidFill>
                <a:ea typeface="宋体" panose="02010600030101010101" pitchFamily="2" charset="-122"/>
                <a:sym typeface="Symbol" panose="05050102010706020507" pitchFamily="18" charset="2"/>
              </a:rPr>
              <a:t>n</a:t>
            </a:r>
            <a:r>
              <a:rPr lang="en-US" altLang="zh-CN" sz="2800" b="1" dirty="0">
                <a:solidFill>
                  <a:srgbClr val="000000"/>
                </a:solidFill>
                <a:ea typeface="宋体" panose="02010600030101010101" pitchFamily="2" charset="-122"/>
                <a:sym typeface="Symbol" panose="05050102010706020507" pitchFamily="18" charset="2"/>
              </a:rPr>
              <a:t> + </a:t>
            </a:r>
            <a:r>
              <a:rPr lang="en-US" altLang="zh-CN" sz="2800" b="1" i="1" dirty="0">
                <a:solidFill>
                  <a:srgbClr val="000000"/>
                </a:solidFill>
                <a:ea typeface="宋体" panose="02010600030101010101" pitchFamily="2" charset="-122"/>
                <a:sym typeface="Symbol" panose="05050102010706020507" pitchFamily="18" charset="2"/>
              </a:rPr>
              <a:t>n</a:t>
            </a:r>
            <a:r>
              <a:rPr lang="en-US" altLang="zh-CN" sz="2800" b="1" dirty="0">
                <a:solidFill>
                  <a:srgbClr val="000000"/>
                </a:solidFill>
                <a:ea typeface="宋体" panose="02010600030101010101" pitchFamily="2" charset="-122"/>
                <a:sym typeface="Symbol" panose="05050102010706020507" pitchFamily="18" charset="2"/>
              </a:rPr>
              <a:t> &gt; 30</a:t>
            </a:r>
            <a:r>
              <a:rPr lang="en-US" altLang="zh-CN" sz="2800" b="1" i="1" dirty="0">
                <a:solidFill>
                  <a:srgbClr val="000000"/>
                </a:solidFill>
                <a:ea typeface="宋体" panose="02010600030101010101" pitchFamily="2" charset="-122"/>
                <a:sym typeface="Symbol" panose="05050102010706020507" pitchFamily="18" charset="2"/>
              </a:rPr>
              <a:t>n</a:t>
            </a:r>
            <a:r>
              <a:rPr lang="en-US" altLang="zh-CN" sz="2800" b="1" dirty="0">
                <a:solidFill>
                  <a:srgbClr val="000000"/>
                </a:solidFill>
                <a:ea typeface="宋体" panose="02010600030101010101" pitchFamily="2" charset="-122"/>
                <a:sym typeface="Symbol" panose="05050102010706020507" pitchFamily="18" charset="2"/>
              </a:rPr>
              <a:t>+8, so 30</a:t>
            </a:r>
            <a:r>
              <a:rPr lang="en-US" altLang="zh-CN" sz="2800" b="1" i="1" dirty="0">
                <a:solidFill>
                  <a:srgbClr val="000000"/>
                </a:solidFill>
                <a:ea typeface="宋体" panose="02010600030101010101" pitchFamily="2" charset="-122"/>
                <a:sym typeface="Symbol" panose="05050102010706020507" pitchFamily="18" charset="2"/>
              </a:rPr>
              <a:t>n</a:t>
            </a:r>
            <a:r>
              <a:rPr lang="en-US" altLang="zh-CN" sz="2800" b="1" dirty="0">
                <a:solidFill>
                  <a:srgbClr val="000000"/>
                </a:solidFill>
                <a:ea typeface="宋体" panose="02010600030101010101" pitchFamily="2" charset="-122"/>
                <a:sym typeface="Symbol" panose="05050102010706020507" pitchFamily="18" charset="2"/>
              </a:rPr>
              <a:t>+8 &lt; </a:t>
            </a:r>
            <a:r>
              <a:rPr lang="en-US" altLang="zh-CN" sz="2800" b="1" i="1" dirty="0">
                <a:solidFill>
                  <a:srgbClr val="000000"/>
                </a:solidFill>
                <a:ea typeface="宋体" panose="02010600030101010101" pitchFamily="2" charset="-122"/>
                <a:sym typeface="Symbol" panose="05050102010706020507" pitchFamily="18" charset="2"/>
              </a:rPr>
              <a:t>cn</a:t>
            </a:r>
            <a:r>
              <a:rPr lang="en-US" altLang="zh-CN" sz="2800" b="1" dirty="0">
                <a:solidFill>
                  <a:srgbClr val="000000"/>
                </a:solidFill>
                <a:ea typeface="宋体" panose="02010600030101010101" pitchFamily="2" charset="-122"/>
                <a:sym typeface="Symbol" panose="05050102010706020507" pitchFamily="18" charset="2"/>
              </a:rPr>
              <a:t>.</a:t>
            </a:r>
            <a:endParaRPr lang="en-US" altLang="zh-CN" sz="2800" b="1" dirty="0">
              <a:solidFill>
                <a:srgbClr val="000000"/>
              </a:solidFill>
              <a:ea typeface="宋体" panose="02010600030101010101" pitchFamily="2" charset="-122"/>
              <a:sym typeface="Symbol" panose="05050102010706020507" pitchFamily="18" charset="2"/>
            </a:endParaRPr>
          </a:p>
          <a:p>
            <a:r>
              <a:rPr lang="en-US" altLang="zh-CN" dirty="0">
                <a:ea typeface="宋体" panose="02010600030101010101" pitchFamily="2" charset="-122"/>
                <a:sym typeface="Symbol" panose="05050102010706020507" pitchFamily="18" charset="2"/>
              </a:rPr>
              <a:t>Show that </a:t>
            </a:r>
            <a:r>
              <a:rPr lang="en-US" altLang="zh-CN" i="1" dirty="0">
                <a:ea typeface="宋体" panose="02010600030101010101" pitchFamily="2" charset="-122"/>
              </a:rPr>
              <a:t>n</a:t>
            </a:r>
            <a:r>
              <a:rPr lang="en-US" altLang="zh-CN" baseline="30000" dirty="0">
                <a:ea typeface="宋体" panose="02010600030101010101" pitchFamily="2" charset="-122"/>
              </a:rPr>
              <a:t>2</a:t>
            </a:r>
            <a:r>
              <a:rPr lang="en-US" altLang="zh-CN" dirty="0">
                <a:ea typeface="宋体" panose="02010600030101010101" pitchFamily="2" charset="-122"/>
              </a:rPr>
              <a:t>+1 is O(</a:t>
            </a:r>
            <a:r>
              <a:rPr lang="en-US" altLang="zh-CN" i="1" dirty="0">
                <a:ea typeface="宋体" panose="02010600030101010101" pitchFamily="2" charset="-122"/>
              </a:rPr>
              <a:t>n</a:t>
            </a:r>
            <a:r>
              <a:rPr lang="en-US" altLang="zh-CN" baseline="30000" dirty="0">
                <a:ea typeface="宋体" panose="02010600030101010101" pitchFamily="2" charset="-122"/>
              </a:rPr>
              <a:t>2</a:t>
            </a:r>
            <a:r>
              <a:rPr lang="en-US" altLang="zh-CN" dirty="0">
                <a:ea typeface="宋体" panose="02010600030101010101" pitchFamily="2" charset="-122"/>
              </a:rPr>
              <a:t>).</a:t>
            </a:r>
            <a:endParaRPr lang="en-US" altLang="zh-CN" dirty="0">
              <a:ea typeface="宋体" panose="02010600030101010101" pitchFamily="2" charset="-122"/>
            </a:endParaRPr>
          </a:p>
          <a:p>
            <a:pPr lvl="1"/>
            <a:r>
              <a:rPr lang="en-US" altLang="zh-CN" b="1" dirty="0">
                <a:solidFill>
                  <a:srgbClr val="000000"/>
                </a:solidFill>
                <a:ea typeface="宋体" panose="02010600030101010101" pitchFamily="2" charset="-122"/>
              </a:rPr>
              <a:t>Show </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c</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k</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n</a:t>
            </a:r>
            <a:r>
              <a:rPr lang="en-US" altLang="zh-CN" b="1" dirty="0">
                <a:solidFill>
                  <a:srgbClr val="000000"/>
                </a:solidFill>
                <a:ea typeface="宋体" panose="02010600030101010101" pitchFamily="2" charset="-122"/>
                <a:sym typeface="Symbol" panose="05050102010706020507" pitchFamily="18" charset="2"/>
              </a:rPr>
              <a:t>&gt;</a:t>
            </a:r>
            <a:r>
              <a:rPr lang="en-US" altLang="zh-CN" b="1" i="1" dirty="0">
                <a:solidFill>
                  <a:srgbClr val="000000"/>
                </a:solidFill>
                <a:ea typeface="宋体" panose="02010600030101010101" pitchFamily="2" charset="-122"/>
                <a:sym typeface="Symbol" panose="05050102010706020507" pitchFamily="18" charset="2"/>
              </a:rPr>
              <a:t>k</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rPr>
              <a:t>n</a:t>
            </a:r>
            <a:r>
              <a:rPr lang="en-US" altLang="zh-CN" b="1" baseline="30000" dirty="0">
                <a:solidFill>
                  <a:srgbClr val="000000"/>
                </a:solidFill>
                <a:ea typeface="宋体" panose="02010600030101010101" pitchFamily="2" charset="-122"/>
              </a:rPr>
              <a:t>2</a:t>
            </a:r>
            <a:r>
              <a:rPr lang="en-US" altLang="zh-CN" b="1" dirty="0">
                <a:solidFill>
                  <a:srgbClr val="000000"/>
                </a:solidFill>
                <a:ea typeface="宋体" panose="02010600030101010101" pitchFamily="2" charset="-122"/>
              </a:rPr>
              <a:t>+1</a:t>
            </a:r>
            <a:r>
              <a:rPr lang="en-US" altLang="zh-CN" b="1" dirty="0">
                <a:solidFill>
                  <a:srgbClr val="000000"/>
                </a:solidFill>
                <a:ea typeface="宋体" panose="02010600030101010101" pitchFamily="2" charset="-122"/>
                <a:sym typeface="Symbol" panose="05050102010706020507" pitchFamily="18" charset="2"/>
              </a:rPr>
              <a:t>  </a:t>
            </a:r>
            <a:r>
              <a:rPr lang="en-US" altLang="zh-CN" b="1" i="1" dirty="0">
                <a:solidFill>
                  <a:srgbClr val="000000"/>
                </a:solidFill>
                <a:ea typeface="宋体" panose="02010600030101010101" pitchFamily="2" charset="-122"/>
                <a:sym typeface="Symbol" panose="05050102010706020507" pitchFamily="18" charset="2"/>
              </a:rPr>
              <a:t>cn</a:t>
            </a:r>
            <a:r>
              <a:rPr lang="en-US" altLang="zh-CN" b="1" baseline="30000" dirty="0">
                <a:solidFill>
                  <a:srgbClr val="000000"/>
                </a:solidFill>
                <a:ea typeface="宋体" panose="02010600030101010101" pitchFamily="2" charset="-122"/>
              </a:rPr>
              <a:t>2</a:t>
            </a:r>
            <a:r>
              <a:rPr lang="en-US" altLang="zh-CN" b="1" dirty="0">
                <a:solidFill>
                  <a:srgbClr val="000000"/>
                </a:solidFill>
                <a:ea typeface="宋体" panose="02010600030101010101" pitchFamily="2" charset="-122"/>
              </a:rPr>
              <a:t>.</a:t>
            </a:r>
            <a:endParaRPr lang="en-US" altLang="zh-CN" b="1" dirty="0">
              <a:solidFill>
                <a:srgbClr val="000000"/>
              </a:solidFill>
              <a:ea typeface="宋体" panose="02010600030101010101" pitchFamily="2" charset="-122"/>
            </a:endParaRPr>
          </a:p>
          <a:p>
            <a:pPr lvl="2"/>
            <a:r>
              <a:rPr lang="en-US" altLang="zh-CN" sz="2800" b="1" dirty="0">
                <a:solidFill>
                  <a:srgbClr val="000000"/>
                </a:solidFill>
                <a:ea typeface="宋体" panose="02010600030101010101" pitchFamily="2" charset="-122"/>
              </a:rPr>
              <a:t>Let </a:t>
            </a:r>
            <a:r>
              <a:rPr lang="en-US" altLang="zh-CN" sz="2800" b="1" i="1" dirty="0">
                <a:solidFill>
                  <a:srgbClr val="000000"/>
                </a:solidFill>
                <a:ea typeface="宋体" panose="02010600030101010101" pitchFamily="2" charset="-122"/>
              </a:rPr>
              <a:t>c</a:t>
            </a:r>
            <a:r>
              <a:rPr lang="en-US" altLang="zh-CN" sz="2800" b="1" dirty="0">
                <a:solidFill>
                  <a:srgbClr val="000000"/>
                </a:solidFill>
                <a:ea typeface="宋体" panose="02010600030101010101" pitchFamily="2" charset="-122"/>
              </a:rPr>
              <a:t>=2, </a:t>
            </a:r>
            <a:r>
              <a:rPr lang="en-US" altLang="zh-CN" sz="2800" b="1" i="1" dirty="0">
                <a:solidFill>
                  <a:srgbClr val="000000"/>
                </a:solidFill>
                <a:ea typeface="宋体" panose="02010600030101010101" pitchFamily="2" charset="-122"/>
              </a:rPr>
              <a:t>k</a:t>
            </a:r>
            <a:r>
              <a:rPr lang="en-US" altLang="zh-CN" sz="2800" b="1" dirty="0">
                <a:solidFill>
                  <a:srgbClr val="000000"/>
                </a:solidFill>
                <a:ea typeface="宋体" panose="02010600030101010101" pitchFamily="2" charset="-122"/>
              </a:rPr>
              <a:t>=1.  Assume </a:t>
            </a:r>
            <a:r>
              <a:rPr lang="en-US" altLang="zh-CN" sz="2800" b="1" i="1" dirty="0">
                <a:solidFill>
                  <a:srgbClr val="000000"/>
                </a:solidFill>
                <a:ea typeface="宋体" panose="02010600030101010101" pitchFamily="2" charset="-122"/>
              </a:rPr>
              <a:t>n</a:t>
            </a:r>
            <a:r>
              <a:rPr lang="en-US" altLang="zh-CN" sz="2800" b="1" dirty="0">
                <a:solidFill>
                  <a:srgbClr val="000000"/>
                </a:solidFill>
                <a:ea typeface="宋体" panose="02010600030101010101" pitchFamily="2" charset="-122"/>
              </a:rPr>
              <a:t>&gt;1.  Then </a:t>
            </a:r>
            <a:br>
              <a:rPr lang="en-US" altLang="zh-CN" sz="2800" b="1" dirty="0">
                <a:solidFill>
                  <a:srgbClr val="000000"/>
                </a:solidFill>
                <a:ea typeface="宋体" panose="02010600030101010101" pitchFamily="2" charset="-122"/>
              </a:rPr>
            </a:br>
            <a:r>
              <a:rPr lang="en-US" altLang="zh-CN" sz="2800" b="1" i="1" dirty="0">
                <a:solidFill>
                  <a:srgbClr val="000000"/>
                </a:solidFill>
                <a:ea typeface="宋体" panose="02010600030101010101" pitchFamily="2" charset="-122"/>
              </a:rPr>
              <a:t>cn</a:t>
            </a:r>
            <a:r>
              <a:rPr lang="en-US" altLang="zh-CN" sz="2800" b="1" baseline="30000" dirty="0">
                <a:solidFill>
                  <a:srgbClr val="000000"/>
                </a:solidFill>
                <a:ea typeface="宋体" panose="02010600030101010101" pitchFamily="2" charset="-122"/>
              </a:rPr>
              <a:t>2</a:t>
            </a:r>
            <a:r>
              <a:rPr lang="en-US" altLang="zh-CN" sz="2800" b="1" dirty="0">
                <a:solidFill>
                  <a:srgbClr val="000000"/>
                </a:solidFill>
                <a:ea typeface="宋体" panose="02010600030101010101" pitchFamily="2" charset="-122"/>
              </a:rPr>
              <a:t> = 2</a:t>
            </a:r>
            <a:r>
              <a:rPr lang="en-US" altLang="zh-CN" sz="2800" b="1" i="1" dirty="0">
                <a:solidFill>
                  <a:srgbClr val="000000"/>
                </a:solidFill>
                <a:ea typeface="宋体" panose="02010600030101010101" pitchFamily="2" charset="-122"/>
              </a:rPr>
              <a:t>n</a:t>
            </a:r>
            <a:r>
              <a:rPr lang="en-US" altLang="zh-CN" sz="2800" b="1" baseline="30000" dirty="0">
                <a:solidFill>
                  <a:srgbClr val="000000"/>
                </a:solidFill>
                <a:ea typeface="宋体" panose="02010600030101010101" pitchFamily="2" charset="-122"/>
              </a:rPr>
              <a:t>2</a:t>
            </a:r>
            <a:r>
              <a:rPr lang="en-US" altLang="zh-CN" sz="2800" b="1" dirty="0">
                <a:solidFill>
                  <a:srgbClr val="000000"/>
                </a:solidFill>
                <a:ea typeface="宋体" panose="02010600030101010101" pitchFamily="2" charset="-122"/>
              </a:rPr>
              <a:t> = </a:t>
            </a:r>
            <a:r>
              <a:rPr lang="en-US" altLang="zh-CN" sz="2800" b="1" i="1" dirty="0">
                <a:solidFill>
                  <a:srgbClr val="000000"/>
                </a:solidFill>
                <a:ea typeface="宋体" panose="02010600030101010101" pitchFamily="2" charset="-122"/>
              </a:rPr>
              <a:t>n</a:t>
            </a:r>
            <a:r>
              <a:rPr lang="en-US" altLang="zh-CN" sz="2800" b="1" baseline="30000" dirty="0">
                <a:solidFill>
                  <a:srgbClr val="000000"/>
                </a:solidFill>
                <a:ea typeface="宋体" panose="02010600030101010101" pitchFamily="2" charset="-122"/>
              </a:rPr>
              <a:t>2</a:t>
            </a:r>
            <a:r>
              <a:rPr lang="en-US" altLang="zh-CN" sz="2800" b="1" dirty="0">
                <a:solidFill>
                  <a:srgbClr val="000000"/>
                </a:solidFill>
                <a:ea typeface="宋体" panose="02010600030101010101" pitchFamily="2" charset="-122"/>
              </a:rPr>
              <a:t>+</a:t>
            </a:r>
            <a:r>
              <a:rPr lang="en-US" altLang="zh-CN" sz="2800" b="1" i="1" dirty="0">
                <a:solidFill>
                  <a:srgbClr val="000000"/>
                </a:solidFill>
                <a:ea typeface="宋体" panose="02010600030101010101" pitchFamily="2" charset="-122"/>
              </a:rPr>
              <a:t>n</a:t>
            </a:r>
            <a:r>
              <a:rPr lang="en-US" altLang="zh-CN" sz="2800" b="1" baseline="30000" dirty="0">
                <a:solidFill>
                  <a:srgbClr val="000000"/>
                </a:solidFill>
                <a:ea typeface="宋体" panose="02010600030101010101" pitchFamily="2" charset="-122"/>
              </a:rPr>
              <a:t>2</a:t>
            </a:r>
            <a:r>
              <a:rPr lang="en-US" altLang="zh-CN" sz="2800" b="1" dirty="0">
                <a:solidFill>
                  <a:srgbClr val="000000"/>
                </a:solidFill>
                <a:ea typeface="宋体" panose="02010600030101010101" pitchFamily="2" charset="-122"/>
              </a:rPr>
              <a:t> &gt; </a:t>
            </a:r>
            <a:r>
              <a:rPr lang="en-US" altLang="zh-CN" sz="2800" b="1" i="1" dirty="0">
                <a:solidFill>
                  <a:srgbClr val="000000"/>
                </a:solidFill>
                <a:ea typeface="宋体" panose="02010600030101010101" pitchFamily="2" charset="-122"/>
              </a:rPr>
              <a:t>n</a:t>
            </a:r>
            <a:r>
              <a:rPr lang="en-US" altLang="zh-CN" sz="2800" b="1" baseline="30000" dirty="0">
                <a:solidFill>
                  <a:srgbClr val="000000"/>
                </a:solidFill>
                <a:ea typeface="宋体" panose="02010600030101010101" pitchFamily="2" charset="-122"/>
              </a:rPr>
              <a:t>2</a:t>
            </a:r>
            <a:r>
              <a:rPr lang="en-US" altLang="zh-CN" sz="2800" b="1" dirty="0">
                <a:solidFill>
                  <a:srgbClr val="000000"/>
                </a:solidFill>
                <a:ea typeface="宋体" panose="02010600030101010101" pitchFamily="2" charset="-122"/>
              </a:rPr>
              <a:t>+1, or </a:t>
            </a:r>
            <a:r>
              <a:rPr lang="en-US" altLang="zh-CN" sz="2800" b="1" i="1" dirty="0">
                <a:solidFill>
                  <a:srgbClr val="000000"/>
                </a:solidFill>
                <a:ea typeface="宋体" panose="02010600030101010101" pitchFamily="2" charset="-122"/>
              </a:rPr>
              <a:t>n</a:t>
            </a:r>
            <a:r>
              <a:rPr lang="en-US" altLang="zh-CN" sz="2800" b="1" baseline="30000" dirty="0">
                <a:solidFill>
                  <a:srgbClr val="000000"/>
                </a:solidFill>
                <a:ea typeface="宋体" panose="02010600030101010101" pitchFamily="2" charset="-122"/>
              </a:rPr>
              <a:t>2</a:t>
            </a:r>
            <a:r>
              <a:rPr lang="en-US" altLang="zh-CN" sz="2800" b="1" dirty="0">
                <a:solidFill>
                  <a:srgbClr val="000000"/>
                </a:solidFill>
                <a:ea typeface="宋体" panose="02010600030101010101" pitchFamily="2" charset="-122"/>
              </a:rPr>
              <a:t>+1&lt; </a:t>
            </a:r>
            <a:r>
              <a:rPr lang="en-US" altLang="zh-CN" sz="2800" b="1" i="1" dirty="0">
                <a:solidFill>
                  <a:srgbClr val="000000"/>
                </a:solidFill>
                <a:ea typeface="宋体" panose="02010600030101010101" pitchFamily="2" charset="-122"/>
              </a:rPr>
              <a:t>cn</a:t>
            </a:r>
            <a:r>
              <a:rPr lang="en-US" altLang="zh-CN" sz="2800" b="1" baseline="30000" dirty="0">
                <a:solidFill>
                  <a:srgbClr val="000000"/>
                </a:solidFill>
                <a:ea typeface="宋体" panose="02010600030101010101" pitchFamily="2" charset="-122"/>
              </a:rPr>
              <a:t>2</a:t>
            </a:r>
            <a:r>
              <a:rPr lang="en-US" altLang="zh-CN" sz="2800" b="1" dirty="0">
                <a:solidFill>
                  <a:srgbClr val="000000"/>
                </a:solidFill>
                <a:ea typeface="宋体" panose="02010600030101010101" pitchFamily="2" charset="-122"/>
              </a:rPr>
              <a:t>.</a:t>
            </a:r>
            <a:endParaRPr lang="en-US" altLang="zh-CN" sz="2800" b="1" baseline="30000" dirty="0">
              <a:solidFill>
                <a:srgbClr val="000000"/>
              </a:solidFill>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35842" name="Rectangle 2"/>
          <p:cNvSpPr>
            <a:spLocks noGrp="1"/>
          </p:cNvSpPr>
          <p:nvPr>
            <p:ph idx="1"/>
          </p:nvPr>
        </p:nvSpPr>
        <p:spPr>
          <a:ln/>
        </p:spPr>
        <p:txBody>
          <a:bodyPr vert="horz" wrap="square" lIns="91440" tIns="45720" rIns="91440" bIns="45720" anchor="t" anchorCtr="0"/>
          <a:p>
            <a:r>
              <a:rPr lang="en-US" altLang="zh-CN" sz="2800" b="1" dirty="0">
                <a:ea typeface="宋体" panose="02010600030101010101" pitchFamily="2" charset="-122"/>
              </a:rPr>
              <a:t>Note 30</a:t>
            </a:r>
            <a:r>
              <a:rPr lang="en-US" altLang="zh-CN" sz="2800" b="1" i="1" dirty="0">
                <a:ea typeface="宋体" panose="02010600030101010101" pitchFamily="2" charset="-122"/>
              </a:rPr>
              <a:t>n</a:t>
            </a:r>
            <a:r>
              <a:rPr lang="en-US" altLang="zh-CN" sz="2800" b="1" dirty="0">
                <a:ea typeface="宋体" panose="02010600030101010101" pitchFamily="2" charset="-122"/>
              </a:rPr>
              <a:t>+8 isn</a:t>
            </a:r>
            <a:r>
              <a:rPr lang="en-US" altLang="zh-CN" sz="2800" b="1" dirty="0">
                <a:latin typeface="Times New Roman" panose="02020603050405020304" pitchFamily="18" charset="0"/>
                <a:ea typeface="宋体" panose="02010600030101010101" pitchFamily="2" charset="-122"/>
              </a:rPr>
              <a:t>’</a:t>
            </a:r>
            <a:r>
              <a:rPr lang="en-US" altLang="zh-CN" sz="2800" b="1" dirty="0">
                <a:ea typeface="宋体" panose="02010600030101010101" pitchFamily="2" charset="-122"/>
              </a:rPr>
              <a:t>t</a:t>
            </a:r>
            <a:br>
              <a:rPr lang="en-US" altLang="zh-CN" sz="2800" b="1" dirty="0">
                <a:ea typeface="宋体" panose="02010600030101010101" pitchFamily="2" charset="-122"/>
              </a:rPr>
            </a:br>
            <a:r>
              <a:rPr lang="en-US" altLang="zh-CN" sz="2800" b="1" dirty="0">
                <a:ea typeface="宋体" panose="02010600030101010101" pitchFamily="2" charset="-122"/>
              </a:rPr>
              <a:t>less than </a:t>
            </a:r>
            <a:r>
              <a:rPr lang="en-US" altLang="zh-CN" sz="2800" b="1" i="1" dirty="0">
                <a:ea typeface="宋体" panose="02010600030101010101" pitchFamily="2" charset="-122"/>
              </a:rPr>
              <a:t>n</a:t>
            </a:r>
            <a:br>
              <a:rPr lang="en-US" altLang="zh-CN" sz="2800" b="1" dirty="0">
                <a:ea typeface="宋体" panose="02010600030101010101" pitchFamily="2" charset="-122"/>
              </a:rPr>
            </a:br>
            <a:r>
              <a:rPr lang="en-US" altLang="zh-CN" sz="2800" b="1" i="1" dirty="0">
                <a:ea typeface="宋体" panose="02010600030101010101" pitchFamily="2" charset="-122"/>
              </a:rPr>
              <a:t>anywhere </a:t>
            </a:r>
            <a:r>
              <a:rPr lang="en-US" altLang="zh-CN" sz="2800" b="1" dirty="0">
                <a:ea typeface="宋体" panose="02010600030101010101" pitchFamily="2" charset="-122"/>
              </a:rPr>
              <a:t>(</a:t>
            </a:r>
            <a:r>
              <a:rPr lang="en-US" altLang="zh-CN" sz="2800" b="1" i="1" dirty="0">
                <a:ea typeface="宋体" panose="02010600030101010101" pitchFamily="2" charset="-122"/>
              </a:rPr>
              <a:t>n</a:t>
            </a:r>
            <a:r>
              <a:rPr lang="en-US" altLang="zh-CN" sz="2800" b="1" dirty="0">
                <a:ea typeface="宋体" panose="02010600030101010101" pitchFamily="2" charset="-122"/>
              </a:rPr>
              <a:t>&gt;0).</a:t>
            </a:r>
            <a:endParaRPr lang="en-US" altLang="zh-CN" sz="2800" b="1" dirty="0">
              <a:ea typeface="宋体" panose="02010600030101010101" pitchFamily="2" charset="-122"/>
            </a:endParaRPr>
          </a:p>
          <a:p>
            <a:r>
              <a:rPr lang="en-US" altLang="zh-CN" sz="2800" b="1" dirty="0">
                <a:ea typeface="宋体" panose="02010600030101010101" pitchFamily="2" charset="-122"/>
              </a:rPr>
              <a:t>It isn</a:t>
            </a:r>
            <a:r>
              <a:rPr lang="en-US" altLang="zh-CN" sz="2800" b="1" dirty="0">
                <a:latin typeface="Times New Roman" panose="02020603050405020304" pitchFamily="18" charset="0"/>
                <a:ea typeface="宋体" panose="02010600030101010101" pitchFamily="2" charset="-122"/>
              </a:rPr>
              <a:t>’</a:t>
            </a:r>
            <a:r>
              <a:rPr lang="en-US" altLang="zh-CN" sz="2800" b="1" dirty="0">
                <a:ea typeface="宋体" panose="02010600030101010101" pitchFamily="2" charset="-122"/>
              </a:rPr>
              <a:t>t even</a:t>
            </a:r>
            <a:br>
              <a:rPr lang="en-US" altLang="zh-CN" sz="2800" b="1" dirty="0">
                <a:ea typeface="宋体" panose="02010600030101010101" pitchFamily="2" charset="-122"/>
              </a:rPr>
            </a:br>
            <a:r>
              <a:rPr lang="en-US" altLang="zh-CN" sz="2800" b="1" dirty="0">
                <a:ea typeface="宋体" panose="02010600030101010101" pitchFamily="2" charset="-122"/>
              </a:rPr>
              <a:t>less than 31</a:t>
            </a:r>
            <a:r>
              <a:rPr lang="en-US" altLang="zh-CN" sz="2800" b="1" i="1" dirty="0">
                <a:ea typeface="宋体" panose="02010600030101010101" pitchFamily="2" charset="-122"/>
              </a:rPr>
              <a:t>n</a:t>
            </a:r>
            <a:br>
              <a:rPr lang="en-US" altLang="zh-CN" sz="2800" b="1" dirty="0">
                <a:ea typeface="宋体" panose="02010600030101010101" pitchFamily="2" charset="-122"/>
              </a:rPr>
            </a:br>
            <a:r>
              <a:rPr lang="en-US" altLang="zh-CN" sz="2800" b="1" i="1" dirty="0">
                <a:ea typeface="宋体" panose="02010600030101010101" pitchFamily="2" charset="-122"/>
              </a:rPr>
              <a:t>everywhere</a:t>
            </a:r>
            <a:r>
              <a:rPr lang="en-US" altLang="zh-CN" sz="2800" b="1" dirty="0">
                <a:ea typeface="宋体" panose="02010600030101010101" pitchFamily="2" charset="-122"/>
              </a:rPr>
              <a:t>.</a:t>
            </a:r>
            <a:endParaRPr lang="en-US" altLang="zh-CN" sz="2800" b="1" dirty="0">
              <a:ea typeface="宋体" panose="02010600030101010101" pitchFamily="2" charset="-122"/>
            </a:endParaRPr>
          </a:p>
          <a:p>
            <a:r>
              <a:rPr lang="en-US" altLang="zh-CN" sz="2800" b="1" dirty="0">
                <a:ea typeface="宋体" panose="02010600030101010101" pitchFamily="2" charset="-122"/>
              </a:rPr>
              <a:t>But it </a:t>
            </a:r>
            <a:r>
              <a:rPr lang="en-US" altLang="zh-CN" sz="2800" b="1" i="1" dirty="0">
                <a:ea typeface="宋体" panose="02010600030101010101" pitchFamily="2" charset="-122"/>
              </a:rPr>
              <a:t>is</a:t>
            </a:r>
            <a:r>
              <a:rPr lang="en-US" altLang="zh-CN" sz="2800" b="1" dirty="0">
                <a:ea typeface="宋体" panose="02010600030101010101" pitchFamily="2" charset="-122"/>
              </a:rPr>
              <a:t> less than</a:t>
            </a:r>
            <a:br>
              <a:rPr lang="en-US" altLang="zh-CN" sz="2800" b="1" dirty="0">
                <a:ea typeface="宋体" panose="02010600030101010101" pitchFamily="2" charset="-122"/>
              </a:rPr>
            </a:br>
            <a:r>
              <a:rPr lang="en-US" altLang="zh-CN" sz="2800" b="1" dirty="0">
                <a:ea typeface="宋体" panose="02010600030101010101" pitchFamily="2" charset="-122"/>
              </a:rPr>
              <a:t>31</a:t>
            </a:r>
            <a:r>
              <a:rPr lang="en-US" altLang="zh-CN" sz="2800" b="1" i="1" dirty="0">
                <a:ea typeface="宋体" panose="02010600030101010101" pitchFamily="2" charset="-122"/>
              </a:rPr>
              <a:t>n</a:t>
            </a:r>
            <a:r>
              <a:rPr lang="en-US" altLang="zh-CN" sz="2800" b="1" dirty="0">
                <a:ea typeface="宋体" panose="02010600030101010101" pitchFamily="2" charset="-122"/>
              </a:rPr>
              <a:t> </a:t>
            </a:r>
            <a:r>
              <a:rPr lang="en-US" altLang="zh-CN" sz="2800" b="1" u="sng" dirty="0">
                <a:ea typeface="宋体" panose="02010600030101010101" pitchFamily="2" charset="-122"/>
              </a:rPr>
              <a:t>everywhere to</a:t>
            </a:r>
            <a:br>
              <a:rPr lang="en-US" altLang="zh-CN" sz="2800" b="1" u="sng" dirty="0">
                <a:ea typeface="宋体" panose="02010600030101010101" pitchFamily="2" charset="-122"/>
              </a:rPr>
            </a:br>
            <a:r>
              <a:rPr lang="en-US" altLang="zh-CN" sz="2800" b="1" u="sng" dirty="0">
                <a:ea typeface="宋体" panose="02010600030101010101" pitchFamily="2" charset="-122"/>
              </a:rPr>
              <a:t>the right of </a:t>
            </a:r>
            <a:r>
              <a:rPr lang="en-US" altLang="zh-CN" sz="2800" b="1" i="1" u="sng" dirty="0">
                <a:ea typeface="宋体" panose="02010600030101010101" pitchFamily="2" charset="-122"/>
              </a:rPr>
              <a:t>n</a:t>
            </a:r>
            <a:r>
              <a:rPr lang="en-US" altLang="zh-CN" sz="2800" b="1" u="sng" dirty="0">
                <a:ea typeface="宋体" panose="02010600030101010101" pitchFamily="2" charset="-122"/>
              </a:rPr>
              <a:t>=8</a:t>
            </a:r>
            <a:r>
              <a:rPr lang="en-US" altLang="zh-CN" sz="2800" b="1" dirty="0">
                <a:ea typeface="宋体" panose="02010600030101010101" pitchFamily="2" charset="-122"/>
              </a:rPr>
              <a:t>.</a:t>
            </a:r>
            <a:r>
              <a:rPr lang="en-US" altLang="zh-CN" sz="2800" dirty="0">
                <a:ea typeface="宋体" panose="02010600030101010101" pitchFamily="2" charset="-122"/>
              </a:rPr>
              <a:t> </a:t>
            </a:r>
            <a:endParaRPr lang="en-US" altLang="zh-CN" sz="2800" dirty="0">
              <a:ea typeface="宋体" panose="02010600030101010101" pitchFamily="2" charset="-122"/>
            </a:endParaRPr>
          </a:p>
        </p:txBody>
      </p:sp>
      <p:grpSp>
        <p:nvGrpSpPr>
          <p:cNvPr id="2" name="Group 3"/>
          <p:cNvGrpSpPr/>
          <p:nvPr/>
        </p:nvGrpSpPr>
        <p:grpSpPr>
          <a:xfrm>
            <a:off x="5410200" y="2209800"/>
            <a:ext cx="2057400" cy="3200400"/>
            <a:chOff x="3216" y="1440"/>
            <a:chExt cx="1296" cy="2016"/>
          </a:xfrm>
        </p:grpSpPr>
        <p:sp>
          <p:nvSpPr>
            <p:cNvPr id="35844" name="Rectangle 4"/>
            <p:cNvSpPr/>
            <p:nvPr/>
          </p:nvSpPr>
          <p:spPr>
            <a:xfrm>
              <a:off x="3216" y="1440"/>
              <a:ext cx="1296" cy="2016"/>
            </a:xfrm>
            <a:prstGeom prst="rect">
              <a:avLst/>
            </a:prstGeom>
            <a:solidFill>
              <a:srgbClr val="FFCC99"/>
            </a:solidFill>
            <a:ln w="38100">
              <a:noFill/>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35845" name="Line 5"/>
            <p:cNvSpPr/>
            <p:nvPr/>
          </p:nvSpPr>
          <p:spPr>
            <a:xfrm flipV="1">
              <a:off x="3216" y="1440"/>
              <a:ext cx="0" cy="2016"/>
            </a:xfrm>
            <a:prstGeom prst="line">
              <a:avLst/>
            </a:prstGeom>
            <a:ln w="38100" cap="flat" cmpd="sng">
              <a:solidFill>
                <a:srgbClr val="FF0000"/>
              </a:solidFill>
              <a:prstDash val="solid"/>
              <a:round/>
              <a:headEnd type="none" w="med" len="med"/>
              <a:tailEnd type="none" w="med" len="med"/>
            </a:ln>
          </p:spPr>
        </p:sp>
        <p:sp>
          <p:nvSpPr>
            <p:cNvPr id="35846" name="Text Box 6"/>
            <p:cNvSpPr txBox="1"/>
            <p:nvPr/>
          </p:nvSpPr>
          <p:spPr>
            <a:xfrm>
              <a:off x="3216" y="3120"/>
              <a:ext cx="868" cy="288"/>
            </a:xfrm>
            <a:prstGeom prst="rect">
              <a:avLst/>
            </a:prstGeom>
            <a:noFill/>
            <a:ln w="38100">
              <a:noFill/>
            </a:ln>
          </p:spPr>
          <p:txBody>
            <a:bodyPr wrap="none" anchor="ctr" anchorCtr="0">
              <a:spAutoFit/>
            </a:bodyPr>
            <a:p>
              <a:pPr algn="ctr" eaLnBrk="0" hangingPunct="0">
                <a:spcBef>
                  <a:spcPct val="50000"/>
                </a:spcBef>
              </a:pPr>
              <a:r>
                <a:rPr lang="en-US" altLang="zh-CN" sz="2400" i="1" dirty="0">
                  <a:solidFill>
                    <a:srgbClr val="FF0000"/>
                  </a:solidFill>
                  <a:latin typeface="Times New Roman" panose="02020603050405020304" pitchFamily="18" charset="0"/>
                  <a:ea typeface="宋体" panose="02010600030101010101" pitchFamily="2" charset="-122"/>
                </a:rPr>
                <a:t>n&gt;k</a:t>
              </a:r>
              <a:r>
                <a:rPr lang="en-US" altLang="zh-CN" sz="2400" dirty="0">
                  <a:solidFill>
                    <a:srgbClr val="FF0000"/>
                  </a:solidFill>
                  <a:latin typeface="Times New Roman" panose="02020603050405020304" pitchFamily="18" charset="0"/>
                  <a:ea typeface="宋体" panose="02010600030101010101" pitchFamily="2" charset="-122"/>
                </a:rPr>
                <a:t>=8 </a:t>
              </a:r>
              <a:r>
                <a:rPr lang="en-US" altLang="zh-CN" sz="2400"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grpSp>
      <p:sp>
        <p:nvSpPr>
          <p:cNvPr id="35847" name="Rectangle 7"/>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Big-O example, graphically</a:t>
            </a:r>
            <a:endParaRPr lang="en-US" altLang="zh-CN" dirty="0">
              <a:ea typeface="宋体" panose="02010600030101010101" pitchFamily="2" charset="-122"/>
            </a:endParaRPr>
          </a:p>
        </p:txBody>
      </p:sp>
      <p:sp>
        <p:nvSpPr>
          <p:cNvPr id="35848" name="Line 8"/>
          <p:cNvSpPr/>
          <p:nvPr/>
        </p:nvSpPr>
        <p:spPr>
          <a:xfrm flipV="1">
            <a:off x="4572000" y="2209800"/>
            <a:ext cx="0" cy="3200400"/>
          </a:xfrm>
          <a:prstGeom prst="line">
            <a:avLst/>
          </a:prstGeom>
          <a:ln w="38100" cap="flat" cmpd="sng">
            <a:solidFill>
              <a:schemeClr val="tx1"/>
            </a:solidFill>
            <a:prstDash val="solid"/>
            <a:round/>
            <a:headEnd type="none" w="med" len="med"/>
            <a:tailEnd type="none" w="med" len="med"/>
          </a:ln>
        </p:spPr>
      </p:sp>
      <p:sp>
        <p:nvSpPr>
          <p:cNvPr id="35849" name="Line 9"/>
          <p:cNvSpPr/>
          <p:nvPr/>
        </p:nvSpPr>
        <p:spPr>
          <a:xfrm>
            <a:off x="4572000" y="5410200"/>
            <a:ext cx="2971800" cy="0"/>
          </a:xfrm>
          <a:prstGeom prst="line">
            <a:avLst/>
          </a:prstGeom>
          <a:ln w="38100" cap="flat" cmpd="sng">
            <a:solidFill>
              <a:schemeClr val="tx1"/>
            </a:solidFill>
            <a:prstDash val="solid"/>
            <a:round/>
            <a:headEnd type="none" w="med" len="med"/>
            <a:tailEnd type="none" w="med" len="med"/>
          </a:ln>
        </p:spPr>
      </p:sp>
      <p:sp>
        <p:nvSpPr>
          <p:cNvPr id="35850" name="Line 10"/>
          <p:cNvSpPr/>
          <p:nvPr/>
        </p:nvSpPr>
        <p:spPr>
          <a:xfrm flipV="1">
            <a:off x="4572000" y="2209800"/>
            <a:ext cx="2209800" cy="2895600"/>
          </a:xfrm>
          <a:prstGeom prst="line">
            <a:avLst/>
          </a:prstGeom>
          <a:ln w="38100" cap="flat" cmpd="sng">
            <a:solidFill>
              <a:schemeClr val="tx1"/>
            </a:solidFill>
            <a:prstDash val="solid"/>
            <a:round/>
            <a:headEnd type="none" w="med" len="med"/>
            <a:tailEnd type="none" w="med" len="med"/>
          </a:ln>
        </p:spPr>
      </p:sp>
      <p:sp>
        <p:nvSpPr>
          <p:cNvPr id="35851" name="Text Box 11"/>
          <p:cNvSpPr txBox="1"/>
          <p:nvPr/>
        </p:nvSpPr>
        <p:spPr>
          <a:xfrm>
            <a:off x="5181600" y="5410200"/>
            <a:ext cx="2057400" cy="457200"/>
          </a:xfrm>
          <a:prstGeom prst="rect">
            <a:avLst/>
          </a:prstGeom>
          <a:noFill/>
          <a:ln w="38100">
            <a:noFill/>
          </a:ln>
        </p:spPr>
        <p:txBody>
          <a:bodyPr wrap="none" anchor="ctr" anchorCtr="0">
            <a:spAutoFit/>
          </a:bodyPr>
          <a:p>
            <a:pPr algn="ctr" eaLnBrk="0" hangingPunct="0"/>
            <a:r>
              <a:rPr lang="en-US" altLang="zh-CN" sz="2400" dirty="0">
                <a:latin typeface="Times New Roman" panose="02020603050405020304" pitchFamily="18" charset="0"/>
                <a:ea typeface="宋体" panose="02010600030101010101" pitchFamily="2" charset="-122"/>
              </a:rPr>
              <a:t>Increasing </a:t>
            </a:r>
            <a:r>
              <a:rPr lang="en-US" altLang="zh-CN" sz="2400" i="1" dirty="0">
                <a:latin typeface="Times New Roman" panose="02020603050405020304" pitchFamily="18" charset="0"/>
                <a:ea typeface="宋体" panose="02010600030101010101" pitchFamily="2" charset="-122"/>
              </a:rPr>
              <a:t>n </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sp>
        <p:nvSpPr>
          <p:cNvPr id="35852" name="Text Box 12"/>
          <p:cNvSpPr txBox="1"/>
          <p:nvPr/>
        </p:nvSpPr>
        <p:spPr>
          <a:xfrm rot="-5400000">
            <a:off x="2989263" y="3716338"/>
            <a:ext cx="2708275" cy="457200"/>
          </a:xfrm>
          <a:prstGeom prst="rect">
            <a:avLst/>
          </a:prstGeom>
          <a:noFill/>
          <a:ln w="38100">
            <a:noFill/>
          </a:ln>
        </p:spPr>
        <p:txBody>
          <a:bodyPr wrap="none" anchor="ctr" anchorCtr="0">
            <a:spAutoFit/>
          </a:bodyPr>
          <a:p>
            <a:pPr algn="ctr" eaLnBrk="0" hangingPunct="0"/>
            <a:r>
              <a:rPr lang="en-US" altLang="zh-CN" sz="2400" dirty="0">
                <a:latin typeface="Times New Roman" panose="02020603050405020304" pitchFamily="18" charset="0"/>
                <a:ea typeface="宋体" panose="02010600030101010101" pitchFamily="2" charset="-122"/>
              </a:rPr>
              <a:t>Value of function </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sp>
        <p:nvSpPr>
          <p:cNvPr id="35853" name="Line 13"/>
          <p:cNvSpPr/>
          <p:nvPr/>
        </p:nvSpPr>
        <p:spPr>
          <a:xfrm flipV="1">
            <a:off x="4572000" y="3886200"/>
            <a:ext cx="2819400" cy="1524000"/>
          </a:xfrm>
          <a:prstGeom prst="line">
            <a:avLst/>
          </a:prstGeom>
          <a:ln w="38100" cap="flat" cmpd="sng">
            <a:solidFill>
              <a:srgbClr val="339966"/>
            </a:solidFill>
            <a:prstDash val="solid"/>
            <a:round/>
            <a:headEnd type="none" w="med" len="med"/>
            <a:tailEnd type="none" w="med" len="med"/>
          </a:ln>
        </p:spPr>
      </p:sp>
      <p:sp>
        <p:nvSpPr>
          <p:cNvPr id="35854" name="Text Box 14"/>
          <p:cNvSpPr txBox="1"/>
          <p:nvPr/>
        </p:nvSpPr>
        <p:spPr>
          <a:xfrm>
            <a:off x="6934200" y="3962400"/>
            <a:ext cx="336550" cy="457200"/>
          </a:xfrm>
          <a:prstGeom prst="rect">
            <a:avLst/>
          </a:prstGeom>
          <a:noFill/>
          <a:ln w="38100">
            <a:noFill/>
          </a:ln>
        </p:spPr>
        <p:txBody>
          <a:bodyPr wrap="none" anchor="ctr" anchorCtr="0">
            <a:spAutoFit/>
          </a:bodyPr>
          <a:p>
            <a:pPr algn="ctr" eaLnBrk="0" hangingPunct="0"/>
            <a:r>
              <a:rPr lang="en-US" altLang="zh-CN" sz="2400" i="1" dirty="0">
                <a:solidFill>
                  <a:srgbClr val="006600"/>
                </a:solidFill>
                <a:latin typeface="Times New Roman" panose="02020603050405020304" pitchFamily="18" charset="0"/>
                <a:ea typeface="宋体" panose="02010600030101010101" pitchFamily="2" charset="-122"/>
              </a:rPr>
              <a:t>n</a:t>
            </a:r>
            <a:endParaRPr lang="en-US" altLang="zh-CN" sz="2400" dirty="0">
              <a:latin typeface="Times New Roman" panose="02020603050405020304" pitchFamily="18" charset="0"/>
              <a:ea typeface="宋体" panose="02010600030101010101" pitchFamily="2" charset="-122"/>
            </a:endParaRPr>
          </a:p>
        </p:txBody>
      </p:sp>
      <p:sp>
        <p:nvSpPr>
          <p:cNvPr id="35855" name="Text Box 15"/>
          <p:cNvSpPr txBox="1"/>
          <p:nvPr/>
        </p:nvSpPr>
        <p:spPr>
          <a:xfrm>
            <a:off x="6324600" y="2514600"/>
            <a:ext cx="1219200" cy="457200"/>
          </a:xfrm>
          <a:prstGeom prst="rect">
            <a:avLst/>
          </a:prstGeom>
          <a:noFill/>
          <a:ln w="38100">
            <a:noFill/>
          </a:ln>
        </p:spPr>
        <p:txBody>
          <a:bodyPr anchor="ctr" anchorCtr="0">
            <a:spAutoFit/>
          </a:bodyPr>
          <a:p>
            <a:pPr algn="ctr" eaLnBrk="0" hangingPunct="0"/>
            <a:r>
              <a:rPr lang="en-US" altLang="zh-CN" sz="2400" dirty="0">
                <a:latin typeface="Times New Roman" panose="02020603050405020304" pitchFamily="18" charset="0"/>
                <a:ea typeface="宋体" panose="02010600030101010101" pitchFamily="2" charset="-122"/>
              </a:rPr>
              <a:t>30</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+8</a:t>
            </a:r>
            <a:endParaRPr lang="en-US" altLang="zh-CN" sz="2400" dirty="0">
              <a:latin typeface="Times New Roman" panose="02020603050405020304" pitchFamily="18" charset="0"/>
              <a:ea typeface="宋体" panose="02010600030101010101" pitchFamily="2" charset="-122"/>
            </a:endParaRPr>
          </a:p>
        </p:txBody>
      </p:sp>
      <p:grpSp>
        <p:nvGrpSpPr>
          <p:cNvPr id="3" name="Group 16"/>
          <p:cNvGrpSpPr/>
          <p:nvPr/>
        </p:nvGrpSpPr>
        <p:grpSpPr>
          <a:xfrm>
            <a:off x="4572000" y="2133600"/>
            <a:ext cx="1905000" cy="3276600"/>
            <a:chOff x="2688" y="1392"/>
            <a:chExt cx="1200" cy="2064"/>
          </a:xfrm>
        </p:grpSpPr>
        <p:sp>
          <p:nvSpPr>
            <p:cNvPr id="35857" name="Line 17"/>
            <p:cNvSpPr/>
            <p:nvPr/>
          </p:nvSpPr>
          <p:spPr>
            <a:xfrm flipV="1">
              <a:off x="2688" y="1440"/>
              <a:ext cx="1200" cy="2016"/>
            </a:xfrm>
            <a:prstGeom prst="line">
              <a:avLst/>
            </a:prstGeom>
            <a:ln w="38100" cap="flat" cmpd="sng">
              <a:solidFill>
                <a:schemeClr val="accent2"/>
              </a:solidFill>
              <a:prstDash val="solid"/>
              <a:round/>
              <a:headEnd type="none" w="med" len="med"/>
              <a:tailEnd type="none" w="med" len="med"/>
            </a:ln>
          </p:spPr>
        </p:sp>
        <p:sp>
          <p:nvSpPr>
            <p:cNvPr id="35858" name="Text Box 18"/>
            <p:cNvSpPr txBox="1"/>
            <p:nvPr/>
          </p:nvSpPr>
          <p:spPr>
            <a:xfrm>
              <a:off x="3168" y="1392"/>
              <a:ext cx="624" cy="518"/>
            </a:xfrm>
            <a:prstGeom prst="rect">
              <a:avLst/>
            </a:prstGeom>
            <a:noFill/>
            <a:ln w="38100">
              <a:noFill/>
            </a:ln>
          </p:spPr>
          <p:txBody>
            <a:bodyPr anchor="ctr" anchorCtr="0">
              <a:spAutoFit/>
            </a:bodyPr>
            <a:p>
              <a:pPr algn="ctr" eaLnBrk="0" hangingPunct="0"/>
              <a:r>
                <a:rPr lang="en-US" altLang="zh-CN" sz="2400" i="1" dirty="0">
                  <a:solidFill>
                    <a:schemeClr val="accent2"/>
                  </a:solidFill>
                  <a:latin typeface="Times New Roman" panose="02020603050405020304" pitchFamily="18" charset="0"/>
                  <a:ea typeface="宋体" panose="02010600030101010101" pitchFamily="2" charset="-122"/>
                </a:rPr>
                <a:t>cn </a:t>
              </a:r>
              <a:r>
                <a:rPr lang="en-US" altLang="zh-CN" sz="2400" dirty="0">
                  <a:solidFill>
                    <a:schemeClr val="accent2"/>
                  </a:solidFill>
                  <a:latin typeface="Times New Roman" panose="02020603050405020304" pitchFamily="18" charset="0"/>
                  <a:ea typeface="宋体" panose="02010600030101010101" pitchFamily="2" charset="-122"/>
                </a:rPr>
                <a:t>=</a:t>
              </a:r>
              <a:br>
                <a:rPr lang="en-US" altLang="zh-CN" sz="2400" dirty="0">
                  <a:solidFill>
                    <a:schemeClr val="accent2"/>
                  </a:solidFill>
                  <a:latin typeface="Times New Roman" panose="02020603050405020304" pitchFamily="18" charset="0"/>
                  <a:ea typeface="宋体" panose="02010600030101010101" pitchFamily="2" charset="-122"/>
                </a:rPr>
              </a:br>
              <a:r>
                <a:rPr lang="en-US" altLang="zh-CN" sz="2400" dirty="0">
                  <a:solidFill>
                    <a:schemeClr val="accent2"/>
                  </a:solidFill>
                  <a:latin typeface="Times New Roman" panose="02020603050405020304" pitchFamily="18" charset="0"/>
                  <a:ea typeface="宋体" panose="02010600030101010101" pitchFamily="2" charset="-122"/>
                </a:rPr>
                <a:t>31</a:t>
              </a:r>
              <a:r>
                <a:rPr lang="en-US" altLang="zh-CN" sz="2400" i="1" dirty="0">
                  <a:solidFill>
                    <a:schemeClr val="accent2"/>
                  </a:solidFill>
                  <a:latin typeface="Times New Roman" panose="02020603050405020304" pitchFamily="18" charset="0"/>
                  <a:ea typeface="宋体" panose="02010600030101010101" pitchFamily="2" charset="-122"/>
                </a:rPr>
                <a:t>n</a:t>
              </a:r>
              <a:endParaRPr lang="en-US" altLang="zh-CN" sz="2400" dirty="0">
                <a:latin typeface="Times New Roman" panose="02020603050405020304" pitchFamily="18" charset="0"/>
                <a:ea typeface="宋体" panose="02010600030101010101" pitchFamily="2" charset="-122"/>
              </a:endParaRPr>
            </a:p>
          </p:txBody>
        </p:sp>
      </p:grpSp>
      <p:sp>
        <p:nvSpPr>
          <p:cNvPr id="130067" name="Text Box 19"/>
          <p:cNvSpPr txBox="1"/>
          <p:nvPr/>
        </p:nvSpPr>
        <p:spPr>
          <a:xfrm>
            <a:off x="7543800" y="3455988"/>
            <a:ext cx="1447800" cy="1241425"/>
          </a:xfrm>
          <a:prstGeom prst="rect">
            <a:avLst/>
          </a:prstGeom>
          <a:solidFill>
            <a:schemeClr val="bg1"/>
          </a:solidFill>
          <a:ln w="50800" cap="flat" cmpd="sng">
            <a:solidFill>
              <a:schemeClr val="tx1"/>
            </a:solidFill>
            <a:prstDash val="solid"/>
            <a:miter/>
            <a:headEnd type="none" w="med" len="med"/>
            <a:tailEnd type="none" w="med" len="med"/>
          </a:ln>
        </p:spPr>
        <p:txBody>
          <a:bodyPr anchor="ctr" anchorCtr="0">
            <a:spAutoFit/>
          </a:bodyPr>
          <a:p>
            <a:pPr algn="ctr" eaLnBrk="0" hangingPunct="0">
              <a:spcBef>
                <a:spcPct val="50000"/>
              </a:spcBef>
            </a:pPr>
            <a:r>
              <a:rPr lang="en-US" altLang="zh-CN" sz="3600" dirty="0">
                <a:latin typeface="Times New Roman" panose="02020603050405020304" pitchFamily="18" charset="0"/>
                <a:ea typeface="宋体" panose="02010600030101010101" pitchFamily="2" charset="-122"/>
              </a:rPr>
              <a:t>30</a:t>
            </a:r>
            <a:r>
              <a:rPr lang="en-US" altLang="zh-CN" sz="3600" i="1" dirty="0">
                <a:latin typeface="Times New Roman" panose="02020603050405020304" pitchFamily="18" charset="0"/>
                <a:ea typeface="宋体" panose="02010600030101010101" pitchFamily="2" charset="-122"/>
              </a:rPr>
              <a:t>n</a:t>
            </a:r>
            <a:r>
              <a:rPr lang="en-US" altLang="zh-CN" sz="3600" dirty="0">
                <a:latin typeface="Times New Roman" panose="02020603050405020304" pitchFamily="18" charset="0"/>
                <a:ea typeface="宋体" panose="02010600030101010101" pitchFamily="2" charset="-122"/>
              </a:rPr>
              <a:t>+8</a:t>
            </a:r>
            <a:br>
              <a:rPr lang="en-US" altLang="zh-CN" sz="3600" dirty="0">
                <a:latin typeface="Times New Roman" panose="02020603050405020304" pitchFamily="18" charset="0"/>
                <a:ea typeface="宋体" panose="02010600030101010101" pitchFamily="2" charset="-122"/>
              </a:rPr>
            </a:br>
            <a:r>
              <a:rPr lang="en-US" altLang="zh-CN" sz="3600" dirty="0">
                <a:latin typeface="Times New Roman" panose="02020603050405020304" pitchFamily="18" charset="0"/>
                <a:ea typeface="宋体" panose="02010600030101010101" pitchFamily="2" charset="-122"/>
                <a:sym typeface="Symbol" panose="05050102010706020507" pitchFamily="18" charset="2"/>
              </a:rPr>
              <a:t>O(</a:t>
            </a:r>
            <a:r>
              <a:rPr lang="en-US" altLang="zh-CN" sz="3600" i="1" dirty="0">
                <a:solidFill>
                  <a:srgbClr val="006600"/>
                </a:solidFill>
                <a:latin typeface="Times New Roman" panose="02020603050405020304" pitchFamily="18" charset="0"/>
                <a:ea typeface="宋体" panose="02010600030101010101" pitchFamily="2" charset="-122"/>
                <a:sym typeface="Symbol" panose="05050102010706020507" pitchFamily="18" charset="2"/>
              </a:rPr>
              <a:t>n</a:t>
            </a:r>
            <a:r>
              <a:rPr lang="en-US" altLang="zh-CN" sz="3600" dirty="0">
                <a:latin typeface="Times New Roman" panose="02020603050405020304" pitchFamily="18" charset="0"/>
                <a:ea typeface="宋体" panose="02010600030101010101" pitchFamily="2" charset="-122"/>
                <a:sym typeface="Symbol" panose="05050102010706020507" pitchFamily="18" charset="2"/>
              </a:rPr>
              <a:t>)</a:t>
            </a:r>
            <a:endParaRPr lang="en-US" altLang="zh-CN" sz="2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subTnLst>
                                    <p:audio>
                                      <p:cMediaNode>
                                        <p:cTn display="0" masterRel="sameClick">
                                          <p:stCondLst>
                                            <p:cond evt="begin" delay="0">
                                              <p:tn val="10"/>
                                            </p:cond>
                                          </p:stCondLst>
                                          <p:endCondLst>
                                            <p:cond evt="onStopAudio" delay="0">
                                              <p:tgtEl>
                                                <p:sldTgt/>
                                              </p:tgtEl>
                                            </p:cond>
                                          </p:endCondLst>
                                        </p:cTn>
                                        <p:tgtEl>
                                          <p:sndTgt r:embed="rId1" name="WHOOSH.WAV"/>
                                        </p:tgtEl>
                                      </p:cMediaNode>
                                    </p:audio>
                                  </p:sub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30067"/>
                                        </p:tgtEl>
                                        <p:attrNameLst>
                                          <p:attrName>style.visibility</p:attrName>
                                        </p:attrNameLst>
                                      </p:cBhvr>
                                      <p:to>
                                        <p:strVal val="visible"/>
                                      </p:to>
                                    </p:set>
                                    <p:anim calcmode="lin" valueType="num">
                                      <p:cBhvr>
                                        <p:cTn id="17" dur="500" fill="hold"/>
                                        <p:tgtEl>
                                          <p:spTgt spid="130067"/>
                                        </p:tgtEl>
                                        <p:attrNameLst>
                                          <p:attrName>ppt_w</p:attrName>
                                        </p:attrNameLst>
                                      </p:cBhvr>
                                      <p:tavLst>
                                        <p:tav tm="0">
                                          <p:val>
                                            <p:fltVal val="0.000000"/>
                                          </p:val>
                                        </p:tav>
                                        <p:tav tm="100000">
                                          <p:val>
                                            <p:strVal val="#ppt_w"/>
                                          </p:val>
                                        </p:tav>
                                      </p:tavLst>
                                    </p:anim>
                                    <p:anim calcmode="lin" valueType="num">
                                      <p:cBhvr>
                                        <p:cTn id="18" dur="500" fill="hold"/>
                                        <p:tgtEl>
                                          <p:spTgt spid="130067"/>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5"/>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36866"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Useful Facts about Big O</a:t>
            </a:r>
            <a:endParaRPr lang="en-US" altLang="zh-CN" dirty="0">
              <a:ea typeface="宋体" panose="02010600030101010101" pitchFamily="2" charset="-122"/>
            </a:endParaRPr>
          </a:p>
        </p:txBody>
      </p:sp>
      <p:sp>
        <p:nvSpPr>
          <p:cNvPr id="36867" name="Rectangle 3"/>
          <p:cNvSpPr>
            <a:spLocks noGrp="1"/>
          </p:cNvSpPr>
          <p:nvPr>
            <p:ph idx="1"/>
          </p:nvPr>
        </p:nvSpPr>
        <p:spPr>
          <a:xfrm>
            <a:off x="381000" y="1724025"/>
            <a:ext cx="8458200" cy="4219575"/>
          </a:xfrm>
          <a:ln/>
        </p:spPr>
        <p:txBody>
          <a:bodyPr vert="horz" wrap="square" lIns="91440" tIns="45720" rIns="91440" bIns="45720" anchor="t" anchorCtr="0"/>
          <a:p>
            <a:r>
              <a:rPr lang="en-US" altLang="zh-CN" dirty="0">
                <a:ea typeface="宋体" panose="02010600030101010101" pitchFamily="2" charset="-122"/>
              </a:rPr>
              <a:t>Big O, as a relation, is transitive: </a:t>
            </a:r>
            <a:br>
              <a:rPr lang="en-US" altLang="zh-CN" dirty="0">
                <a:ea typeface="宋体" panose="02010600030101010101" pitchFamily="2" charset="-122"/>
              </a:rPr>
            </a:br>
            <a:r>
              <a:rPr lang="en-US" altLang="zh-CN" i="1" dirty="0">
                <a:ea typeface="宋体" panose="02010600030101010101" pitchFamily="2" charset="-122"/>
              </a:rPr>
              <a:t>f</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O(</a:t>
            </a:r>
            <a:r>
              <a:rPr lang="en-US" altLang="zh-CN" i="1" dirty="0">
                <a:ea typeface="宋体" panose="02010600030101010101" pitchFamily="2" charset="-122"/>
              </a:rPr>
              <a:t>g</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 </a:t>
            </a:r>
            <a:r>
              <a:rPr lang="en-US" altLang="zh-CN" i="1" dirty="0">
                <a:ea typeface="宋体" panose="02010600030101010101" pitchFamily="2" charset="-122"/>
                <a:sym typeface="Symbol" panose="05050102010706020507" pitchFamily="18" charset="2"/>
              </a:rPr>
              <a:t>g</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O(</a:t>
            </a:r>
            <a:r>
              <a:rPr lang="en-US" altLang="zh-CN" i="1" dirty="0">
                <a:ea typeface="宋体" panose="02010600030101010101" pitchFamily="2" charset="-122"/>
              </a:rPr>
              <a:t>h</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 </a:t>
            </a:r>
            <a:r>
              <a:rPr lang="en-US" altLang="zh-CN" i="1" dirty="0">
                <a:ea typeface="宋体" panose="02010600030101010101" pitchFamily="2" charset="-122"/>
                <a:sym typeface="Symbol" panose="05050102010706020507" pitchFamily="18" charset="2"/>
              </a:rPr>
              <a:t>f</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O(</a:t>
            </a:r>
            <a:r>
              <a:rPr lang="en-US" altLang="zh-CN" i="1" dirty="0">
                <a:ea typeface="宋体" panose="02010600030101010101" pitchFamily="2" charset="-122"/>
              </a:rPr>
              <a:t>h</a:t>
            </a:r>
            <a:r>
              <a:rPr lang="en-US" altLang="zh-CN" dirty="0">
                <a:ea typeface="宋体" panose="02010600030101010101" pitchFamily="2" charset="-122"/>
              </a:rPr>
              <a:t>)</a:t>
            </a:r>
            <a:endParaRPr lang="en-US" altLang="zh-CN" dirty="0">
              <a:ea typeface="宋体" panose="02010600030101010101" pitchFamily="2" charset="-122"/>
            </a:endParaRPr>
          </a:p>
          <a:p>
            <a:r>
              <a:rPr lang="en-US" altLang="zh-CN" dirty="0">
                <a:solidFill>
                  <a:srgbClr val="FF0000"/>
                </a:solidFill>
                <a:ea typeface="宋体" panose="02010600030101010101" pitchFamily="2" charset="-122"/>
                <a:sym typeface="Symbol" panose="05050102010706020507" pitchFamily="18" charset="2"/>
              </a:rPr>
              <a:t>O with constant multiples, roots, and logs...</a:t>
            </a:r>
            <a:br>
              <a:rPr lang="en-US" altLang="zh-CN" dirty="0">
                <a:solidFill>
                  <a:srgbClr val="FF0000"/>
                </a:solidFill>
                <a:ea typeface="宋体" panose="02010600030101010101" pitchFamily="2" charset="-122"/>
                <a:sym typeface="Symbol" panose="05050102010706020507" pitchFamily="18" charset="2"/>
              </a:rPr>
            </a:br>
            <a:r>
              <a:rPr lang="en-US" altLang="zh-CN" dirty="0">
                <a:solidFill>
                  <a:srgbClr val="FF0000"/>
                </a:solidFill>
                <a:ea typeface="宋体" panose="02010600030101010101" pitchFamily="2" charset="-122"/>
                <a:sym typeface="Symbol" panose="05050102010706020507" pitchFamily="18" charset="2"/>
              </a:rPr>
              <a:t> </a:t>
            </a:r>
            <a:r>
              <a:rPr lang="en-US" altLang="zh-CN" i="1" dirty="0">
                <a:solidFill>
                  <a:srgbClr val="FF0000"/>
                </a:solidFill>
                <a:ea typeface="宋体" panose="02010600030101010101" pitchFamily="2" charset="-122"/>
                <a:sym typeface="Symbol" panose="05050102010706020507" pitchFamily="18" charset="2"/>
              </a:rPr>
              <a:t>f </a:t>
            </a:r>
            <a:r>
              <a:rPr lang="en-US" altLang="zh-CN" dirty="0">
                <a:solidFill>
                  <a:srgbClr val="FF0000"/>
                </a:solidFill>
                <a:ea typeface="宋体" panose="02010600030101010101" pitchFamily="2" charset="-122"/>
                <a:sym typeface="Symbol" panose="05050102010706020507" pitchFamily="18" charset="2"/>
              </a:rPr>
              <a:t>(in (1)) &amp; constants</a:t>
            </a:r>
            <a:r>
              <a:rPr lang="en-US" altLang="zh-CN" dirty="0">
                <a:solidFill>
                  <a:srgbClr val="FF0000"/>
                </a:solidFill>
                <a:ea typeface="宋体" panose="02010600030101010101" pitchFamily="2" charset="-122"/>
              </a:rPr>
              <a:t> </a:t>
            </a:r>
            <a:r>
              <a:rPr lang="en-US" altLang="zh-CN" i="1" dirty="0">
                <a:solidFill>
                  <a:srgbClr val="FF0000"/>
                </a:solidFill>
                <a:ea typeface="宋体" panose="02010600030101010101" pitchFamily="2" charset="-122"/>
              </a:rPr>
              <a:t>a</a:t>
            </a:r>
            <a:r>
              <a:rPr lang="en-US" altLang="zh-CN" dirty="0">
                <a:solidFill>
                  <a:srgbClr val="FF0000"/>
                </a:solidFill>
                <a:ea typeface="宋体" panose="02010600030101010101" pitchFamily="2" charset="-122"/>
              </a:rPr>
              <a:t>,</a:t>
            </a:r>
            <a:r>
              <a:rPr lang="en-US" altLang="zh-CN" i="1" dirty="0">
                <a:solidFill>
                  <a:srgbClr val="FF0000"/>
                </a:solidFill>
                <a:ea typeface="宋体" panose="02010600030101010101" pitchFamily="2" charset="-122"/>
              </a:rPr>
              <a:t>b</a:t>
            </a:r>
            <a:r>
              <a:rPr lang="en-US" altLang="zh-CN" dirty="0">
                <a:solidFill>
                  <a:srgbClr val="FF0000"/>
                </a:solidFill>
                <a:ea typeface="宋体" panose="02010600030101010101" pitchFamily="2" charset="-122"/>
                <a:sym typeface="Symbol" panose="05050102010706020507" pitchFamily="18" charset="2"/>
              </a:rPr>
              <a:t></a:t>
            </a:r>
            <a:r>
              <a:rPr lang="en-US" altLang="zh-CN" b="1" dirty="0">
                <a:solidFill>
                  <a:srgbClr val="FF0000"/>
                </a:solidFill>
                <a:ea typeface="宋体" panose="02010600030101010101" pitchFamily="2" charset="-122"/>
                <a:sym typeface="Symbol" panose="05050102010706020507" pitchFamily="18" charset="2"/>
              </a:rPr>
              <a:t>R</a:t>
            </a:r>
            <a:r>
              <a:rPr lang="en-US" altLang="zh-CN" dirty="0">
                <a:solidFill>
                  <a:srgbClr val="FF0000"/>
                </a:solidFill>
                <a:ea typeface="宋体" panose="02010600030101010101" pitchFamily="2" charset="-122"/>
                <a:sym typeface="Symbol" panose="05050102010706020507" pitchFamily="18" charset="2"/>
              </a:rPr>
              <a:t>, with </a:t>
            </a:r>
            <a:r>
              <a:rPr lang="en-US" altLang="zh-CN" i="1" dirty="0">
                <a:solidFill>
                  <a:srgbClr val="FF0000"/>
                </a:solidFill>
                <a:ea typeface="宋体" panose="02010600030101010101" pitchFamily="2" charset="-122"/>
                <a:sym typeface="Symbol" panose="05050102010706020507" pitchFamily="18" charset="2"/>
              </a:rPr>
              <a:t>b</a:t>
            </a:r>
            <a:r>
              <a:rPr lang="en-US" altLang="zh-CN" dirty="0">
                <a:solidFill>
                  <a:srgbClr val="FF0000"/>
                </a:solidFill>
                <a:ea typeface="宋体" panose="02010600030101010101" pitchFamily="2" charset="-122"/>
                <a:sym typeface="Symbol" panose="05050102010706020507" pitchFamily="18" charset="2"/>
              </a:rPr>
              <a:t>0,</a:t>
            </a:r>
            <a:br>
              <a:rPr lang="en-US" altLang="zh-CN" dirty="0">
                <a:solidFill>
                  <a:srgbClr val="FF0000"/>
                </a:solidFill>
                <a:ea typeface="宋体" panose="02010600030101010101" pitchFamily="2" charset="-122"/>
                <a:sym typeface="Symbol" panose="05050102010706020507" pitchFamily="18" charset="2"/>
              </a:rPr>
            </a:br>
            <a:r>
              <a:rPr lang="en-US" altLang="zh-CN" dirty="0">
                <a:solidFill>
                  <a:srgbClr val="FF0000"/>
                </a:solidFill>
                <a:ea typeface="宋体" panose="02010600030101010101" pitchFamily="2" charset="-122"/>
                <a:sym typeface="Symbol" panose="05050102010706020507" pitchFamily="18" charset="2"/>
              </a:rPr>
              <a:t> </a:t>
            </a:r>
            <a:r>
              <a:rPr lang="en-US" altLang="zh-CN" i="1" dirty="0">
                <a:solidFill>
                  <a:srgbClr val="FF0000"/>
                </a:solidFill>
                <a:ea typeface="宋体" panose="02010600030101010101" pitchFamily="2" charset="-122"/>
              </a:rPr>
              <a:t>af</a:t>
            </a:r>
            <a:r>
              <a:rPr lang="en-US" altLang="zh-CN" dirty="0">
                <a:solidFill>
                  <a:srgbClr val="FF0000"/>
                </a:solidFill>
                <a:ea typeface="宋体" panose="02010600030101010101" pitchFamily="2" charset="-122"/>
              </a:rPr>
              <a:t>, </a:t>
            </a:r>
            <a:r>
              <a:rPr lang="en-US" altLang="zh-CN" i="1" dirty="0">
                <a:solidFill>
                  <a:srgbClr val="FF0000"/>
                </a:solidFill>
                <a:ea typeface="宋体" panose="02010600030101010101" pitchFamily="2" charset="-122"/>
              </a:rPr>
              <a:t>f </a:t>
            </a:r>
            <a:r>
              <a:rPr lang="en-US" altLang="zh-CN" baseline="30000" dirty="0">
                <a:solidFill>
                  <a:srgbClr val="FF0000"/>
                </a:solidFill>
                <a:ea typeface="宋体" panose="02010600030101010101" pitchFamily="2" charset="-122"/>
              </a:rPr>
              <a:t>1-</a:t>
            </a:r>
            <a:r>
              <a:rPr lang="en-US" altLang="zh-CN" i="1" baseline="30000" dirty="0">
                <a:solidFill>
                  <a:srgbClr val="FF0000"/>
                </a:solidFill>
                <a:ea typeface="宋体" panose="02010600030101010101" pitchFamily="2" charset="-122"/>
              </a:rPr>
              <a:t>b</a:t>
            </a:r>
            <a:r>
              <a:rPr lang="en-US" altLang="zh-CN" dirty="0">
                <a:solidFill>
                  <a:srgbClr val="FF0000"/>
                </a:solidFill>
                <a:ea typeface="宋体" panose="02010600030101010101" pitchFamily="2" charset="-122"/>
              </a:rPr>
              <a:t>, and (log</a:t>
            </a:r>
            <a:r>
              <a:rPr lang="en-US" altLang="zh-CN" i="1" baseline="-25000" dirty="0">
                <a:solidFill>
                  <a:srgbClr val="FF0000"/>
                </a:solidFill>
                <a:ea typeface="宋体" panose="02010600030101010101" pitchFamily="2" charset="-122"/>
              </a:rPr>
              <a:t>b</a:t>
            </a:r>
            <a:r>
              <a:rPr lang="en-US" altLang="zh-CN" dirty="0">
                <a:solidFill>
                  <a:srgbClr val="FF0000"/>
                </a:solidFill>
                <a:ea typeface="宋体" panose="02010600030101010101" pitchFamily="2" charset="-122"/>
              </a:rPr>
              <a:t> </a:t>
            </a:r>
            <a:r>
              <a:rPr lang="en-US" altLang="zh-CN" i="1" dirty="0">
                <a:solidFill>
                  <a:srgbClr val="FF0000"/>
                </a:solidFill>
                <a:ea typeface="宋体" panose="02010600030101010101" pitchFamily="2" charset="-122"/>
              </a:rPr>
              <a:t>f</a:t>
            </a:r>
            <a:r>
              <a:rPr lang="en-US" altLang="zh-CN" dirty="0">
                <a:solidFill>
                  <a:srgbClr val="FF0000"/>
                </a:solidFill>
                <a:ea typeface="宋体" panose="02010600030101010101" pitchFamily="2" charset="-122"/>
              </a:rPr>
              <a:t>)</a:t>
            </a:r>
            <a:r>
              <a:rPr lang="en-US" altLang="zh-CN" i="1" baseline="30000" dirty="0">
                <a:solidFill>
                  <a:srgbClr val="FF0000"/>
                </a:solidFill>
                <a:ea typeface="宋体" panose="02010600030101010101" pitchFamily="2" charset="-122"/>
              </a:rPr>
              <a:t>a</a:t>
            </a:r>
            <a:r>
              <a:rPr lang="en-US" altLang="zh-CN" i="1" dirty="0">
                <a:solidFill>
                  <a:srgbClr val="FF0000"/>
                </a:solidFill>
                <a:ea typeface="宋体" panose="02010600030101010101" pitchFamily="2" charset="-122"/>
              </a:rPr>
              <a:t> (a&gt;1) </a:t>
            </a:r>
            <a:r>
              <a:rPr lang="en-US" altLang="zh-CN" dirty="0">
                <a:solidFill>
                  <a:srgbClr val="FF0000"/>
                </a:solidFill>
                <a:ea typeface="宋体" panose="02010600030101010101" pitchFamily="2" charset="-122"/>
              </a:rPr>
              <a:t>are all O(</a:t>
            </a:r>
            <a:r>
              <a:rPr lang="en-US" altLang="zh-CN" i="1" dirty="0">
                <a:solidFill>
                  <a:srgbClr val="FF0000"/>
                </a:solidFill>
                <a:ea typeface="宋体" panose="02010600030101010101" pitchFamily="2" charset="-122"/>
              </a:rPr>
              <a:t>f</a:t>
            </a:r>
            <a:r>
              <a:rPr lang="en-US" altLang="zh-CN" dirty="0">
                <a:solidFill>
                  <a:srgbClr val="FF0000"/>
                </a:solidFill>
                <a:ea typeface="宋体" panose="02010600030101010101" pitchFamily="2" charset="-122"/>
              </a:rPr>
              <a:t>).</a:t>
            </a:r>
            <a:endParaRPr lang="en-US" altLang="zh-CN" dirty="0">
              <a:solidFill>
                <a:srgbClr val="FF0000"/>
              </a:solidFill>
              <a:ea typeface="宋体" panose="02010600030101010101" pitchFamily="2" charset="-122"/>
            </a:endParaRPr>
          </a:p>
          <a:p>
            <a:r>
              <a:rPr lang="en-US" altLang="zh-CN" dirty="0">
                <a:ea typeface="宋体" panose="02010600030101010101" pitchFamily="2" charset="-122"/>
              </a:rPr>
              <a:t>Sums of functions:</a:t>
            </a:r>
            <a:br>
              <a:rPr lang="en-US" altLang="zh-CN" dirty="0">
                <a:ea typeface="宋体" panose="02010600030101010101" pitchFamily="2" charset="-122"/>
              </a:rPr>
            </a:br>
            <a:r>
              <a:rPr lang="en-US" altLang="zh-CN" dirty="0">
                <a:ea typeface="宋体" panose="02010600030101010101" pitchFamily="2" charset="-122"/>
              </a:rPr>
              <a:t>If </a:t>
            </a:r>
            <a:r>
              <a:rPr lang="en-US" altLang="zh-CN" i="1" dirty="0">
                <a:ea typeface="宋体" panose="02010600030101010101" pitchFamily="2" charset="-122"/>
              </a:rPr>
              <a:t>g</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O(</a:t>
            </a:r>
            <a:r>
              <a:rPr lang="en-US" altLang="zh-CN" i="1" dirty="0">
                <a:ea typeface="宋体" panose="02010600030101010101" pitchFamily="2" charset="-122"/>
              </a:rPr>
              <a:t>f</a:t>
            </a:r>
            <a:r>
              <a:rPr lang="en-US" altLang="zh-CN" dirty="0">
                <a:ea typeface="宋体" panose="02010600030101010101" pitchFamily="2" charset="-122"/>
              </a:rPr>
              <a:t>) and </a:t>
            </a:r>
            <a:r>
              <a:rPr lang="en-US" altLang="zh-CN" i="1" dirty="0">
                <a:ea typeface="宋体" panose="02010600030101010101" pitchFamily="2" charset="-122"/>
              </a:rPr>
              <a:t>h</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O(</a:t>
            </a:r>
            <a:r>
              <a:rPr lang="en-US" altLang="zh-CN" i="1" dirty="0">
                <a:ea typeface="宋体" panose="02010600030101010101" pitchFamily="2" charset="-122"/>
              </a:rPr>
              <a:t>f</a:t>
            </a:r>
            <a:r>
              <a:rPr lang="en-US" altLang="zh-CN" dirty="0">
                <a:ea typeface="宋体" panose="02010600030101010101" pitchFamily="2" charset="-122"/>
              </a:rPr>
              <a:t>), then </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h</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O(</a:t>
            </a:r>
            <a:r>
              <a:rPr lang="en-US" altLang="zh-CN" i="1" dirty="0">
                <a:ea typeface="宋体" panose="02010600030101010101" pitchFamily="2" charset="-122"/>
              </a:rPr>
              <a:t>f</a:t>
            </a:r>
            <a:r>
              <a:rPr lang="en-US" altLang="zh-CN" dirty="0">
                <a:ea typeface="宋体" panose="02010600030101010101" pitchFamily="2" charset="-122"/>
              </a:rPr>
              <a:t>).</a:t>
            </a:r>
            <a:endParaRPr lang="en-US" altLang="zh-CN" dirty="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37890"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More Big-O facts</a:t>
            </a:r>
            <a:endParaRPr lang="en-US" altLang="zh-CN" dirty="0">
              <a:ea typeface="宋体" panose="02010600030101010101" pitchFamily="2" charset="-122"/>
            </a:endParaRPr>
          </a:p>
        </p:txBody>
      </p:sp>
      <p:sp>
        <p:nvSpPr>
          <p:cNvPr id="37891" name="Rectangle 3"/>
          <p:cNvSpPr>
            <a:spLocks noGrp="1"/>
          </p:cNvSpPr>
          <p:nvPr>
            <p:ph idx="1"/>
          </p:nvPr>
        </p:nvSpPr>
        <p:spPr>
          <a:ln/>
        </p:spPr>
        <p:txBody>
          <a:bodyPr vert="horz" wrap="square" lIns="91440" tIns="45720" rIns="91440" bIns="45720" anchor="t" anchorCtr="0"/>
          <a:p>
            <a:r>
              <a:rPr lang="zh-CN" altLang="en-US"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c</a:t>
            </a:r>
            <a:r>
              <a:rPr lang="en-US" altLang="zh-CN" b="1" dirty="0">
                <a:solidFill>
                  <a:srgbClr val="000000"/>
                </a:solidFill>
                <a:ea typeface="宋体" panose="02010600030101010101" pitchFamily="2" charset="-122"/>
                <a:sym typeface="Symbol" panose="05050102010706020507" pitchFamily="18" charset="2"/>
              </a:rPr>
              <a:t>&gt;0, </a:t>
            </a:r>
            <a:r>
              <a:rPr lang="en-US" altLang="zh-CN" b="1" dirty="0">
                <a:solidFill>
                  <a:srgbClr val="000000"/>
                </a:solidFill>
                <a:ea typeface="宋体" panose="02010600030101010101" pitchFamily="2" charset="-122"/>
              </a:rPr>
              <a:t>O(</a:t>
            </a:r>
            <a:r>
              <a:rPr lang="en-US" altLang="zh-CN" b="1" i="1" dirty="0">
                <a:solidFill>
                  <a:srgbClr val="000000"/>
                </a:solidFill>
                <a:ea typeface="宋体" panose="02010600030101010101" pitchFamily="2" charset="-122"/>
              </a:rPr>
              <a:t>cf</a:t>
            </a:r>
            <a:r>
              <a:rPr lang="en-US" altLang="zh-CN" b="1" dirty="0">
                <a:solidFill>
                  <a:srgbClr val="000000"/>
                </a:solidFill>
                <a:ea typeface="宋体" panose="02010600030101010101" pitchFamily="2" charset="-122"/>
              </a:rPr>
              <a:t>)</a:t>
            </a:r>
            <a:r>
              <a:rPr lang="en-US" altLang="zh-CN" b="1" i="1" dirty="0">
                <a:solidFill>
                  <a:srgbClr val="000000"/>
                </a:solidFill>
                <a:ea typeface="宋体" panose="02010600030101010101" pitchFamily="2" charset="-122"/>
              </a:rPr>
              <a:t>=</a:t>
            </a:r>
            <a:r>
              <a:rPr lang="en-US" altLang="zh-CN" b="1" dirty="0">
                <a:solidFill>
                  <a:srgbClr val="000000"/>
                </a:solidFill>
                <a:ea typeface="宋体" panose="02010600030101010101" pitchFamily="2" charset="-122"/>
              </a:rPr>
              <a:t>O(</a:t>
            </a:r>
            <a:r>
              <a:rPr lang="en-US" altLang="zh-CN" b="1" i="1" dirty="0">
                <a:solidFill>
                  <a:srgbClr val="000000"/>
                </a:solidFill>
                <a:ea typeface="宋体" panose="02010600030101010101" pitchFamily="2" charset="-122"/>
              </a:rPr>
              <a:t>f+c</a:t>
            </a:r>
            <a:r>
              <a:rPr lang="en-US" altLang="zh-CN" b="1" dirty="0">
                <a:solidFill>
                  <a:srgbClr val="000000"/>
                </a:solidFill>
                <a:ea typeface="宋体" panose="02010600030101010101" pitchFamily="2" charset="-122"/>
              </a:rPr>
              <a:t>)=O(</a:t>
            </a:r>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sym typeface="Symbol" panose="05050102010706020507" pitchFamily="18" charset="2"/>
              </a:rPr>
              <a:t></a:t>
            </a:r>
            <a:r>
              <a:rPr lang="en-US" altLang="zh-CN" b="1" dirty="0">
                <a:solidFill>
                  <a:srgbClr val="000000"/>
                </a:solidFill>
                <a:ea typeface="宋体" panose="02010600030101010101" pitchFamily="2" charset="-122"/>
              </a:rPr>
              <a:t>c)</a:t>
            </a:r>
            <a:r>
              <a:rPr lang="en-US" altLang="zh-CN" b="1" i="1" dirty="0">
                <a:solidFill>
                  <a:srgbClr val="000000"/>
                </a:solidFill>
                <a:ea typeface="宋体" panose="02010600030101010101" pitchFamily="2" charset="-122"/>
              </a:rPr>
              <a:t>=</a:t>
            </a:r>
            <a:r>
              <a:rPr lang="en-US" altLang="zh-CN" b="1" dirty="0">
                <a:solidFill>
                  <a:srgbClr val="000000"/>
                </a:solidFill>
                <a:ea typeface="宋体" panose="02010600030101010101" pitchFamily="2" charset="-122"/>
              </a:rPr>
              <a:t>O(</a:t>
            </a:r>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rPr>
              <a:t>)</a:t>
            </a:r>
            <a:endParaRPr lang="en-US" altLang="zh-CN" b="1" i="1" dirty="0">
              <a:solidFill>
                <a:srgbClr val="000000"/>
              </a:solidFill>
              <a:ea typeface="宋体" panose="02010600030101010101" pitchFamily="2" charset="-122"/>
            </a:endParaRPr>
          </a:p>
          <a:p>
            <a:r>
              <a:rPr lang="en-US" altLang="zh-CN" b="1" i="1" dirty="0">
                <a:solidFill>
                  <a:srgbClr val="000000"/>
                </a:solidFill>
                <a:ea typeface="宋体" panose="02010600030101010101" pitchFamily="2" charset="-122"/>
              </a:rPr>
              <a:t>f</a:t>
            </a:r>
            <a:r>
              <a:rPr lang="en-US" altLang="zh-CN" b="1" baseline="-25000" dirty="0">
                <a:solidFill>
                  <a:srgbClr val="000000"/>
                </a:solidFill>
                <a:ea typeface="宋体" panose="02010600030101010101" pitchFamily="2" charset="-122"/>
              </a:rPr>
              <a:t>1</a:t>
            </a:r>
            <a:r>
              <a:rPr lang="en-US" altLang="zh-CN" b="1" dirty="0">
                <a:solidFill>
                  <a:srgbClr val="000000"/>
                </a:solidFill>
                <a:ea typeface="宋体" panose="02010600030101010101" pitchFamily="2" charset="-122"/>
                <a:sym typeface="Symbol" panose="05050102010706020507" pitchFamily="18" charset="2"/>
              </a:rPr>
              <a:t>O(</a:t>
            </a:r>
            <a:r>
              <a:rPr lang="en-US" altLang="zh-CN" b="1" i="1" dirty="0">
                <a:solidFill>
                  <a:srgbClr val="000000"/>
                </a:solidFill>
                <a:ea typeface="宋体" panose="02010600030101010101" pitchFamily="2" charset="-122"/>
                <a:sym typeface="Symbol" panose="05050102010706020507" pitchFamily="18" charset="2"/>
              </a:rPr>
              <a:t>g</a:t>
            </a:r>
            <a:r>
              <a:rPr lang="en-US" altLang="zh-CN" b="1" baseline="-25000" dirty="0">
                <a:solidFill>
                  <a:srgbClr val="000000"/>
                </a:solidFill>
                <a:ea typeface="宋体" panose="02010600030101010101" pitchFamily="2" charset="-122"/>
              </a:rPr>
              <a:t>1</a:t>
            </a:r>
            <a:r>
              <a:rPr lang="en-US" altLang="zh-CN" b="1" dirty="0">
                <a:solidFill>
                  <a:srgbClr val="000000"/>
                </a:solidFill>
                <a:ea typeface="宋体" panose="02010600030101010101" pitchFamily="2" charset="-122"/>
              </a:rPr>
              <a:t>) </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rPr>
              <a:t>f</a:t>
            </a:r>
            <a:r>
              <a:rPr lang="en-US" altLang="zh-CN" b="1" baseline="-25000" dirty="0">
                <a:solidFill>
                  <a:srgbClr val="000000"/>
                </a:solidFill>
                <a:ea typeface="宋体" panose="02010600030101010101" pitchFamily="2" charset="-122"/>
              </a:rPr>
              <a:t>2</a:t>
            </a:r>
            <a:r>
              <a:rPr lang="en-US" altLang="zh-CN" b="1" dirty="0">
                <a:solidFill>
                  <a:srgbClr val="000000"/>
                </a:solidFill>
                <a:ea typeface="宋体" panose="02010600030101010101" pitchFamily="2" charset="-122"/>
                <a:sym typeface="Symbol" panose="05050102010706020507" pitchFamily="18" charset="2"/>
              </a:rPr>
              <a:t>O(</a:t>
            </a:r>
            <a:r>
              <a:rPr lang="en-US" altLang="zh-CN" b="1" i="1" dirty="0">
                <a:solidFill>
                  <a:srgbClr val="000000"/>
                </a:solidFill>
                <a:ea typeface="宋体" panose="02010600030101010101" pitchFamily="2" charset="-122"/>
                <a:sym typeface="Symbol" panose="05050102010706020507" pitchFamily="18" charset="2"/>
              </a:rPr>
              <a:t>g</a:t>
            </a:r>
            <a:r>
              <a:rPr lang="en-US" altLang="zh-CN" b="1" baseline="-25000" dirty="0">
                <a:solidFill>
                  <a:srgbClr val="000000"/>
                </a:solidFill>
                <a:ea typeface="宋体" panose="02010600030101010101" pitchFamily="2" charset="-122"/>
              </a:rPr>
              <a:t>2</a:t>
            </a:r>
            <a:r>
              <a:rPr lang="en-US" altLang="zh-CN" b="1" dirty="0">
                <a:solidFill>
                  <a:srgbClr val="000000"/>
                </a:solidFill>
                <a:ea typeface="宋体" panose="02010600030101010101" pitchFamily="2" charset="-122"/>
              </a:rPr>
              <a:t>) </a:t>
            </a:r>
            <a:r>
              <a:rPr lang="en-US" altLang="zh-CN" b="1" dirty="0">
                <a:solidFill>
                  <a:srgbClr val="000000"/>
                </a:solidFill>
                <a:ea typeface="宋体" panose="02010600030101010101" pitchFamily="2" charset="-122"/>
                <a:sym typeface="Symbol" panose="05050102010706020507" pitchFamily="18" charset="2"/>
              </a:rPr>
              <a:t></a:t>
            </a:r>
            <a:endParaRPr lang="en-US" altLang="zh-CN" b="1" dirty="0">
              <a:solidFill>
                <a:srgbClr val="000000"/>
              </a:solidFill>
              <a:ea typeface="宋体" panose="02010600030101010101" pitchFamily="2" charset="-122"/>
              <a:sym typeface="Symbol" panose="05050102010706020507" pitchFamily="18" charset="2"/>
            </a:endParaRPr>
          </a:p>
          <a:p>
            <a:pPr lvl="1"/>
            <a:r>
              <a:rPr lang="en-US" altLang="zh-CN" sz="3200" b="1" i="1" dirty="0">
                <a:solidFill>
                  <a:srgbClr val="000000"/>
                </a:solidFill>
                <a:ea typeface="宋体" panose="02010600030101010101" pitchFamily="2" charset="-122"/>
              </a:rPr>
              <a:t>f</a:t>
            </a:r>
            <a:r>
              <a:rPr lang="en-US" altLang="zh-CN" sz="3200" b="1" baseline="-25000" dirty="0">
                <a:solidFill>
                  <a:srgbClr val="000000"/>
                </a:solidFill>
                <a:ea typeface="宋体" panose="02010600030101010101" pitchFamily="2" charset="-122"/>
              </a:rPr>
              <a:t>1 </a:t>
            </a:r>
            <a:r>
              <a:rPr lang="en-US" altLang="zh-CN" sz="3200" b="1" i="1" dirty="0">
                <a:solidFill>
                  <a:srgbClr val="000000"/>
                </a:solidFill>
                <a:ea typeface="宋体" panose="02010600030101010101" pitchFamily="2" charset="-122"/>
              </a:rPr>
              <a:t>f</a:t>
            </a:r>
            <a:r>
              <a:rPr lang="en-US" altLang="zh-CN" sz="3200" b="1" baseline="-25000" dirty="0">
                <a:solidFill>
                  <a:srgbClr val="000000"/>
                </a:solidFill>
                <a:ea typeface="宋体" panose="02010600030101010101" pitchFamily="2" charset="-122"/>
              </a:rPr>
              <a:t>2 </a:t>
            </a:r>
            <a:r>
              <a:rPr lang="en-US" altLang="zh-CN" sz="3200" b="1" dirty="0">
                <a:solidFill>
                  <a:srgbClr val="000000"/>
                </a:solidFill>
                <a:ea typeface="宋体" panose="02010600030101010101" pitchFamily="2" charset="-122"/>
                <a:sym typeface="Symbol" panose="05050102010706020507" pitchFamily="18" charset="2"/>
              </a:rPr>
              <a:t>O(</a:t>
            </a:r>
            <a:r>
              <a:rPr lang="en-US" altLang="zh-CN" sz="3200" b="1" i="1" dirty="0">
                <a:solidFill>
                  <a:srgbClr val="000000"/>
                </a:solidFill>
                <a:ea typeface="宋体" panose="02010600030101010101" pitchFamily="2" charset="-122"/>
                <a:sym typeface="Symbol" panose="05050102010706020507" pitchFamily="18" charset="2"/>
              </a:rPr>
              <a:t>g</a:t>
            </a:r>
            <a:r>
              <a:rPr lang="en-US" altLang="zh-CN" sz="3200" b="1" baseline="-25000" dirty="0">
                <a:solidFill>
                  <a:srgbClr val="000000"/>
                </a:solidFill>
                <a:ea typeface="宋体" panose="02010600030101010101" pitchFamily="2" charset="-122"/>
              </a:rPr>
              <a:t>1</a:t>
            </a:r>
            <a:r>
              <a:rPr lang="en-US" altLang="zh-CN" sz="3200" b="1" i="1" dirty="0">
                <a:solidFill>
                  <a:srgbClr val="000000"/>
                </a:solidFill>
                <a:ea typeface="宋体" panose="02010600030101010101" pitchFamily="2" charset="-122"/>
                <a:sym typeface="Symbol" panose="05050102010706020507" pitchFamily="18" charset="2"/>
              </a:rPr>
              <a:t>g</a:t>
            </a:r>
            <a:r>
              <a:rPr lang="en-US" altLang="zh-CN" sz="3200" b="1" baseline="-25000" dirty="0">
                <a:solidFill>
                  <a:srgbClr val="000000"/>
                </a:solidFill>
                <a:ea typeface="宋体" panose="02010600030101010101" pitchFamily="2" charset="-122"/>
              </a:rPr>
              <a:t>2</a:t>
            </a:r>
            <a:r>
              <a:rPr lang="en-US" altLang="zh-CN" sz="3200" b="1" dirty="0">
                <a:solidFill>
                  <a:srgbClr val="000000"/>
                </a:solidFill>
                <a:ea typeface="宋体" panose="02010600030101010101" pitchFamily="2" charset="-122"/>
              </a:rPr>
              <a:t>)</a:t>
            </a:r>
            <a:endParaRPr lang="en-US" altLang="zh-CN" sz="3200" b="1" dirty="0">
              <a:solidFill>
                <a:srgbClr val="000000"/>
              </a:solidFill>
              <a:ea typeface="宋体" panose="02010600030101010101" pitchFamily="2" charset="-122"/>
            </a:endParaRPr>
          </a:p>
          <a:p>
            <a:pPr lvl="1"/>
            <a:r>
              <a:rPr lang="en-US" altLang="zh-CN" sz="3200" b="1" i="1" dirty="0">
                <a:solidFill>
                  <a:srgbClr val="000000"/>
                </a:solidFill>
                <a:ea typeface="宋体" panose="02010600030101010101" pitchFamily="2" charset="-122"/>
              </a:rPr>
              <a:t>f</a:t>
            </a:r>
            <a:r>
              <a:rPr lang="en-US" altLang="zh-CN" sz="3200" b="1" baseline="-25000" dirty="0">
                <a:solidFill>
                  <a:srgbClr val="000000"/>
                </a:solidFill>
                <a:ea typeface="宋体" panose="02010600030101010101" pitchFamily="2" charset="-122"/>
              </a:rPr>
              <a:t>1</a:t>
            </a:r>
            <a:r>
              <a:rPr lang="en-US" altLang="zh-CN" sz="3200" b="1" dirty="0">
                <a:solidFill>
                  <a:srgbClr val="000000"/>
                </a:solidFill>
                <a:ea typeface="宋体" panose="02010600030101010101" pitchFamily="2" charset="-122"/>
              </a:rPr>
              <a:t>+</a:t>
            </a:r>
            <a:r>
              <a:rPr lang="en-US" altLang="zh-CN" sz="3200" b="1" i="1" dirty="0">
                <a:solidFill>
                  <a:srgbClr val="000000"/>
                </a:solidFill>
                <a:ea typeface="宋体" panose="02010600030101010101" pitchFamily="2" charset="-122"/>
              </a:rPr>
              <a:t>f</a:t>
            </a:r>
            <a:r>
              <a:rPr lang="en-US" altLang="zh-CN" sz="3200" b="1" baseline="-25000" dirty="0">
                <a:solidFill>
                  <a:srgbClr val="000000"/>
                </a:solidFill>
                <a:ea typeface="宋体" panose="02010600030101010101" pitchFamily="2" charset="-122"/>
              </a:rPr>
              <a:t>2 </a:t>
            </a:r>
            <a:r>
              <a:rPr lang="en-US" altLang="zh-CN" sz="3200" b="1" dirty="0">
                <a:solidFill>
                  <a:srgbClr val="000000"/>
                </a:solidFill>
                <a:ea typeface="宋体" panose="02010600030101010101" pitchFamily="2" charset="-122"/>
                <a:sym typeface="Symbol" panose="05050102010706020507" pitchFamily="18" charset="2"/>
              </a:rPr>
              <a:t>O(</a:t>
            </a:r>
            <a:r>
              <a:rPr lang="en-US" altLang="zh-CN" sz="3200" b="1" i="1" dirty="0">
                <a:solidFill>
                  <a:srgbClr val="000000"/>
                </a:solidFill>
                <a:ea typeface="宋体" panose="02010600030101010101" pitchFamily="2" charset="-122"/>
                <a:sym typeface="Symbol" panose="05050102010706020507" pitchFamily="18" charset="2"/>
              </a:rPr>
              <a:t>g</a:t>
            </a:r>
            <a:r>
              <a:rPr lang="en-US" altLang="zh-CN" sz="3200" b="1" baseline="-25000" dirty="0">
                <a:solidFill>
                  <a:srgbClr val="000000"/>
                </a:solidFill>
                <a:ea typeface="宋体" panose="02010600030101010101" pitchFamily="2" charset="-122"/>
              </a:rPr>
              <a:t>1</a:t>
            </a:r>
            <a:r>
              <a:rPr lang="en-US" altLang="zh-CN" sz="3200" b="1" dirty="0">
                <a:solidFill>
                  <a:srgbClr val="000000"/>
                </a:solidFill>
                <a:ea typeface="宋体" panose="02010600030101010101" pitchFamily="2" charset="-122"/>
              </a:rPr>
              <a:t>+</a:t>
            </a:r>
            <a:r>
              <a:rPr lang="en-US" altLang="zh-CN" sz="3200" b="1" i="1" dirty="0">
                <a:solidFill>
                  <a:srgbClr val="000000"/>
                </a:solidFill>
                <a:ea typeface="宋体" panose="02010600030101010101" pitchFamily="2" charset="-122"/>
                <a:sym typeface="Symbol" panose="05050102010706020507" pitchFamily="18" charset="2"/>
              </a:rPr>
              <a:t>g</a:t>
            </a:r>
            <a:r>
              <a:rPr lang="en-US" altLang="zh-CN" sz="3200" b="1" baseline="-25000" dirty="0">
                <a:solidFill>
                  <a:srgbClr val="000000"/>
                </a:solidFill>
                <a:ea typeface="宋体" panose="02010600030101010101" pitchFamily="2" charset="-122"/>
              </a:rPr>
              <a:t>2</a:t>
            </a:r>
            <a:r>
              <a:rPr lang="en-US" altLang="zh-CN" sz="3200" b="1" dirty="0">
                <a:solidFill>
                  <a:srgbClr val="000000"/>
                </a:solidFill>
                <a:ea typeface="宋体" panose="02010600030101010101" pitchFamily="2" charset="-122"/>
              </a:rPr>
              <a:t>) </a:t>
            </a:r>
            <a:br>
              <a:rPr lang="en-US" altLang="zh-CN" sz="3200" b="1" dirty="0">
                <a:solidFill>
                  <a:srgbClr val="000000"/>
                </a:solidFill>
                <a:ea typeface="宋体" panose="02010600030101010101" pitchFamily="2" charset="-122"/>
              </a:rPr>
            </a:br>
            <a:r>
              <a:rPr lang="en-US" altLang="zh-CN" sz="3200" b="1" dirty="0">
                <a:solidFill>
                  <a:srgbClr val="000000"/>
                </a:solidFill>
                <a:ea typeface="宋体" panose="02010600030101010101" pitchFamily="2" charset="-122"/>
              </a:rPr>
              <a:t>        </a:t>
            </a:r>
            <a:r>
              <a:rPr lang="en-US" altLang="zh-CN" sz="3200" b="1" dirty="0">
                <a:solidFill>
                  <a:srgbClr val="000000"/>
                </a:solidFill>
                <a:ea typeface="宋体" panose="02010600030101010101" pitchFamily="2" charset="-122"/>
                <a:sym typeface="Symbol" panose="05050102010706020507" pitchFamily="18" charset="2"/>
              </a:rPr>
              <a:t>= O(max(</a:t>
            </a:r>
            <a:r>
              <a:rPr lang="en-US" altLang="zh-CN" sz="3200" b="1" i="1" dirty="0">
                <a:solidFill>
                  <a:srgbClr val="000000"/>
                </a:solidFill>
                <a:ea typeface="宋体" panose="02010600030101010101" pitchFamily="2" charset="-122"/>
                <a:sym typeface="Symbol" panose="05050102010706020507" pitchFamily="18" charset="2"/>
              </a:rPr>
              <a:t>g</a:t>
            </a:r>
            <a:r>
              <a:rPr lang="en-US" altLang="zh-CN" sz="3200" b="1" baseline="-25000" dirty="0">
                <a:solidFill>
                  <a:srgbClr val="000000"/>
                </a:solidFill>
                <a:ea typeface="宋体" panose="02010600030101010101" pitchFamily="2" charset="-122"/>
              </a:rPr>
              <a:t>1</a:t>
            </a:r>
            <a:r>
              <a:rPr lang="en-US" altLang="zh-CN" sz="3200" b="1" dirty="0">
                <a:solidFill>
                  <a:srgbClr val="000000"/>
                </a:solidFill>
                <a:ea typeface="宋体" panose="02010600030101010101" pitchFamily="2" charset="-122"/>
              </a:rPr>
              <a:t>,</a:t>
            </a:r>
            <a:r>
              <a:rPr lang="en-US" altLang="zh-CN" sz="3200" b="1" i="1" dirty="0">
                <a:solidFill>
                  <a:srgbClr val="000000"/>
                </a:solidFill>
                <a:ea typeface="宋体" panose="02010600030101010101" pitchFamily="2" charset="-122"/>
                <a:sym typeface="Symbol" panose="05050102010706020507" pitchFamily="18" charset="2"/>
              </a:rPr>
              <a:t>g</a:t>
            </a:r>
            <a:r>
              <a:rPr lang="en-US" altLang="zh-CN" sz="3200" b="1" baseline="-25000" dirty="0">
                <a:solidFill>
                  <a:srgbClr val="000000"/>
                </a:solidFill>
                <a:ea typeface="宋体" panose="02010600030101010101" pitchFamily="2" charset="-122"/>
              </a:rPr>
              <a:t>2</a:t>
            </a:r>
            <a:r>
              <a:rPr lang="en-US" altLang="zh-CN" sz="3200" b="1" dirty="0">
                <a:solidFill>
                  <a:srgbClr val="000000"/>
                </a:solidFill>
                <a:ea typeface="宋体" panose="02010600030101010101" pitchFamily="2" charset="-122"/>
              </a:rPr>
              <a:t>))</a:t>
            </a:r>
            <a:br>
              <a:rPr lang="en-US" altLang="zh-CN" sz="3200" b="1" dirty="0">
                <a:solidFill>
                  <a:srgbClr val="000000"/>
                </a:solidFill>
                <a:ea typeface="宋体" panose="02010600030101010101" pitchFamily="2" charset="-122"/>
              </a:rPr>
            </a:br>
            <a:r>
              <a:rPr lang="en-US" altLang="zh-CN" sz="3200" b="1" dirty="0">
                <a:solidFill>
                  <a:srgbClr val="000000"/>
                </a:solidFill>
                <a:ea typeface="宋体" panose="02010600030101010101" pitchFamily="2" charset="-122"/>
              </a:rPr>
              <a:t>	      = O(</a:t>
            </a:r>
            <a:r>
              <a:rPr lang="en-US" altLang="zh-CN" sz="3200" b="1" i="1" dirty="0">
                <a:solidFill>
                  <a:srgbClr val="000000"/>
                </a:solidFill>
                <a:ea typeface="宋体" panose="02010600030101010101" pitchFamily="2" charset="-122"/>
                <a:sym typeface="Symbol" panose="05050102010706020507" pitchFamily="18" charset="2"/>
              </a:rPr>
              <a:t>g</a:t>
            </a:r>
            <a:r>
              <a:rPr lang="en-US" altLang="zh-CN" sz="3200" b="1" baseline="-25000" dirty="0">
                <a:solidFill>
                  <a:srgbClr val="000000"/>
                </a:solidFill>
                <a:ea typeface="宋体" panose="02010600030101010101" pitchFamily="2" charset="-122"/>
              </a:rPr>
              <a:t>1</a:t>
            </a:r>
            <a:r>
              <a:rPr lang="en-US" altLang="zh-CN" sz="3200" b="1" dirty="0">
                <a:solidFill>
                  <a:srgbClr val="000000"/>
                </a:solidFill>
                <a:ea typeface="宋体" panose="02010600030101010101" pitchFamily="2" charset="-122"/>
              </a:rPr>
              <a:t>) if </a:t>
            </a:r>
            <a:r>
              <a:rPr lang="en-US" altLang="zh-CN" sz="3200" b="1" i="1" dirty="0">
                <a:solidFill>
                  <a:srgbClr val="000000"/>
                </a:solidFill>
                <a:ea typeface="宋体" panose="02010600030101010101" pitchFamily="2" charset="-122"/>
                <a:sym typeface="Symbol" panose="05050102010706020507" pitchFamily="18" charset="2"/>
              </a:rPr>
              <a:t>g</a:t>
            </a:r>
            <a:r>
              <a:rPr lang="en-US" altLang="zh-CN" sz="3200" b="1" baseline="-25000" dirty="0">
                <a:solidFill>
                  <a:srgbClr val="000000"/>
                </a:solidFill>
                <a:ea typeface="宋体" panose="02010600030101010101" pitchFamily="2" charset="-122"/>
              </a:rPr>
              <a:t>2</a:t>
            </a:r>
            <a:r>
              <a:rPr lang="en-US" altLang="zh-CN" sz="3200" b="1" dirty="0">
                <a:solidFill>
                  <a:srgbClr val="000000"/>
                </a:solidFill>
                <a:ea typeface="宋体" panose="02010600030101010101" pitchFamily="2" charset="-122"/>
                <a:sym typeface="Symbol" panose="05050102010706020507" pitchFamily="18" charset="2"/>
              </a:rPr>
              <a:t>O(</a:t>
            </a:r>
            <a:r>
              <a:rPr lang="en-US" altLang="zh-CN" sz="3200" b="1" i="1" dirty="0">
                <a:solidFill>
                  <a:srgbClr val="000000"/>
                </a:solidFill>
                <a:ea typeface="宋体" panose="02010600030101010101" pitchFamily="2" charset="-122"/>
                <a:sym typeface="Symbol" panose="05050102010706020507" pitchFamily="18" charset="2"/>
              </a:rPr>
              <a:t>g</a:t>
            </a:r>
            <a:r>
              <a:rPr lang="en-US" altLang="zh-CN" sz="3200" b="1" baseline="-25000" dirty="0">
                <a:solidFill>
                  <a:srgbClr val="000000"/>
                </a:solidFill>
                <a:ea typeface="宋体" panose="02010600030101010101" pitchFamily="2" charset="-122"/>
              </a:rPr>
              <a:t>1</a:t>
            </a:r>
            <a:r>
              <a:rPr lang="en-US" altLang="zh-CN" sz="3200" b="1" dirty="0">
                <a:solidFill>
                  <a:srgbClr val="000000"/>
                </a:solidFill>
                <a:ea typeface="宋体" panose="02010600030101010101" pitchFamily="2" charset="-122"/>
                <a:sym typeface="Symbol" panose="05050102010706020507" pitchFamily="18" charset="2"/>
              </a:rPr>
              <a:t>)</a:t>
            </a:r>
            <a:r>
              <a:rPr lang="en-US" altLang="zh-CN" sz="3200" b="1" dirty="0">
                <a:solidFill>
                  <a:srgbClr val="000000"/>
                </a:solidFill>
                <a:ea typeface="宋体" panose="02010600030101010101" pitchFamily="2" charset="-122"/>
              </a:rPr>
              <a:t>         </a:t>
            </a:r>
            <a:endParaRPr lang="en-US" altLang="zh-CN" sz="3200" b="1" dirty="0">
              <a:solidFill>
                <a:srgbClr val="000000"/>
              </a:solidFill>
              <a:ea typeface="宋体" panose="02010600030101010101" pitchFamily="2" charset="-122"/>
            </a:endParaRPr>
          </a:p>
          <a:p>
            <a:pPr lvl="1"/>
            <a:r>
              <a:rPr lang="en-US" altLang="zh-CN" sz="3200" b="1" dirty="0">
                <a:solidFill>
                  <a:srgbClr val="000000"/>
                </a:solidFill>
                <a:ea typeface="宋体" panose="02010600030101010101" pitchFamily="2" charset="-122"/>
              </a:rPr>
              <a:t>(Very useful!)</a:t>
            </a:r>
            <a:endParaRPr lang="en-US" altLang="zh-CN" sz="3200" b="1" dirty="0">
              <a:solidFill>
                <a:srgbClr val="000000"/>
              </a:solidFill>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38914"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Orders of Growth - So Far</a:t>
            </a:r>
            <a:endParaRPr lang="en-US" altLang="zh-CN" dirty="0">
              <a:ea typeface="宋体" panose="02010600030101010101" pitchFamily="2" charset="-122"/>
            </a:endParaRPr>
          </a:p>
        </p:txBody>
      </p:sp>
      <p:sp>
        <p:nvSpPr>
          <p:cNvPr id="38915" name="Rectangle 3"/>
          <p:cNvSpPr>
            <a:spLocks noGrp="1"/>
          </p:cNvSpPr>
          <p:nvPr>
            <p:ph idx="1"/>
          </p:nvPr>
        </p:nvSpPr>
        <p:spPr>
          <a:xfrm>
            <a:off x="228600" y="1600200"/>
            <a:ext cx="8686800" cy="4267200"/>
          </a:xfrm>
          <a:ln/>
        </p:spPr>
        <p:txBody>
          <a:bodyPr vert="horz" wrap="square" lIns="91440" tIns="45720" rIns="91440" bIns="45720" anchor="t" anchorCtr="0"/>
          <a:p>
            <a:r>
              <a:rPr lang="en-US" altLang="zh-CN" b="1" dirty="0">
                <a:ea typeface="宋体" panose="02010600030101010101" pitchFamily="2" charset="-122"/>
                <a:sym typeface="Symbol" panose="05050102010706020507" pitchFamily="18" charset="2"/>
              </a:rPr>
              <a:t>For any </a:t>
            </a:r>
            <a:r>
              <a:rPr lang="en-US" altLang="zh-CN" b="1" i="1" dirty="0">
                <a:ea typeface="宋体" panose="02010600030101010101" pitchFamily="2" charset="-122"/>
                <a:sym typeface="Symbol" panose="05050102010706020507" pitchFamily="18" charset="2"/>
              </a:rPr>
              <a:t>g</a:t>
            </a:r>
            <a:r>
              <a:rPr lang="en-US" altLang="zh-CN" b="1" dirty="0">
                <a:ea typeface="宋体" panose="02010600030101010101" pitchFamily="2" charset="-122"/>
                <a:sym typeface="Symbol" panose="05050102010706020507" pitchFamily="18" charset="2"/>
              </a:rPr>
              <a:t>:</a:t>
            </a:r>
            <a:r>
              <a:rPr lang="en-US" altLang="zh-CN" b="1" dirty="0">
                <a:ea typeface="宋体" panose="02010600030101010101" pitchFamily="2" charset="-122"/>
              </a:rPr>
              <a:t>R</a:t>
            </a:r>
            <a:r>
              <a:rPr lang="en-US" altLang="zh-CN" b="1" dirty="0">
                <a:ea typeface="宋体" panose="02010600030101010101" pitchFamily="2" charset="-122"/>
                <a:sym typeface="Symbol" panose="05050102010706020507" pitchFamily="18" charset="2"/>
              </a:rPr>
              <a:t>R, </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at most order g</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a:t>
            </a:r>
            <a:br>
              <a:rPr lang="en-US" altLang="zh-CN" b="1" dirty="0">
                <a:ea typeface="宋体" panose="02010600030101010101" pitchFamily="2" charset="-122"/>
                <a:sym typeface="Symbol" panose="05050102010706020507" pitchFamily="18" charset="2"/>
              </a:rPr>
            </a:br>
            <a:r>
              <a:rPr lang="en-US" altLang="zh-CN" b="1" dirty="0">
                <a:ea typeface="宋体" panose="02010600030101010101" pitchFamily="2" charset="-122"/>
              </a:rPr>
              <a:t>O(</a:t>
            </a:r>
            <a:r>
              <a:rPr lang="en-US" altLang="zh-CN" b="1" i="1" dirty="0">
                <a:ea typeface="宋体" panose="02010600030101010101" pitchFamily="2" charset="-122"/>
              </a:rPr>
              <a:t>g</a:t>
            </a:r>
            <a:r>
              <a:rPr lang="en-US" altLang="zh-CN" b="1" dirty="0">
                <a:ea typeface="宋体" panose="02010600030101010101" pitchFamily="2" charset="-122"/>
              </a:rPr>
              <a:t>) </a:t>
            </a:r>
            <a:r>
              <a:rPr lang="en-US" altLang="zh-CN" b="1" dirty="0">
                <a:ea typeface="宋体" panose="02010600030101010101" pitchFamily="2" charset="-122"/>
                <a:sym typeface="Symbol" panose="05050102010706020507" pitchFamily="18" charset="2"/>
              </a:rPr>
              <a:t> </a:t>
            </a:r>
            <a:r>
              <a:rPr lang="en-US" altLang="zh-CN" b="1" dirty="0">
                <a:ea typeface="宋体" panose="02010600030101010101" pitchFamily="2" charset="-122"/>
              </a:rPr>
              <a:t>{</a:t>
            </a:r>
            <a:r>
              <a:rPr lang="en-US" altLang="zh-CN" b="1" i="1" dirty="0">
                <a:ea typeface="宋体" panose="02010600030101010101" pitchFamily="2" charset="-122"/>
              </a:rPr>
              <a:t>f</a:t>
            </a:r>
            <a:r>
              <a:rPr lang="en-US" altLang="zh-CN" b="1" dirty="0">
                <a:ea typeface="宋体" panose="02010600030101010101" pitchFamily="2" charset="-122"/>
              </a:rPr>
              <a:t>:R</a:t>
            </a:r>
            <a:r>
              <a:rPr lang="en-US" altLang="zh-CN" b="1" dirty="0">
                <a:ea typeface="宋体" panose="02010600030101010101" pitchFamily="2" charset="-122"/>
                <a:sym typeface="Symbol" panose="05050102010706020507" pitchFamily="18" charset="2"/>
              </a:rPr>
              <a:t>R | </a:t>
            </a:r>
            <a:r>
              <a:rPr lang="en-US" altLang="zh-CN" b="1" i="1" dirty="0">
                <a:ea typeface="宋体" panose="02010600030101010101" pitchFamily="2" charset="-122"/>
                <a:sym typeface="Symbol" panose="05050102010706020507" pitchFamily="18" charset="2"/>
              </a:rPr>
              <a:t>c</a:t>
            </a:r>
            <a:r>
              <a:rPr lang="en-US" altLang="zh-CN" b="1" dirty="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k</a:t>
            </a:r>
            <a:r>
              <a:rPr lang="en-US" altLang="zh-CN" b="1" dirty="0">
                <a:ea typeface="宋体" panose="02010600030101010101" pitchFamily="2" charset="-122"/>
                <a:sym typeface="Symbol" panose="05050102010706020507" pitchFamily="18" charset="2"/>
              </a:rPr>
              <a:t> </a:t>
            </a:r>
            <a:r>
              <a:rPr lang="en-US" altLang="zh-CN" b="1" i="1" dirty="0">
                <a:ea typeface="宋体" panose="02010600030101010101" pitchFamily="2" charset="-122"/>
                <a:sym typeface="Symbol" panose="05050102010706020507" pitchFamily="18" charset="2"/>
              </a:rPr>
              <a:t>x</a:t>
            </a:r>
            <a:r>
              <a:rPr lang="en-US" altLang="zh-CN" b="1" dirty="0">
                <a:ea typeface="宋体" panose="02010600030101010101" pitchFamily="2" charset="-122"/>
                <a:sym typeface="Symbol" panose="05050102010706020507" pitchFamily="18" charset="2"/>
              </a:rPr>
              <a:t>&gt;</a:t>
            </a:r>
            <a:r>
              <a:rPr lang="en-US" altLang="zh-CN" b="1" i="1" dirty="0">
                <a:ea typeface="宋体" panose="02010600030101010101" pitchFamily="2" charset="-122"/>
                <a:sym typeface="Symbol" panose="05050102010706020507" pitchFamily="18" charset="2"/>
              </a:rPr>
              <a:t>k |f</a:t>
            </a:r>
            <a:r>
              <a:rPr lang="en-US" altLang="zh-CN" b="1" dirty="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x</a:t>
            </a:r>
            <a:r>
              <a:rPr lang="en-US" altLang="zh-CN" b="1" dirty="0">
                <a:ea typeface="宋体" panose="02010600030101010101" pitchFamily="2" charset="-122"/>
                <a:sym typeface="Symbol" panose="05050102010706020507" pitchFamily="18" charset="2"/>
              </a:rPr>
              <a:t>)|  |</a:t>
            </a:r>
            <a:r>
              <a:rPr lang="en-US" altLang="zh-CN" b="1" i="1" dirty="0">
                <a:ea typeface="宋体" panose="02010600030101010101" pitchFamily="2" charset="-122"/>
                <a:sym typeface="Symbol" panose="05050102010706020507" pitchFamily="18" charset="2"/>
              </a:rPr>
              <a:t>cg</a:t>
            </a:r>
            <a:r>
              <a:rPr lang="en-US" altLang="zh-CN" b="1" dirty="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x</a:t>
            </a:r>
            <a:r>
              <a:rPr lang="en-US" altLang="zh-CN" b="1" dirty="0">
                <a:ea typeface="宋体" panose="02010600030101010101" pitchFamily="2" charset="-122"/>
                <a:sym typeface="Symbol" panose="05050102010706020507" pitchFamily="18" charset="2"/>
              </a:rPr>
              <a:t>)|}.</a:t>
            </a:r>
            <a:endParaRPr lang="en-US" altLang="zh-CN" b="1" dirty="0">
              <a:ea typeface="宋体" panose="02010600030101010101" pitchFamily="2" charset="-122"/>
              <a:sym typeface="Symbol" panose="05050102010706020507" pitchFamily="18" charset="2"/>
            </a:endParaRPr>
          </a:p>
          <a:p>
            <a:pPr lvl="1"/>
            <a:r>
              <a:rPr lang="en-US" altLang="zh-CN" b="1" dirty="0">
                <a:solidFill>
                  <a:srgbClr val="000000"/>
                </a:solidFill>
                <a:ea typeface="宋体" panose="02010600030101010101" pitchFamily="2" charset="-122"/>
                <a:sym typeface="Symbol" panose="05050102010706020507" pitchFamily="18" charset="2"/>
              </a:rPr>
              <a:t>Often, one deals only with positive functions and can ignore absolute value symbols.</a:t>
            </a:r>
            <a:endParaRPr lang="en-US" altLang="zh-CN" b="1" dirty="0">
              <a:solidFill>
                <a:srgbClr val="000000"/>
              </a:solidFill>
              <a:ea typeface="宋体" panose="02010600030101010101" pitchFamily="2" charset="-122"/>
              <a:sym typeface="Symbol" panose="05050102010706020507" pitchFamily="18" charset="2"/>
            </a:endParaRPr>
          </a:p>
          <a:p>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f</a:t>
            </a:r>
            <a:r>
              <a:rPr lang="en-US" altLang="zh-CN" b="1" dirty="0">
                <a:ea typeface="宋体" panose="02010600030101010101" pitchFamily="2" charset="-122"/>
                <a:sym typeface="Symbol" panose="05050102010706020507" pitchFamily="18" charset="2"/>
              </a:rPr>
              <a:t>O(</a:t>
            </a:r>
            <a:r>
              <a:rPr lang="en-US" altLang="zh-CN" b="1" i="1" dirty="0">
                <a:ea typeface="宋体" panose="02010600030101010101" pitchFamily="2" charset="-122"/>
                <a:sym typeface="Symbol" panose="05050102010706020507" pitchFamily="18" charset="2"/>
              </a:rPr>
              <a:t>g</a:t>
            </a:r>
            <a:r>
              <a:rPr lang="en-US" altLang="zh-CN" b="1" dirty="0">
                <a:ea typeface="宋体" panose="02010600030101010101" pitchFamily="2" charset="-122"/>
                <a:sym typeface="Symbol" panose="05050102010706020507" pitchFamily="18" charset="2"/>
              </a:rPr>
              <a:t>)</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often written </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f</a:t>
            </a:r>
            <a:r>
              <a:rPr lang="en-US" altLang="zh-CN" b="1" dirty="0">
                <a:ea typeface="宋体" panose="02010600030101010101" pitchFamily="2" charset="-122"/>
                <a:sym typeface="Symbol" panose="05050102010706020507" pitchFamily="18" charset="2"/>
              </a:rPr>
              <a:t> is O(</a:t>
            </a:r>
            <a:r>
              <a:rPr lang="en-US" altLang="zh-CN" b="1" i="1" dirty="0">
                <a:ea typeface="宋体" panose="02010600030101010101" pitchFamily="2" charset="-122"/>
                <a:sym typeface="Symbol" panose="05050102010706020507" pitchFamily="18" charset="2"/>
              </a:rPr>
              <a:t>g</a:t>
            </a:r>
            <a:r>
              <a:rPr lang="en-US" altLang="zh-CN" b="1" dirty="0">
                <a:ea typeface="宋体" panose="02010600030101010101" pitchFamily="2" charset="-122"/>
                <a:sym typeface="Symbol" panose="05050102010706020507" pitchFamily="18" charset="2"/>
              </a:rPr>
              <a:t>)</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br>
              <a:rPr lang="en-US" altLang="zh-CN" b="1" dirty="0">
                <a:ea typeface="宋体" panose="02010600030101010101" pitchFamily="2" charset="-122"/>
                <a:sym typeface="Symbol" panose="05050102010706020507" pitchFamily="18" charset="2"/>
              </a:rPr>
            </a:br>
            <a:r>
              <a:rPr lang="en-US" altLang="zh-CN" b="1" dirty="0">
                <a:ea typeface="宋体" panose="02010600030101010101" pitchFamily="2" charset="-122"/>
                <a:sym typeface="Symbol" panose="05050102010706020507" pitchFamily="18" charset="2"/>
              </a:rPr>
              <a:t> or </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f</a:t>
            </a:r>
            <a:r>
              <a:rPr lang="en-US" altLang="zh-CN" b="1" dirty="0">
                <a:ea typeface="宋体" panose="02010600030101010101" pitchFamily="2" charset="-122"/>
                <a:sym typeface="Symbol" panose="05050102010706020507" pitchFamily="18" charset="2"/>
              </a:rPr>
              <a:t>=O(</a:t>
            </a:r>
            <a:r>
              <a:rPr lang="en-US" altLang="zh-CN" b="1" i="1" dirty="0">
                <a:ea typeface="宋体" panose="02010600030101010101" pitchFamily="2" charset="-122"/>
                <a:sym typeface="Symbol" panose="05050102010706020507" pitchFamily="18" charset="2"/>
              </a:rPr>
              <a:t>g</a:t>
            </a:r>
            <a:r>
              <a:rPr lang="en-US" altLang="zh-CN" b="1" dirty="0">
                <a:ea typeface="宋体" panose="02010600030101010101" pitchFamily="2" charset="-122"/>
                <a:sym typeface="Symbol" panose="05050102010706020507" pitchFamily="18" charset="2"/>
              </a:rPr>
              <a:t>)</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a:t>
            </a:r>
            <a:endParaRPr lang="en-US" altLang="zh-CN" b="1" dirty="0">
              <a:ea typeface="宋体" panose="02010600030101010101" pitchFamily="2" charset="-122"/>
              <a:sym typeface="Symbol" panose="05050102010706020507" pitchFamily="18" charset="2"/>
            </a:endParaRPr>
          </a:p>
          <a:p>
            <a:pPr lvl="1"/>
            <a:r>
              <a:rPr lang="en-US" altLang="zh-CN" b="1" dirty="0">
                <a:solidFill>
                  <a:srgbClr val="000000"/>
                </a:solidFill>
                <a:ea typeface="宋体" panose="02010600030101010101" pitchFamily="2" charset="-122"/>
                <a:sym typeface="Symbol" panose="05050102010706020507" pitchFamily="18" charset="2"/>
              </a:rPr>
              <a:t>The latter form is an instance of a more general convention...</a:t>
            </a:r>
            <a:endParaRPr lang="en-US" altLang="zh-CN" b="1" dirty="0">
              <a:solidFill>
                <a:srgbClr val="000000"/>
              </a:solidFill>
              <a:ea typeface="宋体" panose="02010600030101010101" pitchFamily="2" charset="-122"/>
              <a:sym typeface="Symbol" panose="05050102010706020507" pitchFamily="18" charset="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39938"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Order-of-Growth Expressions</a:t>
            </a:r>
            <a:endParaRPr lang="en-US" altLang="zh-CN" dirty="0">
              <a:ea typeface="宋体" panose="02010600030101010101" pitchFamily="2" charset="-122"/>
            </a:endParaRPr>
          </a:p>
        </p:txBody>
      </p:sp>
      <p:sp>
        <p:nvSpPr>
          <p:cNvPr id="134147" name="Rectangle 3"/>
          <p:cNvSpPr>
            <a:spLocks noGrp="1"/>
          </p:cNvSpPr>
          <p:nvPr>
            <p:ph idx="1"/>
          </p:nvPr>
        </p:nvSpPr>
        <p:spPr>
          <a:xfrm>
            <a:off x="304800" y="1600200"/>
            <a:ext cx="8610600" cy="4724400"/>
          </a:xfrm>
          <a:ln/>
        </p:spPr>
        <p:txBody>
          <a:bodyPr vert="horz" wrap="square" lIns="91440" tIns="45720" rIns="91440" bIns="45720" anchor="t" anchorCtr="0"/>
          <a:p>
            <a:r>
              <a:rPr lang="zh-CN" altLang="en-US" b="1" dirty="0">
                <a:latin typeface="Times New Roman" panose="02020603050405020304" pitchFamily="18" charset="0"/>
                <a:ea typeface="宋体" panose="02010600030101010101" pitchFamily="2" charset="-122"/>
              </a:rPr>
              <a:t>“</a:t>
            </a:r>
            <a:r>
              <a:rPr lang="en-US" altLang="zh-CN" b="1" dirty="0">
                <a:ea typeface="宋体" panose="02010600030101010101" pitchFamily="2" charset="-122"/>
              </a:rPr>
              <a:t>O(</a:t>
            </a:r>
            <a:r>
              <a:rPr lang="en-US" altLang="zh-CN" b="1" i="1" dirty="0">
                <a:ea typeface="宋体" panose="02010600030101010101" pitchFamily="2" charset="-122"/>
              </a:rPr>
              <a:t>f</a:t>
            </a:r>
            <a:r>
              <a:rPr lang="en-US" altLang="zh-CN" b="1" dirty="0">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a:t>
            </a:r>
            <a:r>
              <a:rPr lang="en-US" altLang="zh-CN" b="1" dirty="0">
                <a:ea typeface="宋体" panose="02010600030101010101" pitchFamily="2" charset="-122"/>
              </a:rPr>
              <a:t> when used as a term in an arithmetic expression means: </a:t>
            </a:r>
            <a:r>
              <a:rPr lang="en-US" altLang="zh-CN" b="1" dirty="0">
                <a:latin typeface="Times New Roman" panose="02020603050405020304" pitchFamily="18" charset="0"/>
                <a:ea typeface="宋体" panose="02010600030101010101" pitchFamily="2" charset="-122"/>
              </a:rPr>
              <a:t>“</a:t>
            </a:r>
            <a:r>
              <a:rPr lang="en-US" altLang="zh-CN" b="1" dirty="0">
                <a:ea typeface="宋体" panose="02010600030101010101" pitchFamily="2" charset="-122"/>
              </a:rPr>
              <a:t>some function </a:t>
            </a:r>
            <a:r>
              <a:rPr lang="en-US" altLang="zh-CN" b="1" i="1" dirty="0">
                <a:ea typeface="宋体" panose="02010600030101010101" pitchFamily="2" charset="-122"/>
              </a:rPr>
              <a:t>f</a:t>
            </a:r>
            <a:r>
              <a:rPr lang="en-US" altLang="zh-CN" b="1" dirty="0">
                <a:ea typeface="宋体" panose="02010600030101010101" pitchFamily="2" charset="-122"/>
              </a:rPr>
              <a:t> such that </a:t>
            </a:r>
            <a:r>
              <a:rPr lang="en-US" altLang="zh-CN" b="1" i="1" dirty="0">
                <a:ea typeface="宋体" panose="02010600030101010101" pitchFamily="2" charset="-122"/>
              </a:rPr>
              <a:t>f</a:t>
            </a:r>
            <a:r>
              <a:rPr lang="en-US" altLang="zh-CN" b="1" dirty="0">
                <a:ea typeface="宋体" panose="02010600030101010101" pitchFamily="2" charset="-122"/>
                <a:sym typeface="Symbol" panose="05050102010706020507" pitchFamily="18" charset="2"/>
              </a:rPr>
              <a:t>O(</a:t>
            </a:r>
            <a:r>
              <a:rPr lang="en-US" altLang="zh-CN" b="1" i="1" dirty="0">
                <a:ea typeface="宋体" panose="02010600030101010101" pitchFamily="2" charset="-122"/>
                <a:sym typeface="Symbol" panose="05050102010706020507" pitchFamily="18" charset="2"/>
              </a:rPr>
              <a:t>f</a:t>
            </a:r>
            <a:r>
              <a:rPr lang="en-US" altLang="zh-CN" b="1" dirty="0">
                <a:ea typeface="宋体" panose="02010600030101010101" pitchFamily="2" charset="-122"/>
                <a:sym typeface="Symbol" panose="05050102010706020507" pitchFamily="18" charset="2"/>
              </a:rPr>
              <a:t>)</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a:t>
            </a:r>
            <a:endParaRPr lang="en-US" altLang="zh-CN" b="1" dirty="0">
              <a:ea typeface="宋体" panose="02010600030101010101" pitchFamily="2" charset="-122"/>
              <a:sym typeface="Symbol" panose="05050102010706020507" pitchFamily="18" charset="2"/>
            </a:endParaRPr>
          </a:p>
          <a:p>
            <a:r>
              <a:rPr lang="en-US" altLang="zh-CN" b="1" i="1" dirty="0">
                <a:ea typeface="宋体" panose="02010600030101010101" pitchFamily="2" charset="-122"/>
                <a:sym typeface="Symbol" panose="05050102010706020507" pitchFamily="18" charset="2"/>
              </a:rPr>
              <a:t>E.g.</a:t>
            </a:r>
            <a:r>
              <a:rPr lang="en-US" altLang="zh-CN" b="1" dirty="0">
                <a:ea typeface="宋体" panose="02010600030101010101" pitchFamily="2" charset="-122"/>
                <a:sym typeface="Symbol" panose="05050102010706020507" pitchFamily="18" charset="2"/>
              </a:rPr>
              <a:t>:  </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x</a:t>
            </a:r>
            <a:r>
              <a:rPr lang="en-US" altLang="zh-CN" b="1" baseline="30000" dirty="0">
                <a:ea typeface="宋体" panose="02010600030101010101" pitchFamily="2" charset="-122"/>
                <a:sym typeface="Symbol" panose="05050102010706020507" pitchFamily="18" charset="2"/>
              </a:rPr>
              <a:t>2</a:t>
            </a:r>
            <a:r>
              <a:rPr lang="en-US" altLang="zh-CN" b="1" dirty="0">
                <a:ea typeface="宋体" panose="02010600030101010101" pitchFamily="2" charset="-122"/>
                <a:sym typeface="Symbol" panose="05050102010706020507" pitchFamily="18" charset="2"/>
              </a:rPr>
              <a:t>+O(</a:t>
            </a:r>
            <a:r>
              <a:rPr lang="en-US" altLang="zh-CN" b="1" i="1" dirty="0">
                <a:ea typeface="宋体" panose="02010600030101010101" pitchFamily="2" charset="-122"/>
                <a:sym typeface="Symbol" panose="05050102010706020507" pitchFamily="18" charset="2"/>
              </a:rPr>
              <a:t>x</a:t>
            </a:r>
            <a:r>
              <a:rPr lang="en-US" altLang="zh-CN" b="1" dirty="0">
                <a:ea typeface="宋体" panose="02010600030101010101" pitchFamily="2" charset="-122"/>
                <a:sym typeface="Symbol" panose="05050102010706020507" pitchFamily="18" charset="2"/>
              </a:rPr>
              <a:t>)</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means </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x</a:t>
            </a:r>
            <a:r>
              <a:rPr lang="en-US" altLang="zh-CN" b="1" baseline="30000" dirty="0">
                <a:ea typeface="宋体" panose="02010600030101010101" pitchFamily="2" charset="-122"/>
                <a:sym typeface="Symbol" panose="05050102010706020507" pitchFamily="18" charset="2"/>
              </a:rPr>
              <a:t>2</a:t>
            </a:r>
            <a:r>
              <a:rPr lang="en-US" altLang="zh-CN" b="1" dirty="0">
                <a:ea typeface="宋体" panose="02010600030101010101" pitchFamily="2" charset="-122"/>
                <a:sym typeface="Symbol" panose="05050102010706020507" pitchFamily="18" charset="2"/>
              </a:rPr>
              <a:t> plus some function that is O(</a:t>
            </a:r>
            <a:r>
              <a:rPr lang="en-US" altLang="zh-CN" b="1" i="1" dirty="0">
                <a:ea typeface="宋体" panose="02010600030101010101" pitchFamily="2" charset="-122"/>
                <a:sym typeface="Symbol" panose="05050102010706020507" pitchFamily="18" charset="2"/>
              </a:rPr>
              <a:t>x</a:t>
            </a:r>
            <a:r>
              <a:rPr lang="en-US" altLang="zh-CN" b="1" dirty="0">
                <a:ea typeface="宋体" panose="02010600030101010101" pitchFamily="2" charset="-122"/>
                <a:sym typeface="Symbol" panose="05050102010706020507" pitchFamily="18" charset="2"/>
              </a:rPr>
              <a:t>)</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a:t>
            </a:r>
            <a:endParaRPr lang="en-US" altLang="zh-CN" b="1" dirty="0">
              <a:ea typeface="宋体" panose="02010600030101010101" pitchFamily="2" charset="-122"/>
              <a:sym typeface="Symbol" panose="05050102010706020507" pitchFamily="18" charset="2"/>
            </a:endParaRPr>
          </a:p>
          <a:p>
            <a:r>
              <a:rPr lang="en-US" altLang="zh-CN" b="1" dirty="0">
                <a:ea typeface="宋体" panose="02010600030101010101" pitchFamily="2" charset="-122"/>
                <a:sym typeface="Symbol" panose="05050102010706020507" pitchFamily="18" charset="2"/>
              </a:rPr>
              <a:t>Formally, you can think of any such expression as denoting a </a:t>
            </a:r>
            <a:r>
              <a:rPr lang="en-US" altLang="zh-CN" b="1" u="sng" dirty="0">
                <a:ea typeface="宋体" panose="02010600030101010101" pitchFamily="2" charset="-122"/>
                <a:sym typeface="Symbol" panose="05050102010706020507" pitchFamily="18" charset="2"/>
              </a:rPr>
              <a:t>set </a:t>
            </a:r>
            <a:r>
              <a:rPr lang="en-US" altLang="zh-CN" b="1" dirty="0">
                <a:ea typeface="宋体" panose="02010600030101010101" pitchFamily="2" charset="-122"/>
                <a:sym typeface="Symbol" panose="05050102010706020507" pitchFamily="18" charset="2"/>
              </a:rPr>
              <a:t>of functions:	 </a:t>
            </a:r>
            <a:endParaRPr lang="en-US" altLang="zh-CN" b="1" dirty="0">
              <a:ea typeface="宋体" panose="02010600030101010101" pitchFamily="2" charset="-122"/>
              <a:sym typeface="Symbol" panose="05050102010706020507" pitchFamily="18" charset="2"/>
            </a:endParaRPr>
          </a:p>
          <a:p>
            <a:r>
              <a:rPr lang="en-US" altLang="zh-CN" b="1" i="1" dirty="0">
                <a:solidFill>
                  <a:srgbClr val="FF0000"/>
                </a:solidFill>
                <a:ea typeface="宋体" panose="02010600030101010101" pitchFamily="2" charset="-122"/>
                <a:sym typeface="Symbol" panose="05050102010706020507" pitchFamily="18" charset="2"/>
              </a:rPr>
              <a:t>x</a:t>
            </a:r>
            <a:r>
              <a:rPr lang="en-US" altLang="zh-CN" b="1" baseline="30000" dirty="0">
                <a:solidFill>
                  <a:srgbClr val="FF0000"/>
                </a:solidFill>
                <a:ea typeface="宋体" panose="02010600030101010101" pitchFamily="2" charset="-122"/>
                <a:sym typeface="Symbol" panose="05050102010706020507" pitchFamily="18" charset="2"/>
              </a:rPr>
              <a:t>2</a:t>
            </a:r>
            <a:r>
              <a:rPr lang="en-US" altLang="zh-CN" b="1" dirty="0">
                <a:solidFill>
                  <a:srgbClr val="FF0000"/>
                </a:solidFill>
                <a:ea typeface="宋体" panose="02010600030101010101" pitchFamily="2" charset="-122"/>
                <a:sym typeface="Symbol" panose="05050102010706020507" pitchFamily="18" charset="2"/>
              </a:rPr>
              <a:t>+O(</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 : {</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 | </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O(</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x</a:t>
            </a:r>
            <a:r>
              <a:rPr lang="en-US" altLang="zh-CN" b="1" baseline="30000" dirty="0">
                <a:solidFill>
                  <a:srgbClr val="FF0000"/>
                </a:solidFill>
                <a:ea typeface="宋体" panose="02010600030101010101" pitchFamily="2" charset="-122"/>
                <a:sym typeface="Symbol" panose="05050102010706020507" pitchFamily="18" charset="2"/>
              </a:rPr>
              <a:t>2</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a:t>
            </a:r>
            <a:endParaRPr lang="en-US" altLang="zh-CN" b="1" dirty="0">
              <a:solidFill>
                <a:srgbClr val="FF0000"/>
              </a:solidFill>
              <a:ea typeface="宋体" panose="0201060003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4147">
                                            <p:txEl>
                                              <p:charRg st="0" end="98"/>
                                            </p:txEl>
                                          </p:spTgt>
                                        </p:tgtEl>
                                        <p:attrNameLst>
                                          <p:attrName>style.visibility</p:attrName>
                                        </p:attrNameLst>
                                      </p:cBhvr>
                                      <p:to>
                                        <p:strVal val="visible"/>
                                      </p:to>
                                    </p:set>
                                    <p:animEffect transition="in" filter="blinds(horizontal)">
                                      <p:cBhvr>
                                        <p:cTn id="7" dur="500"/>
                                        <p:tgtEl>
                                          <p:spTgt spid="134147">
                                            <p:txEl>
                                              <p:charRg st="0" end="9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4147">
                                            <p:txEl>
                                              <p:charRg st="98" end="159"/>
                                            </p:txEl>
                                          </p:spTgt>
                                        </p:tgtEl>
                                        <p:attrNameLst>
                                          <p:attrName>style.visibility</p:attrName>
                                        </p:attrNameLst>
                                      </p:cBhvr>
                                      <p:to>
                                        <p:strVal val="visible"/>
                                      </p:to>
                                    </p:set>
                                    <p:animEffect transition="in" filter="blinds(horizontal)">
                                      <p:cBhvr>
                                        <p:cTn id="12" dur="500"/>
                                        <p:tgtEl>
                                          <p:spTgt spid="134147">
                                            <p:txEl>
                                              <p:charRg st="98" end="15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4147">
                                            <p:txEl>
                                              <p:charRg st="159" end="240"/>
                                            </p:txEl>
                                          </p:spTgt>
                                        </p:tgtEl>
                                        <p:attrNameLst>
                                          <p:attrName>style.visibility</p:attrName>
                                        </p:attrNameLst>
                                      </p:cBhvr>
                                      <p:to>
                                        <p:strVal val="visible"/>
                                      </p:to>
                                    </p:set>
                                    <p:animEffect transition="in" filter="blinds(horizontal)">
                                      <p:cBhvr>
                                        <p:cTn id="17" dur="500"/>
                                        <p:tgtEl>
                                          <p:spTgt spid="134147">
                                            <p:txEl>
                                              <p:charRg st="159" end="24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4147">
                                            <p:txEl>
                                              <p:charRg st="240" end="280"/>
                                            </p:txEl>
                                          </p:spTgt>
                                        </p:tgtEl>
                                        <p:attrNameLst>
                                          <p:attrName>style.visibility</p:attrName>
                                        </p:attrNameLst>
                                      </p:cBhvr>
                                      <p:to>
                                        <p:strVal val="visible"/>
                                      </p:to>
                                    </p:set>
                                    <p:animEffect transition="in" filter="blinds(horizontal)">
                                      <p:cBhvr>
                                        <p:cTn id="22" dur="500"/>
                                        <p:tgtEl>
                                          <p:spTgt spid="134147">
                                            <p:txEl>
                                              <p:charRg st="240" end="2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40962"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Order of Growth Equations</a:t>
            </a:r>
            <a:endParaRPr lang="en-US" altLang="zh-CN" dirty="0">
              <a:ea typeface="宋体" panose="02010600030101010101" pitchFamily="2" charset="-122"/>
            </a:endParaRPr>
          </a:p>
        </p:txBody>
      </p:sp>
      <p:sp>
        <p:nvSpPr>
          <p:cNvPr id="135171" name="Rectangle 3"/>
          <p:cNvSpPr>
            <a:spLocks noGrp="1"/>
          </p:cNvSpPr>
          <p:nvPr>
            <p:ph idx="1"/>
          </p:nvPr>
        </p:nvSpPr>
        <p:spPr>
          <a:xfrm>
            <a:off x="381000" y="1676400"/>
            <a:ext cx="8305800" cy="4267200"/>
          </a:xfrm>
          <a:ln/>
        </p:spPr>
        <p:txBody>
          <a:bodyPr vert="horz" wrap="square" lIns="91440" tIns="45720" rIns="91440" bIns="45720" anchor="t" anchorCtr="0"/>
          <a:p>
            <a:pPr marL="339725" indent="-339725"/>
            <a:r>
              <a:rPr lang="en-US" altLang="zh-CN" b="1" dirty="0">
                <a:solidFill>
                  <a:srgbClr val="000000"/>
                </a:solidFill>
                <a:ea typeface="宋体" panose="02010600030101010101" pitchFamily="2" charset="-122"/>
              </a:rPr>
              <a:t>Suppose </a:t>
            </a:r>
            <a:r>
              <a:rPr lang="en-US" altLang="zh-CN" b="1" i="1" dirty="0">
                <a:solidFill>
                  <a:srgbClr val="000000"/>
                </a:solidFill>
                <a:ea typeface="宋体" panose="02010600030101010101" pitchFamily="2" charset="-122"/>
              </a:rPr>
              <a:t>E</a:t>
            </a:r>
            <a:r>
              <a:rPr lang="en-US" altLang="zh-CN" b="1" baseline="-25000" dirty="0">
                <a:solidFill>
                  <a:srgbClr val="000000"/>
                </a:solidFill>
                <a:ea typeface="宋体" panose="02010600030101010101" pitchFamily="2" charset="-122"/>
              </a:rPr>
              <a:t>1</a:t>
            </a:r>
            <a:r>
              <a:rPr lang="en-US" altLang="zh-CN" b="1" dirty="0">
                <a:solidFill>
                  <a:srgbClr val="000000"/>
                </a:solidFill>
                <a:ea typeface="宋体" panose="02010600030101010101" pitchFamily="2" charset="-122"/>
              </a:rPr>
              <a:t> and </a:t>
            </a:r>
            <a:r>
              <a:rPr lang="en-US" altLang="zh-CN" b="1" i="1" dirty="0">
                <a:solidFill>
                  <a:srgbClr val="000000"/>
                </a:solidFill>
                <a:ea typeface="宋体" panose="02010600030101010101" pitchFamily="2" charset="-122"/>
              </a:rPr>
              <a:t>E</a:t>
            </a:r>
            <a:r>
              <a:rPr lang="en-US" altLang="zh-CN" b="1" baseline="-25000" dirty="0">
                <a:solidFill>
                  <a:srgbClr val="000000"/>
                </a:solidFill>
                <a:ea typeface="宋体" panose="02010600030101010101" pitchFamily="2" charset="-122"/>
              </a:rPr>
              <a:t>2</a:t>
            </a:r>
            <a:r>
              <a:rPr lang="en-US" altLang="zh-CN" b="1" dirty="0">
                <a:solidFill>
                  <a:srgbClr val="000000"/>
                </a:solidFill>
                <a:ea typeface="宋体" panose="02010600030101010101" pitchFamily="2" charset="-122"/>
              </a:rPr>
              <a:t> are order-of-growth expressions corresponding to the sets of functions </a:t>
            </a:r>
            <a:r>
              <a:rPr lang="en-US" altLang="zh-CN" b="1" i="1" dirty="0">
                <a:solidFill>
                  <a:srgbClr val="000000"/>
                </a:solidFill>
                <a:ea typeface="宋体" panose="02010600030101010101" pitchFamily="2" charset="-122"/>
              </a:rPr>
              <a:t>S</a:t>
            </a:r>
            <a:r>
              <a:rPr lang="en-US" altLang="zh-CN" b="1" dirty="0">
                <a:solidFill>
                  <a:srgbClr val="000000"/>
                </a:solidFill>
                <a:ea typeface="宋体" panose="02010600030101010101" pitchFamily="2" charset="-122"/>
              </a:rPr>
              <a:t> and </a:t>
            </a:r>
            <a:r>
              <a:rPr lang="en-US" altLang="zh-CN" b="1" i="1" dirty="0">
                <a:solidFill>
                  <a:srgbClr val="000000"/>
                </a:solidFill>
                <a:ea typeface="宋体" panose="02010600030101010101" pitchFamily="2" charset="-122"/>
              </a:rPr>
              <a:t>T</a:t>
            </a:r>
            <a:r>
              <a:rPr lang="en-US" altLang="zh-CN" b="1" dirty="0">
                <a:solidFill>
                  <a:srgbClr val="000000"/>
                </a:solidFill>
                <a:ea typeface="宋体" panose="02010600030101010101" pitchFamily="2" charset="-122"/>
              </a:rPr>
              <a:t>, respectively. </a:t>
            </a:r>
            <a:endParaRPr lang="en-US" altLang="zh-CN" b="1" dirty="0">
              <a:solidFill>
                <a:srgbClr val="000000"/>
              </a:solidFill>
              <a:ea typeface="宋体" panose="02010600030101010101" pitchFamily="2" charset="-122"/>
            </a:endParaRPr>
          </a:p>
          <a:p>
            <a:pPr marL="339725" indent="-339725"/>
            <a:r>
              <a:rPr lang="en-US" altLang="zh-CN" b="1" dirty="0">
                <a:solidFill>
                  <a:srgbClr val="000000"/>
                </a:solidFill>
                <a:ea typeface="宋体" panose="02010600030101010101" pitchFamily="2" charset="-122"/>
                <a:sym typeface="Symbol" panose="05050102010706020507" pitchFamily="18" charset="2"/>
              </a:rPr>
              <a:t>Then the </a:t>
            </a: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1" dirty="0">
                <a:solidFill>
                  <a:srgbClr val="000000"/>
                </a:solidFill>
                <a:ea typeface="宋体" panose="02010600030101010101" pitchFamily="2" charset="-122"/>
                <a:sym typeface="Symbol" panose="05050102010706020507" pitchFamily="18" charset="2"/>
              </a:rPr>
              <a:t>equation</a:t>
            </a: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rPr>
              <a:t>E</a:t>
            </a:r>
            <a:r>
              <a:rPr lang="en-US" altLang="zh-CN" b="1" baseline="-25000" dirty="0">
                <a:solidFill>
                  <a:srgbClr val="000000"/>
                </a:solidFill>
                <a:ea typeface="宋体" panose="02010600030101010101" pitchFamily="2" charset="-122"/>
              </a:rPr>
              <a:t>1</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rPr>
              <a:t>E</a:t>
            </a:r>
            <a:r>
              <a:rPr lang="en-US" altLang="zh-CN" b="1" baseline="-25000" dirty="0">
                <a:solidFill>
                  <a:srgbClr val="000000"/>
                </a:solidFill>
                <a:ea typeface="宋体" panose="02010600030101010101" pitchFamily="2" charset="-122"/>
              </a:rPr>
              <a:t>2</a:t>
            </a:r>
            <a:r>
              <a:rPr lang="en-US" altLang="zh-CN" b="1" dirty="0">
                <a:solidFill>
                  <a:srgbClr val="000000"/>
                </a:solidFill>
                <a:ea typeface="宋体" panose="02010600030101010101" pitchFamily="2" charset="-122"/>
                <a:sym typeface="Symbol" panose="05050102010706020507" pitchFamily="18" charset="2"/>
              </a:rPr>
              <a:t> really means</a:t>
            </a:r>
            <a:br>
              <a:rPr lang="en-US" altLang="zh-CN" b="1" dirty="0">
                <a:solidFill>
                  <a:srgbClr val="000000"/>
                </a:solidFill>
                <a:ea typeface="宋体" panose="02010600030101010101" pitchFamily="2" charset="-122"/>
                <a:sym typeface="Symbol" panose="05050102010706020507" pitchFamily="18" charset="2"/>
              </a:rPr>
            </a:b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f</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S</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g</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T </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f</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g</a:t>
            </a:r>
            <a:br>
              <a:rPr lang="en-US" altLang="zh-CN" b="1" i="1" dirty="0">
                <a:solidFill>
                  <a:srgbClr val="000000"/>
                </a:solidFill>
                <a:ea typeface="宋体" panose="02010600030101010101" pitchFamily="2" charset="-122"/>
                <a:sym typeface="Symbol" panose="05050102010706020507" pitchFamily="18" charset="2"/>
              </a:rPr>
            </a:br>
            <a:r>
              <a:rPr lang="en-US" altLang="zh-CN" b="1" dirty="0">
                <a:solidFill>
                  <a:srgbClr val="000000"/>
                </a:solidFill>
                <a:ea typeface="宋体" panose="02010600030101010101" pitchFamily="2" charset="-122"/>
                <a:sym typeface="Symbol" panose="05050102010706020507" pitchFamily="18" charset="2"/>
              </a:rPr>
              <a:t>or simply </a:t>
            </a:r>
            <a:r>
              <a:rPr lang="en-US" altLang="zh-CN" b="1" i="1" dirty="0">
                <a:solidFill>
                  <a:srgbClr val="000000"/>
                </a:solidFill>
                <a:ea typeface="宋体" panose="02010600030101010101" pitchFamily="2" charset="-122"/>
                <a:sym typeface="Symbol" panose="05050102010706020507" pitchFamily="18" charset="2"/>
              </a:rPr>
              <a:t>S</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T.</a:t>
            </a:r>
            <a:endParaRPr lang="en-US" altLang="zh-CN" b="1" dirty="0">
              <a:solidFill>
                <a:srgbClr val="000000"/>
              </a:solidFill>
              <a:ea typeface="宋体" panose="02010600030101010101" pitchFamily="2" charset="-122"/>
              <a:sym typeface="Symbol" panose="05050102010706020507" pitchFamily="18" charset="2"/>
            </a:endParaRPr>
          </a:p>
          <a:p>
            <a:pPr marL="339725" indent="-339725"/>
            <a:r>
              <a:rPr lang="en-US" altLang="zh-CN" b="1" dirty="0">
                <a:solidFill>
                  <a:srgbClr val="000000"/>
                </a:solidFill>
                <a:ea typeface="宋体" panose="02010600030101010101" pitchFamily="2" charset="-122"/>
                <a:sym typeface="Symbol" panose="05050102010706020507" pitchFamily="18" charset="2"/>
              </a:rPr>
              <a:t>Example:  </a:t>
            </a:r>
            <a:r>
              <a:rPr lang="en-US" altLang="zh-CN" b="1" i="1" dirty="0">
                <a:solidFill>
                  <a:srgbClr val="000000"/>
                </a:solidFill>
                <a:ea typeface="宋体" panose="02010600030101010101" pitchFamily="2" charset="-122"/>
                <a:sym typeface="Symbol" panose="05050102010706020507" pitchFamily="18" charset="2"/>
              </a:rPr>
              <a:t>x</a:t>
            </a:r>
            <a:r>
              <a:rPr lang="en-US" altLang="zh-CN" b="1" baseline="30000" dirty="0">
                <a:solidFill>
                  <a:srgbClr val="000000"/>
                </a:solidFill>
                <a:ea typeface="宋体" panose="02010600030101010101" pitchFamily="2" charset="-122"/>
                <a:sym typeface="Symbol" panose="05050102010706020507" pitchFamily="18" charset="2"/>
              </a:rPr>
              <a:t>2</a:t>
            </a:r>
            <a:r>
              <a:rPr lang="en-US" altLang="zh-CN" b="1" dirty="0">
                <a:solidFill>
                  <a:srgbClr val="000000"/>
                </a:solidFill>
                <a:ea typeface="宋体" panose="02010600030101010101" pitchFamily="2" charset="-122"/>
                <a:sym typeface="Symbol" panose="05050102010706020507" pitchFamily="18" charset="2"/>
              </a:rPr>
              <a:t> + O(</a:t>
            </a:r>
            <a:r>
              <a:rPr lang="en-US" altLang="zh-CN" b="1" i="1" dirty="0">
                <a:solidFill>
                  <a:srgbClr val="000000"/>
                </a:solidFill>
                <a:ea typeface="宋体" panose="02010600030101010101" pitchFamily="2" charset="-122"/>
                <a:sym typeface="Symbol" panose="05050102010706020507" pitchFamily="18" charset="2"/>
              </a:rPr>
              <a:t>x</a:t>
            </a:r>
            <a:r>
              <a:rPr lang="en-US" altLang="zh-CN" b="1" dirty="0">
                <a:solidFill>
                  <a:srgbClr val="000000"/>
                </a:solidFill>
                <a:ea typeface="宋体" panose="02010600030101010101" pitchFamily="2" charset="-122"/>
                <a:sym typeface="Symbol" panose="05050102010706020507" pitchFamily="18" charset="2"/>
              </a:rPr>
              <a:t>) = O(</a:t>
            </a:r>
            <a:r>
              <a:rPr lang="en-US" altLang="zh-CN" b="1" i="1" dirty="0">
                <a:solidFill>
                  <a:srgbClr val="000000"/>
                </a:solidFill>
                <a:ea typeface="宋体" panose="02010600030101010101" pitchFamily="2" charset="-122"/>
                <a:sym typeface="Symbol" panose="05050102010706020507" pitchFamily="18" charset="2"/>
              </a:rPr>
              <a:t>x</a:t>
            </a:r>
            <a:r>
              <a:rPr lang="en-US" altLang="zh-CN" b="1" baseline="30000" dirty="0">
                <a:solidFill>
                  <a:srgbClr val="000000"/>
                </a:solidFill>
                <a:ea typeface="宋体" panose="02010600030101010101" pitchFamily="2" charset="-122"/>
                <a:sym typeface="Symbol" panose="05050102010706020507" pitchFamily="18" charset="2"/>
              </a:rPr>
              <a:t>2</a:t>
            </a:r>
            <a:r>
              <a:rPr lang="en-US" altLang="zh-CN" b="1" dirty="0">
                <a:solidFill>
                  <a:srgbClr val="000000"/>
                </a:solidFill>
                <a:ea typeface="宋体" panose="02010600030101010101" pitchFamily="2" charset="-122"/>
                <a:sym typeface="Symbol" panose="05050102010706020507" pitchFamily="18" charset="2"/>
              </a:rPr>
              <a:t>) means</a:t>
            </a:r>
            <a:br>
              <a:rPr lang="en-US" altLang="zh-CN" b="1" dirty="0">
                <a:solidFill>
                  <a:srgbClr val="000000"/>
                </a:solidFill>
                <a:ea typeface="宋体" panose="02010600030101010101" pitchFamily="2" charset="-122"/>
                <a:sym typeface="Symbol" panose="05050102010706020507" pitchFamily="18" charset="2"/>
              </a:rPr>
            </a:b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f</a:t>
            </a:r>
            <a:r>
              <a:rPr lang="en-US" altLang="zh-CN" b="1" dirty="0">
                <a:solidFill>
                  <a:srgbClr val="000000"/>
                </a:solidFill>
                <a:ea typeface="宋体" panose="02010600030101010101" pitchFamily="2" charset="-122"/>
                <a:sym typeface="Symbol" panose="05050102010706020507" pitchFamily="18" charset="2"/>
              </a:rPr>
              <a:t>O(</a:t>
            </a:r>
            <a:r>
              <a:rPr lang="en-US" altLang="zh-CN" b="1" i="1" dirty="0">
                <a:solidFill>
                  <a:srgbClr val="000000"/>
                </a:solidFill>
                <a:ea typeface="宋体" panose="02010600030101010101" pitchFamily="2" charset="-122"/>
                <a:sym typeface="Symbol" panose="05050102010706020507" pitchFamily="18" charset="2"/>
              </a:rPr>
              <a:t>x</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g</a:t>
            </a:r>
            <a:r>
              <a:rPr lang="en-US" altLang="zh-CN" b="1" dirty="0">
                <a:solidFill>
                  <a:srgbClr val="000000"/>
                </a:solidFill>
                <a:ea typeface="宋体" panose="02010600030101010101" pitchFamily="2" charset="-122"/>
                <a:sym typeface="Symbol" panose="05050102010706020507" pitchFamily="18" charset="2"/>
              </a:rPr>
              <a:t>O(</a:t>
            </a:r>
            <a:r>
              <a:rPr lang="en-US" altLang="zh-CN" b="1" i="1" dirty="0">
                <a:solidFill>
                  <a:srgbClr val="000000"/>
                </a:solidFill>
                <a:ea typeface="宋体" panose="02010600030101010101" pitchFamily="2" charset="-122"/>
                <a:sym typeface="Symbol" panose="05050102010706020507" pitchFamily="18" charset="2"/>
              </a:rPr>
              <a:t>x</a:t>
            </a:r>
            <a:r>
              <a:rPr lang="en-US" altLang="zh-CN" b="1" baseline="30000" dirty="0">
                <a:solidFill>
                  <a:srgbClr val="000000"/>
                </a:solidFill>
                <a:ea typeface="宋体" panose="02010600030101010101" pitchFamily="2" charset="-122"/>
                <a:sym typeface="Symbol" panose="05050102010706020507" pitchFamily="18" charset="2"/>
              </a:rPr>
              <a:t>2</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x</a:t>
            </a:r>
            <a:r>
              <a:rPr lang="en-US" altLang="zh-CN" b="1" baseline="30000" dirty="0">
                <a:solidFill>
                  <a:srgbClr val="000000"/>
                </a:solidFill>
                <a:ea typeface="宋体" panose="02010600030101010101" pitchFamily="2" charset="-122"/>
                <a:sym typeface="Symbol" panose="05050102010706020507" pitchFamily="18" charset="2"/>
              </a:rPr>
              <a:t>2</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f</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x</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g</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x</a:t>
            </a:r>
            <a:r>
              <a:rPr lang="en-US" altLang="zh-CN" b="1" dirty="0">
                <a:solidFill>
                  <a:srgbClr val="000000"/>
                </a:solidFill>
                <a:ea typeface="宋体" panose="02010600030101010101" pitchFamily="2" charset="-122"/>
                <a:sym typeface="Symbol" panose="05050102010706020507" pitchFamily="18" charset="2"/>
              </a:rPr>
              <a:t>)</a:t>
            </a:r>
            <a:endParaRPr lang="en-US" altLang="zh-CN" b="1" dirty="0">
              <a:solidFill>
                <a:srgbClr val="000000"/>
              </a:solidFill>
              <a:ea typeface="宋体" panose="0201060003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171">
                                            <p:txEl>
                                              <p:charRg st="0" end="113"/>
                                            </p:txEl>
                                          </p:spTgt>
                                        </p:tgtEl>
                                        <p:attrNameLst>
                                          <p:attrName>style.visibility</p:attrName>
                                        </p:attrNameLst>
                                      </p:cBhvr>
                                      <p:to>
                                        <p:strVal val="visible"/>
                                      </p:to>
                                    </p:set>
                                    <p:animEffect transition="in" filter="blinds(horizontal)">
                                      <p:cBhvr>
                                        <p:cTn id="7" dur="500"/>
                                        <p:tgtEl>
                                          <p:spTgt spid="135171">
                                            <p:txEl>
                                              <p:charRg st="0" end="1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5171">
                                            <p:txEl>
                                              <p:charRg st="113" end="195"/>
                                            </p:txEl>
                                          </p:spTgt>
                                        </p:tgtEl>
                                        <p:attrNameLst>
                                          <p:attrName>style.visibility</p:attrName>
                                        </p:attrNameLst>
                                      </p:cBhvr>
                                      <p:to>
                                        <p:strVal val="visible"/>
                                      </p:to>
                                    </p:set>
                                    <p:animEffect transition="in" filter="blinds(horizontal)">
                                      <p:cBhvr>
                                        <p:cTn id="12" dur="500"/>
                                        <p:tgtEl>
                                          <p:spTgt spid="135171">
                                            <p:txEl>
                                              <p:charRg st="113" end="1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5171">
                                            <p:txEl>
                                              <p:charRg st="195" end="263"/>
                                            </p:txEl>
                                          </p:spTgt>
                                        </p:tgtEl>
                                        <p:attrNameLst>
                                          <p:attrName>style.visibility</p:attrName>
                                        </p:attrNameLst>
                                      </p:cBhvr>
                                      <p:to>
                                        <p:strVal val="visible"/>
                                      </p:to>
                                    </p:set>
                                    <p:animEffect transition="in" filter="blinds(horizontal)">
                                      <p:cBhvr>
                                        <p:cTn id="17" dur="500"/>
                                        <p:tgtEl>
                                          <p:spTgt spid="135171">
                                            <p:txEl>
                                              <p:charRg st="195" end="26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2" name="灯片编号占位符 5"/>
          <p:cNvSpPr txBox="1">
            <a:spLocks noGrp="1"/>
          </p:cNvSpPr>
          <p:nvPr/>
        </p:nvSpPr>
        <p:spPr bwMode="auto">
          <a:xfrm>
            <a:off x="3124200" y="6477000"/>
            <a:ext cx="2133600" cy="320675"/>
          </a:xfrm>
          <a:prstGeom prst="rect">
            <a:avLst/>
          </a:prstGeom>
          <a:noFill/>
          <a:ln>
            <a:miter lim="800000"/>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7171" name="Rectangle 2"/>
          <p:cNvSpPr>
            <a:spLocks noGrp="1"/>
          </p:cNvSpPr>
          <p:nvPr>
            <p:ph type="title" idx="4294967295"/>
          </p:nvPr>
        </p:nvSpPr>
        <p:spPr>
          <a:ln/>
        </p:spPr>
        <p:txBody>
          <a:bodyPr vert="horz" wrap="square" lIns="91440" tIns="45720" rIns="91440" bIns="45720" anchor="ctr" anchorCtr="0"/>
          <a:p>
            <a:pPr eaLnBrk="1" hangingPunct="1"/>
            <a:endParaRPr lang="zh-CN" altLang="zh-CN" dirty="0">
              <a:ea typeface="宋体" panose="02010600030101010101" pitchFamily="2" charset="-122"/>
            </a:endParaRPr>
          </a:p>
        </p:txBody>
      </p:sp>
      <p:grpSp>
        <p:nvGrpSpPr>
          <p:cNvPr id="7172" name="Group 4"/>
          <p:cNvGrpSpPr/>
          <p:nvPr/>
        </p:nvGrpSpPr>
        <p:grpSpPr>
          <a:xfrm>
            <a:off x="1981200" y="2819400"/>
            <a:ext cx="5029200" cy="2438400"/>
            <a:chOff x="1997" y="1314"/>
            <a:chExt cx="1889" cy="1009"/>
          </a:xfrm>
        </p:grpSpPr>
        <p:grpSp>
          <p:nvGrpSpPr>
            <p:cNvPr id="7173" name="Group 5"/>
            <p:cNvGrpSpPr/>
            <p:nvPr/>
          </p:nvGrpSpPr>
          <p:grpSpPr>
            <a:xfrm>
              <a:off x="1997" y="1404"/>
              <a:ext cx="1889" cy="919"/>
              <a:chOff x="1973" y="1027"/>
              <a:chExt cx="1926" cy="937"/>
            </a:xfrm>
          </p:grpSpPr>
          <p:sp>
            <p:nvSpPr>
              <p:cNvPr id="55302" name="Oval 6"/>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3" name="Oval 7"/>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5304" name="Oval 8"/>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5" name="Oval 9"/>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6" name="Oval 10"/>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7" name="Oval 11"/>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180" name="Rectangle 3"/>
          <p:cNvSpPr>
            <a:spLocks noGrp="1"/>
          </p:cNvSpPr>
          <p:nvPr>
            <p:ph type="body" idx="4294967295"/>
          </p:nvPr>
        </p:nvSpPr>
        <p:spPr>
          <a:xfrm>
            <a:off x="3048000" y="3276600"/>
            <a:ext cx="3276600" cy="914400"/>
          </a:xfrm>
          <a:ln/>
        </p:spPr>
        <p:txBody>
          <a:bodyPr vert="horz" wrap="square" lIns="91440" tIns="45720" rIns="91440" bIns="45720" anchor="t" anchorCtr="0"/>
          <a:p>
            <a:pPr eaLnBrk="1" hangingPunct="1">
              <a:lnSpc>
                <a:spcPct val="90000"/>
              </a:lnSpc>
              <a:buNone/>
            </a:pPr>
            <a:r>
              <a:rPr lang="en-US" altLang="zh-CN" sz="2800" dirty="0">
                <a:ea typeface="宋体" panose="02010600030101010101" pitchFamily="2" charset="-122"/>
              </a:rPr>
              <a:t>2.1 Analysis Framework</a:t>
            </a:r>
            <a:endParaRPr lang="en-US" altLang="zh-CN" sz="2800" b="1" dirty="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41986"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Useful Facts about Big O</a:t>
            </a:r>
            <a:endParaRPr lang="en-US" altLang="zh-CN" dirty="0">
              <a:ea typeface="宋体" panose="02010600030101010101" pitchFamily="2" charset="-122"/>
            </a:endParaRPr>
          </a:p>
        </p:txBody>
      </p:sp>
      <p:sp>
        <p:nvSpPr>
          <p:cNvPr id="136195" name="Rectangle 3"/>
          <p:cNvSpPr>
            <a:spLocks noGrp="1"/>
          </p:cNvSpPr>
          <p:nvPr>
            <p:ph idx="1"/>
          </p:nvPr>
        </p:nvSpPr>
        <p:spPr>
          <a:xfrm>
            <a:off x="609600" y="1447800"/>
            <a:ext cx="8305800" cy="4876800"/>
          </a:xfrm>
          <a:ln/>
        </p:spPr>
        <p:txBody>
          <a:bodyPr vert="horz" wrap="square" lIns="91440" tIns="45720" rIns="91440" bIns="45720" anchor="t" anchorCtr="0"/>
          <a:p>
            <a:r>
              <a:rPr lang="zh-CN" altLang="en-US"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f,g</a:t>
            </a:r>
            <a:r>
              <a:rPr lang="en-US" altLang="zh-CN" b="1" dirty="0">
                <a:solidFill>
                  <a:srgbClr val="000000"/>
                </a:solidFill>
                <a:ea typeface="宋体" panose="02010600030101010101" pitchFamily="2" charset="-122"/>
                <a:sym typeface="Symbol" panose="05050102010706020507" pitchFamily="18" charset="2"/>
              </a:rPr>
              <a:t> &amp; constants</a:t>
            </a:r>
            <a:r>
              <a:rPr lang="en-US" altLang="zh-CN" b="1" dirty="0">
                <a:solidFill>
                  <a:srgbClr val="000000"/>
                </a:solidFill>
                <a:ea typeface="宋体" panose="02010600030101010101" pitchFamily="2" charset="-122"/>
              </a:rPr>
              <a:t> </a:t>
            </a:r>
            <a:r>
              <a:rPr lang="en-US" altLang="zh-CN" b="1" i="1" dirty="0">
                <a:solidFill>
                  <a:srgbClr val="000000"/>
                </a:solidFill>
                <a:ea typeface="宋体" panose="02010600030101010101" pitchFamily="2" charset="-122"/>
              </a:rPr>
              <a:t>a</a:t>
            </a:r>
            <a:r>
              <a:rPr lang="en-US" altLang="zh-CN" b="1" dirty="0">
                <a:solidFill>
                  <a:srgbClr val="000000"/>
                </a:solidFill>
                <a:ea typeface="宋体" panose="02010600030101010101" pitchFamily="2" charset="-122"/>
              </a:rPr>
              <a:t>,</a:t>
            </a:r>
            <a:r>
              <a:rPr lang="en-US" altLang="zh-CN" b="1" i="1" dirty="0">
                <a:solidFill>
                  <a:srgbClr val="000000"/>
                </a:solidFill>
                <a:ea typeface="宋体" panose="02010600030101010101" pitchFamily="2" charset="-122"/>
              </a:rPr>
              <a:t>b</a:t>
            </a:r>
            <a:r>
              <a:rPr lang="en-US" altLang="zh-CN" b="1" dirty="0">
                <a:solidFill>
                  <a:srgbClr val="000000"/>
                </a:solidFill>
                <a:ea typeface="宋体" panose="02010600030101010101" pitchFamily="2" charset="-122"/>
                <a:sym typeface="Symbol" panose="05050102010706020507" pitchFamily="18" charset="2"/>
              </a:rPr>
              <a:t>R, with </a:t>
            </a:r>
            <a:r>
              <a:rPr lang="en-US" altLang="zh-CN" b="1" i="1" dirty="0">
                <a:solidFill>
                  <a:srgbClr val="000000"/>
                </a:solidFill>
                <a:ea typeface="宋体" panose="02010600030101010101" pitchFamily="2" charset="-122"/>
                <a:sym typeface="Symbol" panose="05050102010706020507" pitchFamily="18" charset="2"/>
              </a:rPr>
              <a:t>b</a:t>
            </a:r>
            <a:r>
              <a:rPr lang="en-US" altLang="zh-CN" b="1" dirty="0">
                <a:solidFill>
                  <a:srgbClr val="000000"/>
                </a:solidFill>
                <a:ea typeface="宋体" panose="02010600030101010101" pitchFamily="2" charset="-122"/>
                <a:sym typeface="Symbol" panose="05050102010706020507" pitchFamily="18" charset="2"/>
              </a:rPr>
              <a:t>0,</a:t>
            </a:r>
            <a:endParaRPr lang="en-US" altLang="zh-CN" b="1" dirty="0">
              <a:solidFill>
                <a:srgbClr val="000000"/>
              </a:solidFill>
              <a:ea typeface="宋体" panose="02010600030101010101" pitchFamily="2" charset="-122"/>
              <a:sym typeface="Symbol" panose="05050102010706020507" pitchFamily="18" charset="2"/>
            </a:endParaRPr>
          </a:p>
          <a:p>
            <a:pPr lvl="1"/>
            <a:r>
              <a:rPr lang="en-US" altLang="zh-CN" b="1" i="1" dirty="0">
                <a:solidFill>
                  <a:srgbClr val="000000"/>
                </a:solidFill>
                <a:ea typeface="宋体" panose="02010600030101010101" pitchFamily="2" charset="-122"/>
              </a:rPr>
              <a:t>af </a:t>
            </a:r>
            <a:r>
              <a:rPr lang="en-US" altLang="zh-CN" b="1" dirty="0">
                <a:solidFill>
                  <a:srgbClr val="000000"/>
                </a:solidFill>
                <a:ea typeface="宋体" panose="02010600030101010101" pitchFamily="2" charset="-122"/>
              </a:rPr>
              <a:t>= O(</a:t>
            </a:r>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rPr>
              <a:t>);              (</a:t>
            </a:r>
            <a:r>
              <a:rPr lang="en-US" altLang="zh-CN" b="1" i="1" dirty="0">
                <a:solidFill>
                  <a:srgbClr val="000000"/>
                </a:solidFill>
                <a:ea typeface="宋体" panose="02010600030101010101" pitchFamily="2" charset="-122"/>
              </a:rPr>
              <a:t>e</a:t>
            </a:r>
            <a:r>
              <a:rPr lang="en-US" altLang="zh-CN" b="1" dirty="0">
                <a:solidFill>
                  <a:srgbClr val="000000"/>
                </a:solidFill>
                <a:ea typeface="宋体" panose="02010600030101010101" pitchFamily="2" charset="-122"/>
              </a:rPr>
              <a:t>.</a:t>
            </a:r>
            <a:r>
              <a:rPr lang="en-US" altLang="zh-CN" b="1" i="1" dirty="0">
                <a:solidFill>
                  <a:srgbClr val="000000"/>
                </a:solidFill>
                <a:ea typeface="宋体" panose="02010600030101010101" pitchFamily="2" charset="-122"/>
              </a:rPr>
              <a:t>g. </a:t>
            </a:r>
            <a:r>
              <a:rPr lang="en-US" altLang="zh-CN" b="1" dirty="0">
                <a:solidFill>
                  <a:srgbClr val="000000"/>
                </a:solidFill>
                <a:ea typeface="宋体" panose="02010600030101010101" pitchFamily="2" charset="-122"/>
              </a:rPr>
              <a:t>3</a:t>
            </a:r>
            <a:r>
              <a:rPr lang="en-US" altLang="zh-CN" b="1" i="1" dirty="0">
                <a:solidFill>
                  <a:srgbClr val="000000"/>
                </a:solidFill>
                <a:ea typeface="宋体" panose="02010600030101010101" pitchFamily="2" charset="-122"/>
              </a:rPr>
              <a:t>x</a:t>
            </a:r>
            <a:r>
              <a:rPr lang="en-US" altLang="zh-CN" b="1" baseline="30000" dirty="0">
                <a:solidFill>
                  <a:srgbClr val="000000"/>
                </a:solidFill>
                <a:ea typeface="宋体" panose="02010600030101010101" pitchFamily="2" charset="-122"/>
              </a:rPr>
              <a:t>2 </a:t>
            </a:r>
            <a:r>
              <a:rPr lang="en-US" altLang="zh-CN" b="1" dirty="0">
                <a:solidFill>
                  <a:srgbClr val="000000"/>
                </a:solidFill>
                <a:ea typeface="宋体" panose="02010600030101010101" pitchFamily="2" charset="-122"/>
              </a:rPr>
              <a:t>= O(</a:t>
            </a:r>
            <a:r>
              <a:rPr lang="en-US" altLang="zh-CN" b="1" i="1" dirty="0">
                <a:solidFill>
                  <a:srgbClr val="000000"/>
                </a:solidFill>
                <a:ea typeface="宋体" panose="02010600030101010101" pitchFamily="2" charset="-122"/>
              </a:rPr>
              <a:t>x</a:t>
            </a:r>
            <a:r>
              <a:rPr lang="en-US" altLang="zh-CN" b="1" baseline="30000" dirty="0">
                <a:solidFill>
                  <a:srgbClr val="000000"/>
                </a:solidFill>
                <a:ea typeface="宋体" panose="02010600030101010101" pitchFamily="2" charset="-122"/>
              </a:rPr>
              <a:t>2</a:t>
            </a:r>
            <a:r>
              <a:rPr lang="en-US" altLang="zh-CN" b="1" dirty="0">
                <a:solidFill>
                  <a:srgbClr val="000000"/>
                </a:solidFill>
                <a:ea typeface="宋体" panose="02010600030101010101" pitchFamily="2" charset="-122"/>
              </a:rPr>
              <a:t>))</a:t>
            </a:r>
            <a:endParaRPr lang="en-US" altLang="zh-CN" b="1" dirty="0">
              <a:solidFill>
                <a:srgbClr val="000000"/>
              </a:solidFill>
              <a:ea typeface="宋体" panose="02010600030101010101" pitchFamily="2" charset="-122"/>
            </a:endParaRPr>
          </a:p>
          <a:p>
            <a:pPr lvl="1"/>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rPr>
              <a:t>O(</a:t>
            </a:r>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rPr>
              <a:t>)</a:t>
            </a:r>
            <a:r>
              <a:rPr lang="en-US" altLang="zh-CN" b="1" i="1" dirty="0">
                <a:solidFill>
                  <a:srgbClr val="000000"/>
                </a:solidFill>
                <a:ea typeface="宋体" panose="02010600030101010101" pitchFamily="2" charset="-122"/>
              </a:rPr>
              <a:t> = </a:t>
            </a:r>
            <a:r>
              <a:rPr lang="en-US" altLang="zh-CN" b="1" dirty="0">
                <a:solidFill>
                  <a:srgbClr val="000000"/>
                </a:solidFill>
                <a:ea typeface="宋体" panose="02010600030101010101" pitchFamily="2" charset="-122"/>
              </a:rPr>
              <a:t>O(</a:t>
            </a:r>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rPr>
              <a:t>);      (</a:t>
            </a:r>
            <a:r>
              <a:rPr lang="en-US" altLang="zh-CN" b="1" i="1" dirty="0">
                <a:solidFill>
                  <a:srgbClr val="000000"/>
                </a:solidFill>
                <a:ea typeface="宋体" panose="02010600030101010101" pitchFamily="2" charset="-122"/>
              </a:rPr>
              <a:t>e</a:t>
            </a:r>
            <a:r>
              <a:rPr lang="en-US" altLang="zh-CN" b="1" dirty="0">
                <a:solidFill>
                  <a:srgbClr val="000000"/>
                </a:solidFill>
                <a:ea typeface="宋体" panose="02010600030101010101" pitchFamily="2" charset="-122"/>
              </a:rPr>
              <a:t>.</a:t>
            </a:r>
            <a:r>
              <a:rPr lang="en-US" altLang="zh-CN" b="1" i="1" dirty="0">
                <a:solidFill>
                  <a:srgbClr val="000000"/>
                </a:solidFill>
                <a:ea typeface="宋体" panose="02010600030101010101" pitchFamily="2" charset="-122"/>
              </a:rPr>
              <a:t>g. x</a:t>
            </a:r>
            <a:r>
              <a:rPr lang="en-US" altLang="zh-CN" b="1" baseline="30000" dirty="0">
                <a:solidFill>
                  <a:srgbClr val="000000"/>
                </a:solidFill>
                <a:ea typeface="宋体" panose="02010600030101010101" pitchFamily="2" charset="-122"/>
              </a:rPr>
              <a:t>2</a:t>
            </a:r>
            <a:r>
              <a:rPr lang="en-US" altLang="zh-CN" b="1" i="1" dirty="0">
                <a:solidFill>
                  <a:srgbClr val="000000"/>
                </a:solidFill>
                <a:ea typeface="宋体" panose="02010600030101010101" pitchFamily="2" charset="-122"/>
              </a:rPr>
              <a:t>+x = </a:t>
            </a:r>
            <a:r>
              <a:rPr lang="en-US" altLang="zh-CN" b="1" dirty="0">
                <a:solidFill>
                  <a:srgbClr val="000000"/>
                </a:solidFill>
                <a:ea typeface="宋体" panose="02010600030101010101" pitchFamily="2" charset="-122"/>
              </a:rPr>
              <a:t>O(</a:t>
            </a:r>
            <a:r>
              <a:rPr lang="en-US" altLang="zh-CN" b="1" i="1" dirty="0">
                <a:solidFill>
                  <a:srgbClr val="000000"/>
                </a:solidFill>
                <a:ea typeface="宋体" panose="02010600030101010101" pitchFamily="2" charset="-122"/>
              </a:rPr>
              <a:t>x</a:t>
            </a:r>
            <a:r>
              <a:rPr lang="en-US" altLang="zh-CN" b="1" baseline="30000" dirty="0">
                <a:solidFill>
                  <a:srgbClr val="000000"/>
                </a:solidFill>
                <a:ea typeface="宋体" panose="02010600030101010101" pitchFamily="2" charset="-122"/>
              </a:rPr>
              <a:t>2</a:t>
            </a:r>
            <a:r>
              <a:rPr lang="en-US" altLang="zh-CN" b="1" dirty="0">
                <a:solidFill>
                  <a:srgbClr val="000000"/>
                </a:solidFill>
                <a:ea typeface="宋体" panose="02010600030101010101" pitchFamily="2" charset="-122"/>
              </a:rPr>
              <a:t>))</a:t>
            </a:r>
            <a:endParaRPr lang="en-US" altLang="zh-CN" b="1" dirty="0">
              <a:solidFill>
                <a:srgbClr val="000000"/>
              </a:solidFill>
              <a:ea typeface="宋体" panose="02010600030101010101" pitchFamily="2" charset="-122"/>
            </a:endParaRPr>
          </a:p>
          <a:p>
            <a:r>
              <a:rPr lang="en-US" altLang="zh-CN" b="1" dirty="0">
                <a:solidFill>
                  <a:srgbClr val="000000"/>
                </a:solidFill>
                <a:ea typeface="宋体" panose="02010600030101010101" pitchFamily="2" charset="-122"/>
              </a:rPr>
              <a:t>Also, if </a:t>
            </a:r>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rPr>
              <a:t>=</a:t>
            </a:r>
            <a:r>
              <a:rPr lang="en-US" altLang="zh-CN" b="1" dirty="0">
                <a:solidFill>
                  <a:srgbClr val="000000"/>
                </a:solidFill>
                <a:ea typeface="宋体" panose="02010600030101010101" pitchFamily="2" charset="-122"/>
                <a:sym typeface="Symbol" panose="05050102010706020507" pitchFamily="18" charset="2"/>
              </a:rPr>
              <a:t>(1) (</a:t>
            </a:r>
            <a:r>
              <a:rPr lang="en-US" altLang="zh-CN" b="1" i="1" dirty="0">
                <a:solidFill>
                  <a:srgbClr val="000000"/>
                </a:solidFill>
                <a:ea typeface="宋体" panose="02010600030101010101" pitchFamily="2" charset="-122"/>
                <a:sym typeface="Symbol" panose="05050102010706020507" pitchFamily="18" charset="2"/>
              </a:rPr>
              <a:t>at least</a:t>
            </a:r>
            <a:r>
              <a:rPr lang="en-US" altLang="zh-CN" b="1" dirty="0">
                <a:solidFill>
                  <a:srgbClr val="000000"/>
                </a:solidFill>
                <a:ea typeface="宋体" panose="02010600030101010101" pitchFamily="2" charset="-122"/>
                <a:sym typeface="Symbol" panose="05050102010706020507" pitchFamily="18" charset="2"/>
              </a:rPr>
              <a:t> order 1), then:</a:t>
            </a:r>
            <a:endParaRPr lang="en-US" altLang="zh-CN" b="1" dirty="0">
              <a:solidFill>
                <a:srgbClr val="000000"/>
              </a:solidFill>
              <a:ea typeface="宋体" panose="02010600030101010101" pitchFamily="2" charset="-122"/>
              <a:sym typeface="Symbol" panose="05050102010706020507" pitchFamily="18" charset="2"/>
            </a:endParaRPr>
          </a:p>
          <a:p>
            <a:pPr lvl="1"/>
            <a:r>
              <a:rPr lang="en-US" altLang="zh-CN" b="1" i="1" dirty="0">
                <a:solidFill>
                  <a:srgbClr val="000000"/>
                </a:solidFill>
                <a:ea typeface="宋体" panose="02010600030101010101" pitchFamily="2" charset="-122"/>
              </a:rPr>
              <a:t>|f|</a:t>
            </a:r>
            <a:r>
              <a:rPr lang="en-US" altLang="zh-CN" b="1" baseline="30000" dirty="0">
                <a:solidFill>
                  <a:srgbClr val="000000"/>
                </a:solidFill>
                <a:ea typeface="宋体" panose="02010600030101010101" pitchFamily="2" charset="-122"/>
              </a:rPr>
              <a:t>1-</a:t>
            </a:r>
            <a:r>
              <a:rPr lang="en-US" altLang="zh-CN" b="1" i="1" baseline="30000" dirty="0">
                <a:solidFill>
                  <a:srgbClr val="000000"/>
                </a:solidFill>
                <a:ea typeface="宋体" panose="02010600030101010101" pitchFamily="2" charset="-122"/>
              </a:rPr>
              <a:t>b </a:t>
            </a:r>
            <a:r>
              <a:rPr lang="en-US" altLang="zh-CN" b="1" dirty="0">
                <a:solidFill>
                  <a:srgbClr val="000000"/>
                </a:solidFill>
                <a:ea typeface="宋体" panose="02010600030101010101" pitchFamily="2" charset="-122"/>
              </a:rPr>
              <a:t>= O(</a:t>
            </a:r>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rPr>
              <a:t>);           (</a:t>
            </a:r>
            <a:r>
              <a:rPr lang="en-US" altLang="zh-CN" b="1" i="1" dirty="0">
                <a:solidFill>
                  <a:srgbClr val="000000"/>
                </a:solidFill>
                <a:ea typeface="宋体" panose="02010600030101010101" pitchFamily="2" charset="-122"/>
              </a:rPr>
              <a:t>e.g.</a:t>
            </a:r>
            <a:r>
              <a:rPr lang="en-US" altLang="zh-CN" b="1" dirty="0">
                <a:solidFill>
                  <a:srgbClr val="000000"/>
                </a:solidFill>
                <a:ea typeface="宋体" panose="02010600030101010101" pitchFamily="2" charset="-122"/>
              </a:rPr>
              <a:t> </a:t>
            </a:r>
            <a:r>
              <a:rPr lang="en-US" altLang="zh-CN" b="1" i="1" dirty="0">
                <a:solidFill>
                  <a:srgbClr val="000000"/>
                </a:solidFill>
                <a:ea typeface="宋体" panose="02010600030101010101" pitchFamily="2" charset="-122"/>
              </a:rPr>
              <a:t>x</a:t>
            </a:r>
            <a:r>
              <a:rPr lang="en-US" altLang="zh-CN" b="1" baseline="30000" dirty="0">
                <a:solidFill>
                  <a:srgbClr val="000000"/>
                </a:solidFill>
                <a:ea typeface="宋体" panose="02010600030101010101" pitchFamily="2" charset="-122"/>
                <a:sym typeface="Symbol" panose="05050102010706020507" pitchFamily="18" charset="2"/>
              </a:rPr>
              <a:t>1 </a:t>
            </a:r>
            <a:r>
              <a:rPr lang="en-US" altLang="zh-CN" b="1" dirty="0">
                <a:solidFill>
                  <a:srgbClr val="000000"/>
                </a:solidFill>
                <a:ea typeface="宋体" panose="02010600030101010101" pitchFamily="2" charset="-122"/>
                <a:sym typeface="Symbol" panose="05050102010706020507" pitchFamily="18" charset="2"/>
              </a:rPr>
              <a:t>= O(</a:t>
            </a:r>
            <a:r>
              <a:rPr lang="en-US" altLang="zh-CN" b="1" i="1" dirty="0">
                <a:solidFill>
                  <a:srgbClr val="000000"/>
                </a:solidFill>
                <a:ea typeface="宋体" panose="02010600030101010101" pitchFamily="2" charset="-122"/>
                <a:sym typeface="Symbol" panose="05050102010706020507" pitchFamily="18" charset="2"/>
              </a:rPr>
              <a:t>x</a:t>
            </a:r>
            <a:r>
              <a:rPr lang="en-US" altLang="zh-CN" b="1" dirty="0">
                <a:solidFill>
                  <a:srgbClr val="000000"/>
                </a:solidFill>
                <a:ea typeface="宋体" panose="02010600030101010101" pitchFamily="2" charset="-122"/>
                <a:sym typeface="Symbol" panose="05050102010706020507" pitchFamily="18" charset="2"/>
              </a:rPr>
              <a:t>))</a:t>
            </a:r>
            <a:endParaRPr lang="en-US" altLang="zh-CN" b="1" dirty="0">
              <a:solidFill>
                <a:srgbClr val="000000"/>
              </a:solidFill>
              <a:ea typeface="宋体" panose="02010600030101010101" pitchFamily="2" charset="-122"/>
            </a:endParaRPr>
          </a:p>
          <a:p>
            <a:pPr lvl="1"/>
            <a:r>
              <a:rPr lang="en-US" altLang="zh-CN" b="1" dirty="0">
                <a:solidFill>
                  <a:srgbClr val="000000"/>
                </a:solidFill>
                <a:ea typeface="宋体" panose="02010600030101010101" pitchFamily="2" charset="-122"/>
              </a:rPr>
              <a:t>(log</a:t>
            </a:r>
            <a:r>
              <a:rPr lang="en-US" altLang="zh-CN" b="1" i="1" baseline="-25000" dirty="0">
                <a:solidFill>
                  <a:srgbClr val="000000"/>
                </a:solidFill>
                <a:ea typeface="宋体" panose="02010600030101010101" pitchFamily="2" charset="-122"/>
              </a:rPr>
              <a:t>b</a:t>
            </a:r>
            <a:r>
              <a:rPr lang="en-US" altLang="zh-CN" b="1" dirty="0">
                <a:solidFill>
                  <a:srgbClr val="000000"/>
                </a:solidFill>
                <a:ea typeface="宋体" panose="02010600030101010101" pitchFamily="2" charset="-122"/>
              </a:rPr>
              <a:t> |</a:t>
            </a:r>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rPr>
              <a:t>)</a:t>
            </a:r>
            <a:r>
              <a:rPr lang="en-US" altLang="zh-CN" b="1" i="1" baseline="30000" dirty="0">
                <a:solidFill>
                  <a:srgbClr val="000000"/>
                </a:solidFill>
                <a:ea typeface="宋体" panose="02010600030101010101" pitchFamily="2" charset="-122"/>
              </a:rPr>
              <a:t>a</a:t>
            </a:r>
            <a:r>
              <a:rPr lang="en-US" altLang="zh-CN" b="1" i="1" dirty="0">
                <a:solidFill>
                  <a:srgbClr val="000000"/>
                </a:solidFill>
                <a:ea typeface="宋体" panose="02010600030101010101" pitchFamily="2" charset="-122"/>
              </a:rPr>
              <a:t> </a:t>
            </a:r>
            <a:r>
              <a:rPr lang="en-US" altLang="zh-CN" b="1" dirty="0">
                <a:solidFill>
                  <a:srgbClr val="000000"/>
                </a:solidFill>
                <a:ea typeface="宋体" panose="02010600030101010101" pitchFamily="2" charset="-122"/>
              </a:rPr>
              <a:t>= O(</a:t>
            </a:r>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rPr>
              <a:t>).   (</a:t>
            </a:r>
            <a:r>
              <a:rPr lang="en-US" altLang="zh-CN" b="1" i="1" dirty="0">
                <a:solidFill>
                  <a:srgbClr val="000000"/>
                </a:solidFill>
                <a:ea typeface="宋体" panose="02010600030101010101" pitchFamily="2" charset="-122"/>
              </a:rPr>
              <a:t>e.g.</a:t>
            </a:r>
            <a:r>
              <a:rPr lang="en-US" altLang="zh-CN" b="1" dirty="0">
                <a:solidFill>
                  <a:srgbClr val="000000"/>
                </a:solidFill>
                <a:ea typeface="宋体" panose="02010600030101010101" pitchFamily="2" charset="-122"/>
              </a:rPr>
              <a:t> log </a:t>
            </a:r>
            <a:r>
              <a:rPr lang="en-US" altLang="zh-CN" b="1" i="1" dirty="0">
                <a:solidFill>
                  <a:srgbClr val="000000"/>
                </a:solidFill>
                <a:ea typeface="宋体" panose="02010600030101010101" pitchFamily="2" charset="-122"/>
              </a:rPr>
              <a:t>x</a:t>
            </a:r>
            <a:r>
              <a:rPr lang="en-US" altLang="zh-CN" b="1" dirty="0">
                <a:solidFill>
                  <a:srgbClr val="000000"/>
                </a:solidFill>
                <a:ea typeface="宋体" panose="02010600030101010101" pitchFamily="2" charset="-122"/>
              </a:rPr>
              <a:t> = O(</a:t>
            </a:r>
            <a:r>
              <a:rPr lang="en-US" altLang="zh-CN" b="1" i="1" dirty="0">
                <a:solidFill>
                  <a:srgbClr val="000000"/>
                </a:solidFill>
                <a:ea typeface="宋体" panose="02010600030101010101" pitchFamily="2" charset="-122"/>
              </a:rPr>
              <a:t>x</a:t>
            </a:r>
            <a:r>
              <a:rPr lang="en-US" altLang="zh-CN" b="1" dirty="0">
                <a:solidFill>
                  <a:srgbClr val="000000"/>
                </a:solidFill>
                <a:ea typeface="宋体" panose="02010600030101010101" pitchFamily="2" charset="-122"/>
              </a:rPr>
              <a:t>))   (a&gt;1)</a:t>
            </a:r>
            <a:endParaRPr lang="en-US" altLang="zh-CN" b="1" dirty="0">
              <a:solidFill>
                <a:srgbClr val="000000"/>
              </a:solidFill>
              <a:ea typeface="宋体" panose="02010600030101010101" pitchFamily="2" charset="-122"/>
            </a:endParaRPr>
          </a:p>
          <a:p>
            <a:pPr lvl="1"/>
            <a:r>
              <a:rPr lang="en-US" altLang="zh-CN" b="1" i="1" dirty="0">
                <a:solidFill>
                  <a:srgbClr val="000000"/>
                </a:solidFill>
                <a:ea typeface="宋体" panose="02010600030101010101" pitchFamily="2" charset="-122"/>
              </a:rPr>
              <a:t>g</a:t>
            </a:r>
            <a:r>
              <a:rPr lang="en-US" altLang="zh-CN" b="1" dirty="0">
                <a:solidFill>
                  <a:srgbClr val="000000"/>
                </a:solidFill>
                <a:ea typeface="宋体" panose="02010600030101010101" pitchFamily="2" charset="-122"/>
              </a:rPr>
              <a:t>=O(</a:t>
            </a:r>
            <a:r>
              <a:rPr lang="en-US" altLang="zh-CN" b="1" i="1" dirty="0">
                <a:solidFill>
                  <a:srgbClr val="000000"/>
                </a:solidFill>
                <a:ea typeface="宋体" panose="02010600030101010101" pitchFamily="2" charset="-122"/>
              </a:rPr>
              <a:t>fg</a:t>
            </a:r>
            <a:r>
              <a:rPr lang="en-US" altLang="zh-CN" b="1" dirty="0">
                <a:solidFill>
                  <a:srgbClr val="000000"/>
                </a:solidFill>
                <a:ea typeface="宋体" panose="02010600030101010101" pitchFamily="2" charset="-122"/>
              </a:rPr>
              <a:t>)	       (</a:t>
            </a:r>
            <a:r>
              <a:rPr lang="en-US" altLang="zh-CN" b="1" i="1" dirty="0">
                <a:solidFill>
                  <a:srgbClr val="000000"/>
                </a:solidFill>
                <a:ea typeface="宋体" panose="02010600030101010101" pitchFamily="2" charset="-122"/>
              </a:rPr>
              <a:t>e</a:t>
            </a:r>
            <a:r>
              <a:rPr lang="en-US" altLang="zh-CN" b="1" dirty="0">
                <a:solidFill>
                  <a:srgbClr val="000000"/>
                </a:solidFill>
                <a:ea typeface="宋体" panose="02010600030101010101" pitchFamily="2" charset="-122"/>
              </a:rPr>
              <a:t>.</a:t>
            </a:r>
            <a:r>
              <a:rPr lang="en-US" altLang="zh-CN" b="1" i="1" dirty="0">
                <a:solidFill>
                  <a:srgbClr val="000000"/>
                </a:solidFill>
                <a:ea typeface="宋体" panose="02010600030101010101" pitchFamily="2" charset="-122"/>
              </a:rPr>
              <a:t>g.</a:t>
            </a:r>
            <a:r>
              <a:rPr lang="en-US" altLang="zh-CN" b="1" dirty="0">
                <a:solidFill>
                  <a:srgbClr val="000000"/>
                </a:solidFill>
                <a:ea typeface="宋体" panose="02010600030101010101" pitchFamily="2" charset="-122"/>
              </a:rPr>
              <a:t> </a:t>
            </a:r>
            <a:r>
              <a:rPr lang="en-US" altLang="zh-CN" b="1" i="1" dirty="0">
                <a:solidFill>
                  <a:srgbClr val="000000"/>
                </a:solidFill>
                <a:ea typeface="宋体" panose="02010600030101010101" pitchFamily="2" charset="-122"/>
              </a:rPr>
              <a:t>x = </a:t>
            </a:r>
            <a:r>
              <a:rPr lang="en-US" altLang="zh-CN" b="1" dirty="0">
                <a:solidFill>
                  <a:srgbClr val="000000"/>
                </a:solidFill>
                <a:ea typeface="宋体" panose="02010600030101010101" pitchFamily="2" charset="-122"/>
              </a:rPr>
              <a:t>O(</a:t>
            </a:r>
            <a:r>
              <a:rPr lang="en-US" altLang="zh-CN" b="1" i="1" dirty="0">
                <a:solidFill>
                  <a:srgbClr val="000000"/>
                </a:solidFill>
                <a:ea typeface="宋体" panose="02010600030101010101" pitchFamily="2" charset="-122"/>
              </a:rPr>
              <a:t>x</a:t>
            </a:r>
            <a:r>
              <a:rPr lang="en-US" altLang="zh-CN" b="1" dirty="0">
                <a:solidFill>
                  <a:srgbClr val="000000"/>
                </a:solidFill>
                <a:ea typeface="宋体" panose="02010600030101010101" pitchFamily="2" charset="-122"/>
              </a:rPr>
              <a:t> log </a:t>
            </a:r>
            <a:r>
              <a:rPr lang="en-US" altLang="zh-CN" b="1" i="1" dirty="0">
                <a:solidFill>
                  <a:srgbClr val="000000"/>
                </a:solidFill>
                <a:ea typeface="宋体" panose="02010600030101010101" pitchFamily="2" charset="-122"/>
              </a:rPr>
              <a:t>x</a:t>
            </a:r>
            <a:r>
              <a:rPr lang="en-US" altLang="zh-CN" b="1" dirty="0">
                <a:solidFill>
                  <a:srgbClr val="000000"/>
                </a:solidFill>
                <a:ea typeface="宋体" panose="02010600030101010101" pitchFamily="2" charset="-122"/>
              </a:rPr>
              <a:t>))</a:t>
            </a:r>
            <a:endParaRPr lang="en-US" altLang="zh-CN" b="1" dirty="0">
              <a:solidFill>
                <a:srgbClr val="000000"/>
              </a:solidFill>
              <a:ea typeface="宋体" panose="02010600030101010101" pitchFamily="2" charset="-122"/>
            </a:endParaRPr>
          </a:p>
          <a:p>
            <a:pPr lvl="1"/>
            <a:r>
              <a:rPr lang="en-US" altLang="zh-CN" b="1" i="1" dirty="0">
                <a:solidFill>
                  <a:srgbClr val="000000"/>
                </a:solidFill>
                <a:ea typeface="宋体" panose="02010600030101010101" pitchFamily="2" charset="-122"/>
              </a:rPr>
              <a:t>fg</a:t>
            </a:r>
            <a:r>
              <a:rPr lang="en-US" altLang="zh-CN" b="1" dirty="0">
                <a:solidFill>
                  <a:srgbClr val="000000"/>
                </a:solidFill>
                <a:ea typeface="宋体" panose="02010600030101010101" pitchFamily="2" charset="-122"/>
              </a:rPr>
              <a:t> </a:t>
            </a:r>
            <a:r>
              <a:rPr lang="en-US" altLang="zh-CN" b="1" dirty="0">
                <a:solidFill>
                  <a:srgbClr val="000000"/>
                </a:solidFill>
                <a:ea typeface="宋体" panose="02010600030101010101" pitchFamily="2" charset="-122"/>
                <a:sym typeface="Symbol" panose="05050102010706020507" pitchFamily="18" charset="2"/>
              </a:rPr>
              <a:t> O(</a:t>
            </a:r>
            <a:r>
              <a:rPr lang="en-US" altLang="zh-CN" b="1" i="1" dirty="0">
                <a:solidFill>
                  <a:srgbClr val="000000"/>
                </a:solidFill>
                <a:ea typeface="宋体" panose="02010600030101010101" pitchFamily="2" charset="-122"/>
                <a:sym typeface="Symbol" panose="05050102010706020507" pitchFamily="18" charset="2"/>
              </a:rPr>
              <a:t>g</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e.g.</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x</a:t>
            </a:r>
            <a:r>
              <a:rPr lang="en-US" altLang="zh-CN" b="1" dirty="0">
                <a:solidFill>
                  <a:srgbClr val="000000"/>
                </a:solidFill>
                <a:ea typeface="宋体" panose="02010600030101010101" pitchFamily="2" charset="-122"/>
                <a:sym typeface="Symbol" panose="05050102010706020507" pitchFamily="18" charset="2"/>
              </a:rPr>
              <a:t> log </a:t>
            </a:r>
            <a:r>
              <a:rPr lang="en-US" altLang="zh-CN" b="1" i="1" dirty="0">
                <a:solidFill>
                  <a:srgbClr val="000000"/>
                </a:solidFill>
                <a:ea typeface="宋体" panose="02010600030101010101" pitchFamily="2" charset="-122"/>
                <a:sym typeface="Symbol" panose="05050102010706020507" pitchFamily="18" charset="2"/>
              </a:rPr>
              <a:t>x</a:t>
            </a:r>
            <a:r>
              <a:rPr lang="en-US" altLang="zh-CN" b="1" dirty="0">
                <a:solidFill>
                  <a:srgbClr val="000000"/>
                </a:solidFill>
                <a:ea typeface="宋体" panose="02010600030101010101" pitchFamily="2" charset="-122"/>
                <a:sym typeface="Symbol" panose="05050102010706020507" pitchFamily="18" charset="2"/>
              </a:rPr>
              <a:t>  O(</a:t>
            </a:r>
            <a:r>
              <a:rPr lang="en-US" altLang="zh-CN" b="1" i="1" dirty="0">
                <a:solidFill>
                  <a:srgbClr val="000000"/>
                </a:solidFill>
                <a:ea typeface="宋体" panose="02010600030101010101" pitchFamily="2" charset="-122"/>
                <a:sym typeface="Symbol" panose="05050102010706020507" pitchFamily="18" charset="2"/>
              </a:rPr>
              <a:t>x</a:t>
            </a:r>
            <a:r>
              <a:rPr lang="en-US" altLang="zh-CN" b="1" dirty="0">
                <a:solidFill>
                  <a:srgbClr val="000000"/>
                </a:solidFill>
                <a:ea typeface="宋体" panose="02010600030101010101" pitchFamily="2" charset="-122"/>
                <a:sym typeface="Symbol" panose="05050102010706020507" pitchFamily="18" charset="2"/>
              </a:rPr>
              <a:t>))</a:t>
            </a:r>
            <a:endParaRPr lang="en-US" altLang="zh-CN" b="1" dirty="0">
              <a:solidFill>
                <a:srgbClr val="000000"/>
              </a:solidFill>
              <a:ea typeface="宋体" panose="02010600030101010101" pitchFamily="2" charset="-122"/>
            </a:endParaRPr>
          </a:p>
          <a:p>
            <a:pPr lvl="1"/>
            <a:r>
              <a:rPr lang="en-US" altLang="zh-CN" b="1" i="1" dirty="0">
                <a:solidFill>
                  <a:srgbClr val="000000"/>
                </a:solidFill>
                <a:ea typeface="宋体" panose="02010600030101010101" pitchFamily="2" charset="-122"/>
              </a:rPr>
              <a:t>a=</a:t>
            </a:r>
            <a:r>
              <a:rPr lang="en-US" altLang="zh-CN" b="1" dirty="0">
                <a:solidFill>
                  <a:srgbClr val="000000"/>
                </a:solidFill>
                <a:ea typeface="宋体" panose="02010600030101010101" pitchFamily="2" charset="-122"/>
              </a:rPr>
              <a:t>O(</a:t>
            </a:r>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rPr>
              <a:t>)                  (</a:t>
            </a:r>
            <a:r>
              <a:rPr lang="en-US" altLang="zh-CN" b="1" i="1" dirty="0">
                <a:solidFill>
                  <a:srgbClr val="000000"/>
                </a:solidFill>
                <a:ea typeface="宋体" panose="02010600030101010101" pitchFamily="2" charset="-122"/>
              </a:rPr>
              <a:t>e.g.</a:t>
            </a:r>
            <a:r>
              <a:rPr lang="en-US" altLang="zh-CN" b="1" dirty="0">
                <a:solidFill>
                  <a:srgbClr val="000000"/>
                </a:solidFill>
                <a:ea typeface="宋体" panose="02010600030101010101" pitchFamily="2" charset="-122"/>
              </a:rPr>
              <a:t> 3 = O(</a:t>
            </a:r>
            <a:r>
              <a:rPr lang="en-US" altLang="zh-CN" b="1" i="1" dirty="0">
                <a:solidFill>
                  <a:srgbClr val="000000"/>
                </a:solidFill>
                <a:ea typeface="宋体" panose="02010600030101010101" pitchFamily="2" charset="-122"/>
              </a:rPr>
              <a:t>x</a:t>
            </a:r>
            <a:r>
              <a:rPr lang="en-US" altLang="zh-CN" b="1" dirty="0">
                <a:solidFill>
                  <a:srgbClr val="000000"/>
                </a:solidFill>
                <a:ea typeface="宋体" panose="02010600030101010101" pitchFamily="2" charset="-122"/>
              </a:rPr>
              <a:t>))</a:t>
            </a:r>
            <a:endParaRPr lang="en-US" altLang="zh-CN" b="1" dirty="0">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6195">
                                            <p:txEl>
                                              <p:charRg st="0" end="35"/>
                                            </p:txEl>
                                          </p:spTgt>
                                        </p:tgtEl>
                                        <p:attrNameLst>
                                          <p:attrName>style.visibility</p:attrName>
                                        </p:attrNameLst>
                                      </p:cBhvr>
                                      <p:to>
                                        <p:strVal val="visible"/>
                                      </p:to>
                                    </p:set>
                                    <p:animEffect transition="in" filter="blinds(horizontal)">
                                      <p:cBhvr>
                                        <p:cTn id="7" dur="500"/>
                                        <p:tgtEl>
                                          <p:spTgt spid="136195">
                                            <p:txEl>
                                              <p:charRg st="0" end="35"/>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6195">
                                            <p:txEl>
                                              <p:charRg st="35" end="78"/>
                                            </p:txEl>
                                          </p:spTgt>
                                        </p:tgtEl>
                                        <p:attrNameLst>
                                          <p:attrName>style.visibility</p:attrName>
                                        </p:attrNameLst>
                                      </p:cBhvr>
                                      <p:to>
                                        <p:strVal val="visible"/>
                                      </p:to>
                                    </p:set>
                                    <p:animEffect transition="in" filter="blinds(horizontal)">
                                      <p:cBhvr>
                                        <p:cTn id="10" dur="500"/>
                                        <p:tgtEl>
                                          <p:spTgt spid="136195">
                                            <p:txEl>
                                              <p:charRg st="35" end="78"/>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6195">
                                            <p:txEl>
                                              <p:charRg st="78" end="118"/>
                                            </p:txEl>
                                          </p:spTgt>
                                        </p:tgtEl>
                                        <p:attrNameLst>
                                          <p:attrName>style.visibility</p:attrName>
                                        </p:attrNameLst>
                                      </p:cBhvr>
                                      <p:to>
                                        <p:strVal val="visible"/>
                                      </p:to>
                                    </p:set>
                                    <p:animEffect transition="in" filter="blinds(horizontal)">
                                      <p:cBhvr>
                                        <p:cTn id="13" dur="500"/>
                                        <p:tgtEl>
                                          <p:spTgt spid="136195">
                                            <p:txEl>
                                              <p:charRg st="78" end="11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6195">
                                            <p:txEl>
                                              <p:charRg st="118" end="160"/>
                                            </p:txEl>
                                          </p:spTgt>
                                        </p:tgtEl>
                                        <p:attrNameLst>
                                          <p:attrName>style.visibility</p:attrName>
                                        </p:attrNameLst>
                                      </p:cBhvr>
                                      <p:to>
                                        <p:strVal val="visible"/>
                                      </p:to>
                                    </p:set>
                                    <p:animEffect transition="in" filter="blinds(horizontal)">
                                      <p:cBhvr>
                                        <p:cTn id="18" dur="500"/>
                                        <p:tgtEl>
                                          <p:spTgt spid="136195">
                                            <p:txEl>
                                              <p:charRg st="118" end="160"/>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6195">
                                            <p:txEl>
                                              <p:charRg st="160" end="203"/>
                                            </p:txEl>
                                          </p:spTgt>
                                        </p:tgtEl>
                                        <p:attrNameLst>
                                          <p:attrName>style.visibility</p:attrName>
                                        </p:attrNameLst>
                                      </p:cBhvr>
                                      <p:to>
                                        <p:strVal val="visible"/>
                                      </p:to>
                                    </p:set>
                                    <p:animEffect transition="in" filter="blinds(horizontal)">
                                      <p:cBhvr>
                                        <p:cTn id="21" dur="500"/>
                                        <p:tgtEl>
                                          <p:spTgt spid="136195">
                                            <p:txEl>
                                              <p:charRg st="160" end="20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6195">
                                            <p:txEl>
                                              <p:charRg st="203" end="253"/>
                                            </p:txEl>
                                          </p:spTgt>
                                        </p:tgtEl>
                                        <p:attrNameLst>
                                          <p:attrName>style.visibility</p:attrName>
                                        </p:attrNameLst>
                                      </p:cBhvr>
                                      <p:to>
                                        <p:strVal val="visible"/>
                                      </p:to>
                                    </p:set>
                                    <p:animEffect transition="in" filter="blinds(horizontal)">
                                      <p:cBhvr>
                                        <p:cTn id="24" dur="500"/>
                                        <p:tgtEl>
                                          <p:spTgt spid="136195">
                                            <p:txEl>
                                              <p:charRg st="203" end="253"/>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6195">
                                            <p:txEl>
                                              <p:charRg st="253" end="290"/>
                                            </p:txEl>
                                          </p:spTgt>
                                        </p:tgtEl>
                                        <p:attrNameLst>
                                          <p:attrName>style.visibility</p:attrName>
                                        </p:attrNameLst>
                                      </p:cBhvr>
                                      <p:to>
                                        <p:strVal val="visible"/>
                                      </p:to>
                                    </p:set>
                                    <p:animEffect transition="in" filter="blinds(horizontal)">
                                      <p:cBhvr>
                                        <p:cTn id="27" dur="500"/>
                                        <p:tgtEl>
                                          <p:spTgt spid="136195">
                                            <p:txEl>
                                              <p:charRg st="253" end="290"/>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6195">
                                            <p:txEl>
                                              <p:charRg st="290" end="329"/>
                                            </p:txEl>
                                          </p:spTgt>
                                        </p:tgtEl>
                                        <p:attrNameLst>
                                          <p:attrName>style.visibility</p:attrName>
                                        </p:attrNameLst>
                                      </p:cBhvr>
                                      <p:to>
                                        <p:strVal val="visible"/>
                                      </p:to>
                                    </p:set>
                                    <p:animEffect transition="in" filter="blinds(horizontal)">
                                      <p:cBhvr>
                                        <p:cTn id="30" dur="500"/>
                                        <p:tgtEl>
                                          <p:spTgt spid="136195">
                                            <p:txEl>
                                              <p:charRg st="290" end="329"/>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36195">
                                            <p:txEl>
                                              <p:charRg st="329" end="369"/>
                                            </p:txEl>
                                          </p:spTgt>
                                        </p:tgtEl>
                                        <p:attrNameLst>
                                          <p:attrName>style.visibility</p:attrName>
                                        </p:attrNameLst>
                                      </p:cBhvr>
                                      <p:to>
                                        <p:strVal val="visible"/>
                                      </p:to>
                                    </p:set>
                                    <p:animEffect transition="in" filter="blinds(horizontal)">
                                      <p:cBhvr>
                                        <p:cTn id="33" dur="500"/>
                                        <p:tgtEl>
                                          <p:spTgt spid="136195">
                                            <p:txEl>
                                              <p:charRg st="329" end="36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43010" name="Rectangle 2"/>
          <p:cNvSpPr>
            <a:spLocks noGrp="1"/>
          </p:cNvSpPr>
          <p:nvPr>
            <p:ph type="title"/>
          </p:nvPr>
        </p:nvSpPr>
        <p:spPr>
          <a:ln/>
        </p:spPr>
        <p:txBody>
          <a:bodyPr vert="horz" wrap="square" lIns="91440" tIns="45720" rIns="91440" bIns="45720" anchor="ctr" anchorCtr="0"/>
          <a:p>
            <a:r>
              <a:rPr lang="en-US" altLang="zh-CN" sz="2800" dirty="0">
                <a:ea typeface="宋体" panose="02010600030101010101" pitchFamily="2" charset="-122"/>
              </a:rPr>
              <a:t>Case</a:t>
            </a:r>
            <a:endParaRPr lang="en-US" altLang="zh-CN" sz="2800" dirty="0">
              <a:ea typeface="宋体" panose="02010600030101010101" pitchFamily="2" charset="-122"/>
            </a:endParaRPr>
          </a:p>
        </p:txBody>
      </p:sp>
      <p:sp>
        <p:nvSpPr>
          <p:cNvPr id="4112" name="Rectangle 3"/>
          <p:cNvSpPr>
            <a:spLocks noGrp="1"/>
          </p:cNvSpPr>
          <p:nvPr>
            <p:ph type="body" sz="half" idx="1"/>
          </p:nvPr>
        </p:nvSpPr>
        <p:spPr>
          <a:xfrm>
            <a:off x="457200" y="1419225"/>
            <a:ext cx="8382000" cy="5210175"/>
          </a:xfrm>
          <a:ln/>
        </p:spPr>
        <p:txBody>
          <a:bodyPr vert="horz" wrap="square" lIns="91440" tIns="45720" rIns="91440" bIns="45720" anchor="t" anchorCtr="0"/>
          <a:p>
            <a:pPr>
              <a:buClr>
                <a:schemeClr val="hlink"/>
              </a:buClr>
              <a:buSzTx/>
              <a:buFont typeface="Wingdings" panose="05000000000000000000" pitchFamily="2" charset="2"/>
            </a:pPr>
            <a:r>
              <a:rPr lang="en-US" altLang="zh-CN" sz="2800" dirty="0">
                <a:ea typeface="宋体" panose="02010600030101010101" pitchFamily="2" charset="-122"/>
              </a:rPr>
              <a:t>Let</a:t>
            </a:r>
            <a:endParaRPr lang="en-US" altLang="zh-CN" sz="2800" dirty="0">
              <a:ea typeface="宋体" panose="02010600030101010101" pitchFamily="2" charset="-122"/>
            </a:endParaRPr>
          </a:p>
          <a:p>
            <a:pPr>
              <a:buClr>
                <a:schemeClr val="hlink"/>
              </a:buClr>
              <a:buSzTx/>
              <a:buFont typeface="Wingdings" panose="05000000000000000000" pitchFamily="2" charset="2"/>
            </a:pPr>
            <a:r>
              <a:rPr lang="en-US" altLang="zh-CN" sz="2800" dirty="0">
                <a:ea typeface="宋体" panose="02010600030101010101" pitchFamily="2" charset="-122"/>
              </a:rPr>
              <a:t>                                    are real number.</a:t>
            </a:r>
            <a:endParaRPr lang="en-US" altLang="zh-CN" sz="2800" dirty="0">
              <a:ea typeface="宋体" panose="02010600030101010101" pitchFamily="2" charset="-122"/>
            </a:endParaRPr>
          </a:p>
          <a:p>
            <a:pPr>
              <a:buClr>
                <a:schemeClr val="hlink"/>
              </a:buClr>
              <a:buSzTx/>
              <a:buFont typeface="Wingdings" panose="05000000000000000000" pitchFamily="2" charset="2"/>
            </a:pPr>
            <a:endParaRPr lang="en-US" altLang="zh-CN" sz="2800" dirty="0">
              <a:ea typeface="宋体" panose="02010600030101010101" pitchFamily="2" charset="-122"/>
            </a:endParaRPr>
          </a:p>
          <a:p>
            <a:pPr>
              <a:buClr>
                <a:schemeClr val="hlink"/>
              </a:buClr>
              <a:buSzTx/>
              <a:buFont typeface="Wingdings" panose="05000000000000000000" pitchFamily="2" charset="2"/>
            </a:pPr>
            <a:endParaRPr lang="en-US" altLang="zh-CN" sz="2800" dirty="0">
              <a:ea typeface="宋体" panose="02010600030101010101" pitchFamily="2" charset="-122"/>
            </a:endParaRPr>
          </a:p>
          <a:p>
            <a:pPr>
              <a:buClr>
                <a:schemeClr val="hlink"/>
              </a:buClr>
              <a:buSzTx/>
              <a:buFont typeface="Wingdings" panose="05000000000000000000" pitchFamily="2" charset="2"/>
            </a:pPr>
            <a:endParaRPr lang="en-US" altLang="zh-CN" sz="2800" dirty="0">
              <a:ea typeface="宋体" panose="02010600030101010101" pitchFamily="2" charset="-122"/>
            </a:endParaRPr>
          </a:p>
          <a:p>
            <a:pPr>
              <a:buClr>
                <a:schemeClr val="hlink"/>
              </a:buClr>
              <a:buSzTx/>
              <a:buFont typeface="Wingdings" panose="05000000000000000000" pitchFamily="2" charset="2"/>
            </a:pPr>
            <a:endParaRPr lang="en-US" altLang="zh-CN" sz="2800" dirty="0">
              <a:ea typeface="宋体" panose="02010600030101010101" pitchFamily="2" charset="-122"/>
            </a:endParaRPr>
          </a:p>
          <a:p>
            <a:pPr>
              <a:buClr>
                <a:schemeClr val="hlink"/>
              </a:buClr>
              <a:buSzTx/>
              <a:buFont typeface="Wingdings" panose="05000000000000000000" pitchFamily="2" charset="2"/>
            </a:pPr>
            <a:endParaRPr lang="en-US" altLang="zh-CN" sz="2800" dirty="0">
              <a:ea typeface="宋体" panose="02010600030101010101" pitchFamily="2" charset="-122"/>
            </a:endParaRPr>
          </a:p>
          <a:p>
            <a:pPr>
              <a:buClr>
                <a:schemeClr val="hlink"/>
              </a:buClr>
              <a:buSzTx/>
              <a:buFont typeface="Wingdings" panose="05000000000000000000" pitchFamily="2" charset="2"/>
            </a:pPr>
            <a:endParaRPr lang="en-US" altLang="zh-CN" sz="2800" dirty="0">
              <a:ea typeface="宋体" panose="02010600030101010101" pitchFamily="2" charset="-122"/>
            </a:endParaRPr>
          </a:p>
          <a:p>
            <a:pPr>
              <a:buClr>
                <a:schemeClr val="hlink"/>
              </a:buClr>
              <a:buSzTx/>
              <a:buFont typeface="Wingdings" panose="05000000000000000000" pitchFamily="2" charset="2"/>
            </a:pPr>
            <a:r>
              <a:rPr lang="en-US" altLang="zh-CN" sz="2800" dirty="0">
                <a:ea typeface="宋体" panose="02010600030101010101" pitchFamily="2" charset="-122"/>
              </a:rPr>
              <a:t>  </a:t>
            </a:r>
            <a:endParaRPr lang="en-US" altLang="zh-CN" sz="2800" dirty="0">
              <a:ea typeface="宋体" panose="02010600030101010101" pitchFamily="2" charset="-122"/>
            </a:endParaRPr>
          </a:p>
          <a:p>
            <a:pPr>
              <a:buClr>
                <a:schemeClr val="hlink"/>
              </a:buClr>
              <a:buSzTx/>
              <a:buFont typeface="Wingdings" panose="05000000000000000000" pitchFamily="2" charset="2"/>
            </a:pPr>
            <a:r>
              <a:rPr lang="en-US" altLang="zh-CN" sz="2800" dirty="0">
                <a:ea typeface="宋体" panose="02010600030101010101" pitchFamily="2" charset="-122"/>
              </a:rPr>
              <a:t>          </a:t>
            </a:r>
            <a:r>
              <a:rPr lang="en-US" altLang="zh-CN" sz="2800" b="1" dirty="0">
                <a:solidFill>
                  <a:srgbClr val="000000"/>
                </a:solidFill>
                <a:ea typeface="宋体" panose="02010600030101010101" pitchFamily="2" charset="-122"/>
              </a:rPr>
              <a:t>is    </a:t>
            </a:r>
            <a:r>
              <a:rPr lang="en-US" altLang="zh-CN" sz="2800" dirty="0">
                <a:ea typeface="宋体" panose="02010600030101010101" pitchFamily="2" charset="-122"/>
              </a:rPr>
              <a:t>                                              </a:t>
            </a:r>
            <a:endParaRPr lang="en-US" altLang="zh-CN" sz="2800" dirty="0">
              <a:ea typeface="宋体" panose="02010600030101010101" pitchFamily="2" charset="-122"/>
            </a:endParaRPr>
          </a:p>
        </p:txBody>
      </p:sp>
      <p:graphicFrame>
        <p:nvGraphicFramePr>
          <p:cNvPr id="43012" name="Object 4"/>
          <p:cNvGraphicFramePr>
            <a:graphicFrameLocks noGrp="1" noChangeAspect="1"/>
          </p:cNvGraphicFramePr>
          <p:nvPr>
            <p:ph sz="quarter" idx="2"/>
          </p:nvPr>
        </p:nvGraphicFramePr>
        <p:xfrm>
          <a:off x="1752600" y="1419225"/>
          <a:ext cx="5029200" cy="561975"/>
        </p:xfrm>
        <a:graphic>
          <a:graphicData uri="http://schemas.openxmlformats.org/presentationml/2006/ole">
            <mc:AlternateContent xmlns:mc="http://schemas.openxmlformats.org/markup-compatibility/2006">
              <mc:Choice xmlns:v="urn:schemas-microsoft-com:vml" Requires="v">
                <p:oleObj spid="_x0000_s3078" name="" r:id="rId1" imgW="2159000" imgH="241300" progId="Equation.DSMT4">
                  <p:embed/>
                </p:oleObj>
              </mc:Choice>
              <mc:Fallback>
                <p:oleObj name="" r:id="rId1" imgW="2159000" imgH="241300" progId="Equation.DSMT4">
                  <p:embed/>
                  <p:pic>
                    <p:nvPicPr>
                      <p:cNvPr id="0" name="图片 3077"/>
                      <p:cNvPicPr/>
                      <p:nvPr/>
                    </p:nvPicPr>
                    <p:blipFill>
                      <a:blip r:embed="rId2"/>
                      <a:stretch>
                        <a:fillRect/>
                      </a:stretch>
                    </p:blipFill>
                    <p:spPr>
                      <a:xfrm>
                        <a:off x="1752600" y="1419225"/>
                        <a:ext cx="5029200" cy="561975"/>
                      </a:xfrm>
                      <a:prstGeom prst="rect">
                        <a:avLst/>
                      </a:prstGeom>
                      <a:noFill/>
                      <a:ln w="38100">
                        <a:miter/>
                      </a:ln>
                    </p:spPr>
                  </p:pic>
                </p:oleObj>
              </mc:Fallback>
            </mc:AlternateContent>
          </a:graphicData>
        </a:graphic>
      </p:graphicFrame>
      <p:graphicFrame>
        <p:nvGraphicFramePr>
          <p:cNvPr id="43013" name="Object 5"/>
          <p:cNvGraphicFramePr>
            <a:graphicFrameLocks noGrp="1" noChangeAspect="1"/>
          </p:cNvGraphicFramePr>
          <p:nvPr>
            <p:ph sz="quarter" idx="3"/>
          </p:nvPr>
        </p:nvGraphicFramePr>
        <p:xfrm>
          <a:off x="1800225" y="1884363"/>
          <a:ext cx="2573338" cy="601662"/>
        </p:xfrm>
        <a:graphic>
          <a:graphicData uri="http://schemas.openxmlformats.org/presentationml/2006/ole">
            <mc:AlternateContent xmlns:mc="http://schemas.openxmlformats.org/markup-compatibility/2006">
              <mc:Choice xmlns:v="urn:schemas-microsoft-com:vml" Requires="v">
                <p:oleObj spid="_x0000_s3084" name="" r:id="rId3" imgW="977900" imgH="228600" progId="Equation.DSMT4">
                  <p:embed/>
                </p:oleObj>
              </mc:Choice>
              <mc:Fallback>
                <p:oleObj name="" r:id="rId3" imgW="977900" imgH="228600" progId="Equation.DSMT4">
                  <p:embed/>
                  <p:pic>
                    <p:nvPicPr>
                      <p:cNvPr id="0" name="图片 3083"/>
                      <p:cNvPicPr/>
                      <p:nvPr/>
                    </p:nvPicPr>
                    <p:blipFill>
                      <a:blip r:embed="rId4"/>
                      <a:stretch>
                        <a:fillRect/>
                      </a:stretch>
                    </p:blipFill>
                    <p:spPr>
                      <a:xfrm>
                        <a:off x="1800225" y="1884363"/>
                        <a:ext cx="2573338" cy="601662"/>
                      </a:xfrm>
                      <a:prstGeom prst="rect">
                        <a:avLst/>
                      </a:prstGeom>
                      <a:noFill/>
                      <a:ln w="38100">
                        <a:miter/>
                      </a:ln>
                    </p:spPr>
                  </p:pic>
                </p:oleObj>
              </mc:Fallback>
            </mc:AlternateContent>
          </a:graphicData>
        </a:graphic>
      </p:graphicFrame>
      <p:graphicFrame>
        <p:nvGraphicFramePr>
          <p:cNvPr id="4100" name="Object 6"/>
          <p:cNvGraphicFramePr>
            <a:graphicFrameLocks noChangeAspect="1"/>
          </p:cNvGraphicFramePr>
          <p:nvPr/>
        </p:nvGraphicFramePr>
        <p:xfrm>
          <a:off x="1009650" y="2698750"/>
          <a:ext cx="5295900" cy="650875"/>
        </p:xfrm>
        <a:graphic>
          <a:graphicData uri="http://schemas.openxmlformats.org/presentationml/2006/ole">
            <mc:AlternateContent xmlns:mc="http://schemas.openxmlformats.org/markup-compatibility/2006">
              <mc:Choice xmlns:v="urn:schemas-microsoft-com:vml" Requires="v">
                <p:oleObj spid="_x0000_s3079" name="" r:id="rId5" imgW="2273300" imgH="279400" progId="Equation.DSMT4">
                  <p:embed/>
                </p:oleObj>
              </mc:Choice>
              <mc:Fallback>
                <p:oleObj name="" r:id="rId5" imgW="2273300" imgH="279400" progId="Equation.DSMT4">
                  <p:embed/>
                  <p:pic>
                    <p:nvPicPr>
                      <p:cNvPr id="0" name="图片 3078"/>
                      <p:cNvPicPr/>
                      <p:nvPr/>
                    </p:nvPicPr>
                    <p:blipFill>
                      <a:blip r:embed="rId6"/>
                      <a:stretch>
                        <a:fillRect/>
                      </a:stretch>
                    </p:blipFill>
                    <p:spPr>
                      <a:xfrm>
                        <a:off x="1009650" y="2698750"/>
                        <a:ext cx="5295900" cy="650875"/>
                      </a:xfrm>
                      <a:prstGeom prst="rect">
                        <a:avLst/>
                      </a:prstGeom>
                      <a:noFill/>
                      <a:ln w="38100">
                        <a:noFill/>
                        <a:miter/>
                      </a:ln>
                    </p:spPr>
                  </p:pic>
                </p:oleObj>
              </mc:Fallback>
            </mc:AlternateContent>
          </a:graphicData>
        </a:graphic>
      </p:graphicFrame>
      <p:graphicFrame>
        <p:nvGraphicFramePr>
          <p:cNvPr id="4101" name="Object 7"/>
          <p:cNvGraphicFramePr>
            <a:graphicFrameLocks noChangeAspect="1"/>
          </p:cNvGraphicFramePr>
          <p:nvPr/>
        </p:nvGraphicFramePr>
        <p:xfrm>
          <a:off x="1887538" y="3429000"/>
          <a:ext cx="4970462" cy="590550"/>
        </p:xfrm>
        <a:graphic>
          <a:graphicData uri="http://schemas.openxmlformats.org/presentationml/2006/ole">
            <mc:AlternateContent xmlns:mc="http://schemas.openxmlformats.org/markup-compatibility/2006">
              <mc:Choice xmlns:v="urn:schemas-microsoft-com:vml" Requires="v">
                <p:oleObj spid="_x0000_s3085" name="" r:id="rId7" imgW="2133600" imgH="254000" progId="Equation.DSMT4">
                  <p:embed/>
                </p:oleObj>
              </mc:Choice>
              <mc:Fallback>
                <p:oleObj name="" r:id="rId7" imgW="2133600" imgH="254000" progId="Equation.DSMT4">
                  <p:embed/>
                  <p:pic>
                    <p:nvPicPr>
                      <p:cNvPr id="0" name="图片 3084"/>
                      <p:cNvPicPr/>
                      <p:nvPr/>
                    </p:nvPicPr>
                    <p:blipFill>
                      <a:blip r:embed="rId8"/>
                      <a:stretch>
                        <a:fillRect/>
                      </a:stretch>
                    </p:blipFill>
                    <p:spPr>
                      <a:xfrm>
                        <a:off x="1887538" y="3429000"/>
                        <a:ext cx="4970462" cy="590550"/>
                      </a:xfrm>
                      <a:prstGeom prst="rect">
                        <a:avLst/>
                      </a:prstGeom>
                      <a:noFill/>
                      <a:ln w="38100">
                        <a:noFill/>
                        <a:miter/>
                      </a:ln>
                    </p:spPr>
                  </p:pic>
                </p:oleObj>
              </mc:Fallback>
            </mc:AlternateContent>
          </a:graphicData>
        </a:graphic>
      </p:graphicFrame>
      <p:graphicFrame>
        <p:nvGraphicFramePr>
          <p:cNvPr id="4102" name="Object 8"/>
          <p:cNvGraphicFramePr>
            <a:graphicFrameLocks noChangeAspect="1"/>
          </p:cNvGraphicFramePr>
          <p:nvPr/>
        </p:nvGraphicFramePr>
        <p:xfrm>
          <a:off x="1905000" y="4056063"/>
          <a:ext cx="6242050" cy="592137"/>
        </p:xfrm>
        <a:graphic>
          <a:graphicData uri="http://schemas.openxmlformats.org/presentationml/2006/ole">
            <mc:AlternateContent xmlns:mc="http://schemas.openxmlformats.org/markup-compatibility/2006">
              <mc:Choice xmlns:v="urn:schemas-microsoft-com:vml" Requires="v">
                <p:oleObj spid="_x0000_s3080" name="" r:id="rId9" imgW="2679700" imgH="254000" progId="Equation.DSMT4">
                  <p:embed/>
                </p:oleObj>
              </mc:Choice>
              <mc:Fallback>
                <p:oleObj name="" r:id="rId9" imgW="2679700" imgH="254000" progId="Equation.DSMT4">
                  <p:embed/>
                  <p:pic>
                    <p:nvPicPr>
                      <p:cNvPr id="0" name="图片 3079"/>
                      <p:cNvPicPr/>
                      <p:nvPr/>
                    </p:nvPicPr>
                    <p:blipFill>
                      <a:blip r:embed="rId10"/>
                      <a:stretch>
                        <a:fillRect/>
                      </a:stretch>
                    </p:blipFill>
                    <p:spPr>
                      <a:xfrm>
                        <a:off x="1905000" y="4056063"/>
                        <a:ext cx="6242050" cy="592137"/>
                      </a:xfrm>
                      <a:prstGeom prst="rect">
                        <a:avLst/>
                      </a:prstGeom>
                      <a:noFill/>
                      <a:ln w="38100">
                        <a:noFill/>
                        <a:miter/>
                      </a:ln>
                    </p:spPr>
                  </p:pic>
                </p:oleObj>
              </mc:Fallback>
            </mc:AlternateContent>
          </a:graphicData>
        </a:graphic>
      </p:graphicFrame>
      <p:graphicFrame>
        <p:nvGraphicFramePr>
          <p:cNvPr id="4103" name="Object 9"/>
          <p:cNvGraphicFramePr>
            <a:graphicFrameLocks noChangeAspect="1"/>
          </p:cNvGraphicFramePr>
          <p:nvPr/>
        </p:nvGraphicFramePr>
        <p:xfrm>
          <a:off x="1905000" y="4665663"/>
          <a:ext cx="4348163" cy="592137"/>
        </p:xfrm>
        <a:graphic>
          <a:graphicData uri="http://schemas.openxmlformats.org/presentationml/2006/ole">
            <mc:AlternateContent xmlns:mc="http://schemas.openxmlformats.org/markup-compatibility/2006">
              <mc:Choice xmlns:v="urn:schemas-microsoft-com:vml" Requires="v">
                <p:oleObj spid="_x0000_s3081" name="" r:id="rId11" imgW="1866265" imgH="254000" progId="Equation.DSMT4">
                  <p:embed/>
                </p:oleObj>
              </mc:Choice>
              <mc:Fallback>
                <p:oleObj name="" r:id="rId11" imgW="1866265" imgH="254000" progId="Equation.DSMT4">
                  <p:embed/>
                  <p:pic>
                    <p:nvPicPr>
                      <p:cNvPr id="0" name="图片 3080"/>
                      <p:cNvPicPr/>
                      <p:nvPr/>
                    </p:nvPicPr>
                    <p:blipFill>
                      <a:blip r:embed="rId12"/>
                      <a:stretch>
                        <a:fillRect/>
                      </a:stretch>
                    </p:blipFill>
                    <p:spPr>
                      <a:xfrm>
                        <a:off x="1905000" y="4665663"/>
                        <a:ext cx="4348163" cy="592137"/>
                      </a:xfrm>
                      <a:prstGeom prst="rect">
                        <a:avLst/>
                      </a:prstGeom>
                      <a:noFill/>
                      <a:ln w="38100">
                        <a:noFill/>
                        <a:miter/>
                      </a:ln>
                    </p:spPr>
                  </p:pic>
                </p:oleObj>
              </mc:Fallback>
            </mc:AlternateContent>
          </a:graphicData>
        </a:graphic>
      </p:graphicFrame>
      <p:graphicFrame>
        <p:nvGraphicFramePr>
          <p:cNvPr id="4104" name="Object 10"/>
          <p:cNvGraphicFramePr>
            <a:graphicFrameLocks noChangeAspect="1"/>
          </p:cNvGraphicFramePr>
          <p:nvPr/>
        </p:nvGraphicFramePr>
        <p:xfrm>
          <a:off x="7010400" y="4724400"/>
          <a:ext cx="1004888" cy="473075"/>
        </p:xfrm>
        <a:graphic>
          <a:graphicData uri="http://schemas.openxmlformats.org/presentationml/2006/ole">
            <mc:AlternateContent xmlns:mc="http://schemas.openxmlformats.org/markup-compatibility/2006">
              <mc:Choice xmlns:v="urn:schemas-microsoft-com:vml" Requires="v">
                <p:oleObj spid="_x0000_s3088" name="" r:id="rId13" imgW="431800" imgH="203200" progId="Equation.DSMT4">
                  <p:embed/>
                </p:oleObj>
              </mc:Choice>
              <mc:Fallback>
                <p:oleObj name="" r:id="rId13" imgW="431800" imgH="203200" progId="Equation.DSMT4">
                  <p:embed/>
                  <p:pic>
                    <p:nvPicPr>
                      <p:cNvPr id="0" name="图片 3087"/>
                      <p:cNvPicPr/>
                      <p:nvPr/>
                    </p:nvPicPr>
                    <p:blipFill>
                      <a:blip r:embed="rId14"/>
                      <a:stretch>
                        <a:fillRect/>
                      </a:stretch>
                    </p:blipFill>
                    <p:spPr>
                      <a:xfrm>
                        <a:off x="7010400" y="4724400"/>
                        <a:ext cx="1004888" cy="473075"/>
                      </a:xfrm>
                      <a:prstGeom prst="rect">
                        <a:avLst/>
                      </a:prstGeom>
                      <a:noFill/>
                      <a:ln w="38100">
                        <a:noFill/>
                        <a:miter/>
                      </a:ln>
                    </p:spPr>
                  </p:pic>
                </p:oleObj>
              </mc:Fallback>
            </mc:AlternateContent>
          </a:graphicData>
        </a:graphic>
      </p:graphicFrame>
      <p:graphicFrame>
        <p:nvGraphicFramePr>
          <p:cNvPr id="4105" name="Object 11"/>
          <p:cNvGraphicFramePr>
            <a:graphicFrameLocks noChangeAspect="1"/>
          </p:cNvGraphicFramePr>
          <p:nvPr/>
        </p:nvGraphicFramePr>
        <p:xfrm>
          <a:off x="914400" y="5410200"/>
          <a:ext cx="1657350" cy="533400"/>
        </p:xfrm>
        <a:graphic>
          <a:graphicData uri="http://schemas.openxmlformats.org/presentationml/2006/ole">
            <mc:AlternateContent xmlns:mc="http://schemas.openxmlformats.org/markup-compatibility/2006">
              <mc:Choice xmlns:v="urn:schemas-microsoft-com:vml" Requires="v">
                <p:oleObj spid="_x0000_s3082" name="" r:id="rId15" imgW="711200" imgH="228600" progId="Equation.DSMT4">
                  <p:embed/>
                </p:oleObj>
              </mc:Choice>
              <mc:Fallback>
                <p:oleObj name="" r:id="rId15" imgW="711200" imgH="228600" progId="Equation.DSMT4">
                  <p:embed/>
                  <p:pic>
                    <p:nvPicPr>
                      <p:cNvPr id="0" name="图片 3081"/>
                      <p:cNvPicPr/>
                      <p:nvPr/>
                    </p:nvPicPr>
                    <p:blipFill>
                      <a:blip r:embed="rId16"/>
                      <a:stretch>
                        <a:fillRect/>
                      </a:stretch>
                    </p:blipFill>
                    <p:spPr>
                      <a:xfrm>
                        <a:off x="914400" y="5410200"/>
                        <a:ext cx="1657350" cy="533400"/>
                      </a:xfrm>
                      <a:prstGeom prst="rect">
                        <a:avLst/>
                      </a:prstGeom>
                      <a:noFill/>
                      <a:ln w="38100">
                        <a:noFill/>
                        <a:miter/>
                      </a:ln>
                    </p:spPr>
                  </p:pic>
                </p:oleObj>
              </mc:Fallback>
            </mc:AlternateContent>
          </a:graphicData>
        </a:graphic>
      </p:graphicFrame>
      <p:graphicFrame>
        <p:nvGraphicFramePr>
          <p:cNvPr id="4106" name="Object 12"/>
          <p:cNvGraphicFramePr>
            <a:graphicFrameLocks noChangeAspect="1"/>
          </p:cNvGraphicFramePr>
          <p:nvPr/>
        </p:nvGraphicFramePr>
        <p:xfrm>
          <a:off x="3684588" y="5410200"/>
          <a:ext cx="3679825" cy="530225"/>
        </p:xfrm>
        <a:graphic>
          <a:graphicData uri="http://schemas.openxmlformats.org/presentationml/2006/ole">
            <mc:AlternateContent xmlns:mc="http://schemas.openxmlformats.org/markup-compatibility/2006">
              <mc:Choice xmlns:v="urn:schemas-microsoft-com:vml" Requires="v">
                <p:oleObj spid="_x0000_s3086" name="" r:id="rId17" imgW="1765300" imgH="254000" progId="Equation.DSMT4">
                  <p:embed/>
                </p:oleObj>
              </mc:Choice>
              <mc:Fallback>
                <p:oleObj name="" r:id="rId17" imgW="1765300" imgH="254000" progId="Equation.DSMT4">
                  <p:embed/>
                  <p:pic>
                    <p:nvPicPr>
                      <p:cNvPr id="0" name="图片 3085"/>
                      <p:cNvPicPr/>
                      <p:nvPr/>
                    </p:nvPicPr>
                    <p:blipFill>
                      <a:blip r:embed="rId18"/>
                      <a:stretch>
                        <a:fillRect/>
                      </a:stretch>
                    </p:blipFill>
                    <p:spPr>
                      <a:xfrm>
                        <a:off x="3684588" y="5410200"/>
                        <a:ext cx="3679825" cy="530225"/>
                      </a:xfrm>
                      <a:prstGeom prst="rect">
                        <a:avLst/>
                      </a:prstGeom>
                      <a:noFill/>
                      <a:ln w="38100">
                        <a:noFill/>
                        <a:miter/>
                      </a:ln>
                    </p:spPr>
                  </p:pic>
                </p:oleObj>
              </mc:Fallback>
            </mc:AlternateContent>
          </a:graphicData>
        </a:graphic>
      </p:graphicFrame>
      <p:graphicFrame>
        <p:nvGraphicFramePr>
          <p:cNvPr id="4107" name="Object 13"/>
          <p:cNvGraphicFramePr>
            <a:graphicFrameLocks noChangeAspect="1"/>
          </p:cNvGraphicFramePr>
          <p:nvPr/>
        </p:nvGraphicFramePr>
        <p:xfrm>
          <a:off x="7924800" y="5495925"/>
          <a:ext cx="688975" cy="371475"/>
        </p:xfrm>
        <a:graphic>
          <a:graphicData uri="http://schemas.openxmlformats.org/presentationml/2006/ole">
            <mc:AlternateContent xmlns:mc="http://schemas.openxmlformats.org/markup-compatibility/2006">
              <mc:Choice xmlns:v="urn:schemas-microsoft-com:vml" Requires="v">
                <p:oleObj spid="_x0000_s3083" name="" r:id="rId19" imgW="330200" imgH="177800" progId="Equation.DSMT4">
                  <p:embed/>
                </p:oleObj>
              </mc:Choice>
              <mc:Fallback>
                <p:oleObj name="" r:id="rId19" imgW="330200" imgH="177800" progId="Equation.DSMT4">
                  <p:embed/>
                  <p:pic>
                    <p:nvPicPr>
                      <p:cNvPr id="0" name="图片 3082"/>
                      <p:cNvPicPr/>
                      <p:nvPr/>
                    </p:nvPicPr>
                    <p:blipFill>
                      <a:blip r:embed="rId20"/>
                      <a:stretch>
                        <a:fillRect/>
                      </a:stretch>
                    </p:blipFill>
                    <p:spPr>
                      <a:xfrm>
                        <a:off x="7924800" y="5495925"/>
                        <a:ext cx="688975" cy="371475"/>
                      </a:xfrm>
                      <a:prstGeom prst="rect">
                        <a:avLst/>
                      </a:prstGeom>
                      <a:noFill/>
                      <a:ln w="38100">
                        <a:noFill/>
                        <a:miter/>
                      </a:ln>
                    </p:spPr>
                  </p:pic>
                </p:oleObj>
              </mc:Fallback>
            </mc:AlternateContent>
          </a:graphicData>
        </a:graphic>
      </p:graphicFrame>
      <p:graphicFrame>
        <p:nvGraphicFramePr>
          <p:cNvPr id="4108" name="Object 14"/>
          <p:cNvGraphicFramePr>
            <a:graphicFrameLocks noChangeAspect="1"/>
          </p:cNvGraphicFramePr>
          <p:nvPr/>
        </p:nvGraphicFramePr>
        <p:xfrm>
          <a:off x="914400" y="6080125"/>
          <a:ext cx="798513" cy="473075"/>
        </p:xfrm>
        <a:graphic>
          <a:graphicData uri="http://schemas.openxmlformats.org/presentationml/2006/ole">
            <mc:AlternateContent xmlns:mc="http://schemas.openxmlformats.org/markup-compatibility/2006">
              <mc:Choice xmlns:v="urn:schemas-microsoft-com:vml" Requires="v">
                <p:oleObj spid="_x0000_s3087" name="" r:id="rId21" imgW="342900" imgH="203200" progId="Equation.DSMT4">
                  <p:embed/>
                </p:oleObj>
              </mc:Choice>
              <mc:Fallback>
                <p:oleObj name="" r:id="rId21" imgW="342900" imgH="203200" progId="Equation.DSMT4">
                  <p:embed/>
                  <p:pic>
                    <p:nvPicPr>
                      <p:cNvPr id="0" name="图片 3086"/>
                      <p:cNvPicPr/>
                      <p:nvPr/>
                    </p:nvPicPr>
                    <p:blipFill>
                      <a:blip r:embed="rId22"/>
                      <a:stretch>
                        <a:fillRect/>
                      </a:stretch>
                    </p:blipFill>
                    <p:spPr>
                      <a:xfrm>
                        <a:off x="914400" y="6080125"/>
                        <a:ext cx="798513" cy="473075"/>
                      </a:xfrm>
                      <a:prstGeom prst="rect">
                        <a:avLst/>
                      </a:prstGeom>
                      <a:noFill/>
                      <a:ln w="38100">
                        <a:noFill/>
                        <a:miter/>
                      </a:ln>
                    </p:spPr>
                  </p:pic>
                </p:oleObj>
              </mc:Fallback>
            </mc:AlternateContent>
          </a:graphicData>
        </a:graphic>
      </p:graphicFrame>
      <p:graphicFrame>
        <p:nvGraphicFramePr>
          <p:cNvPr id="4109" name="Object 15"/>
          <p:cNvGraphicFramePr>
            <a:graphicFrameLocks noChangeAspect="1"/>
          </p:cNvGraphicFramePr>
          <p:nvPr/>
        </p:nvGraphicFramePr>
        <p:xfrm>
          <a:off x="2252663" y="6067425"/>
          <a:ext cx="946150" cy="531813"/>
        </p:xfrm>
        <a:graphic>
          <a:graphicData uri="http://schemas.openxmlformats.org/presentationml/2006/ole">
            <mc:AlternateContent xmlns:mc="http://schemas.openxmlformats.org/markup-compatibility/2006">
              <mc:Choice xmlns:v="urn:schemas-microsoft-com:vml" Requires="v">
                <p:oleObj spid="_x0000_s3090" name="" r:id="rId23" imgW="406400" imgH="228600" progId="Equation.DSMT4">
                  <p:embed/>
                </p:oleObj>
              </mc:Choice>
              <mc:Fallback>
                <p:oleObj name="" r:id="rId23" imgW="406400" imgH="228600" progId="Equation.DSMT4">
                  <p:embed/>
                  <p:pic>
                    <p:nvPicPr>
                      <p:cNvPr id="0" name="图片 3089"/>
                      <p:cNvPicPr/>
                      <p:nvPr/>
                    </p:nvPicPr>
                    <p:blipFill>
                      <a:blip r:embed="rId24"/>
                      <a:stretch>
                        <a:fillRect/>
                      </a:stretch>
                    </p:blipFill>
                    <p:spPr>
                      <a:xfrm>
                        <a:off x="2252663" y="6067425"/>
                        <a:ext cx="946150" cy="5318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blinds(horizontal)">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blinds(horizontal)">
                                      <p:cBhvr>
                                        <p:cTn id="12" dur="500"/>
                                        <p:tgtEl>
                                          <p:spTgt spid="410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blinds(horizontal)">
                                      <p:cBhvr>
                                        <p:cTn id="17" dur="500"/>
                                        <p:tgtEl>
                                          <p:spTgt spid="41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03"/>
                                        </p:tgtEl>
                                        <p:attrNameLst>
                                          <p:attrName>style.visibility</p:attrName>
                                        </p:attrNameLst>
                                      </p:cBhvr>
                                      <p:to>
                                        <p:strVal val="visible"/>
                                      </p:to>
                                    </p:set>
                                    <p:animEffect transition="in" filter="blinds(horizontal)">
                                      <p:cBhvr>
                                        <p:cTn id="22" dur="500"/>
                                        <p:tgtEl>
                                          <p:spTgt spid="410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04"/>
                                        </p:tgtEl>
                                        <p:attrNameLst>
                                          <p:attrName>style.visibility</p:attrName>
                                        </p:attrNameLst>
                                      </p:cBhvr>
                                      <p:to>
                                        <p:strVal val="visible"/>
                                      </p:to>
                                    </p:set>
                                    <p:animEffect transition="in" filter="blinds(horizontal)">
                                      <p:cBhvr>
                                        <p:cTn id="27" dur="500"/>
                                        <p:tgtEl>
                                          <p:spTgt spid="410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105"/>
                                        </p:tgtEl>
                                        <p:attrNameLst>
                                          <p:attrName>style.visibility</p:attrName>
                                        </p:attrNameLst>
                                      </p:cBhvr>
                                      <p:to>
                                        <p:strVal val="visible"/>
                                      </p:to>
                                    </p:set>
                                    <p:animEffect transition="in" filter="blinds(horizontal)">
                                      <p:cBhvr>
                                        <p:cTn id="32" dur="500"/>
                                        <p:tgtEl>
                                          <p:spTgt spid="410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106"/>
                                        </p:tgtEl>
                                        <p:attrNameLst>
                                          <p:attrName>style.visibility</p:attrName>
                                        </p:attrNameLst>
                                      </p:cBhvr>
                                      <p:to>
                                        <p:strVal val="visible"/>
                                      </p:to>
                                    </p:set>
                                    <p:animEffect transition="in" filter="blinds(horizontal)">
                                      <p:cBhvr>
                                        <p:cTn id="37" dur="500"/>
                                        <p:tgtEl>
                                          <p:spTgt spid="410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107"/>
                                        </p:tgtEl>
                                        <p:attrNameLst>
                                          <p:attrName>style.visibility</p:attrName>
                                        </p:attrNameLst>
                                      </p:cBhvr>
                                      <p:to>
                                        <p:strVal val="visible"/>
                                      </p:to>
                                    </p:set>
                                    <p:animEffect transition="in" filter="blinds(horizontal)">
                                      <p:cBhvr>
                                        <p:cTn id="42" dur="500"/>
                                        <p:tgtEl>
                                          <p:spTgt spid="410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108"/>
                                        </p:tgtEl>
                                        <p:attrNameLst>
                                          <p:attrName>style.visibility</p:attrName>
                                        </p:attrNameLst>
                                      </p:cBhvr>
                                      <p:to>
                                        <p:strVal val="visible"/>
                                      </p:to>
                                    </p:set>
                                    <p:animEffect transition="in" filter="blinds(horizontal)">
                                      <p:cBhvr>
                                        <p:cTn id="47" dur="500"/>
                                        <p:tgtEl>
                                          <p:spTgt spid="410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112">
                                            <p:txEl>
                                              <p:charRg st="66" end="129"/>
                                            </p:txEl>
                                          </p:spTgt>
                                        </p:tgtEl>
                                        <p:attrNameLst>
                                          <p:attrName>style.visibility</p:attrName>
                                        </p:attrNameLst>
                                      </p:cBhvr>
                                      <p:to>
                                        <p:strVal val="visible"/>
                                      </p:to>
                                    </p:set>
                                    <p:animEffect transition="in" filter="blinds(horizontal)">
                                      <p:cBhvr>
                                        <p:cTn id="52" dur="500"/>
                                        <p:tgtEl>
                                          <p:spTgt spid="4112">
                                            <p:txEl>
                                              <p:charRg st="66" end="12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109"/>
                                        </p:tgtEl>
                                        <p:attrNameLst>
                                          <p:attrName>style.visibility</p:attrName>
                                        </p:attrNameLst>
                                      </p:cBhvr>
                                      <p:to>
                                        <p:strVal val="visible"/>
                                      </p:to>
                                    </p:set>
                                    <p:animEffect transition="in" filter="blinds(horizontal)">
                                      <p:cBhvr>
                                        <p:cTn id="57" dur="5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44034"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Definition: </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g</a:t>
            </a:r>
            <a:r>
              <a:rPr lang="en-US" altLang="zh-CN" dirty="0">
                <a:ea typeface="宋体" panose="02010600030101010101" pitchFamily="2" charset="-122"/>
                <a:sym typeface="Symbol" panose="05050102010706020507" pitchFamily="18" charset="2"/>
              </a:rPr>
              <a:t>), </a:t>
            </a:r>
            <a:r>
              <a:rPr lang="en-US" altLang="zh-CN" i="1" dirty="0">
                <a:ea typeface="宋体" panose="02010600030101010101" pitchFamily="2" charset="-122"/>
                <a:sym typeface="Symbol" panose="05050102010706020507" pitchFamily="18" charset="2"/>
              </a:rPr>
              <a:t>exactly order g</a:t>
            </a:r>
            <a:endParaRPr lang="en-US" altLang="zh-CN" dirty="0">
              <a:ea typeface="宋体" panose="02010600030101010101" pitchFamily="2" charset="-122"/>
            </a:endParaRPr>
          </a:p>
        </p:txBody>
      </p:sp>
      <p:sp>
        <p:nvSpPr>
          <p:cNvPr id="44035" name="Rectangle 3"/>
          <p:cNvSpPr>
            <a:spLocks noGrp="1"/>
          </p:cNvSpPr>
          <p:nvPr>
            <p:ph idx="1"/>
          </p:nvPr>
        </p:nvSpPr>
        <p:spPr>
          <a:xfrm>
            <a:off x="533400" y="1600200"/>
            <a:ext cx="8001000" cy="4419600"/>
          </a:xfrm>
          <a:ln/>
        </p:spPr>
        <p:txBody>
          <a:bodyPr vert="horz" wrap="square" lIns="91440" tIns="45720" rIns="91440" bIns="45720" anchor="t" anchorCtr="0"/>
          <a:p>
            <a:r>
              <a:rPr lang="en-US" altLang="zh-CN" b="1" dirty="0">
                <a:solidFill>
                  <a:srgbClr val="000000"/>
                </a:solidFill>
                <a:ea typeface="宋体" panose="02010600030101010101" pitchFamily="2" charset="-122"/>
              </a:rPr>
              <a:t>If </a:t>
            </a:r>
            <a:r>
              <a:rPr lang="en-US" altLang="zh-CN" b="1" i="1" dirty="0">
                <a:solidFill>
                  <a:srgbClr val="000000"/>
                </a:solidFill>
                <a:ea typeface="宋体" panose="02010600030101010101" pitchFamily="2" charset="-122"/>
              </a:rPr>
              <a:t>f</a:t>
            </a:r>
            <a:r>
              <a:rPr lang="en-US" altLang="zh-CN" b="1" dirty="0">
                <a:solidFill>
                  <a:srgbClr val="000000"/>
                </a:solidFill>
                <a:ea typeface="宋体" panose="02010600030101010101" pitchFamily="2" charset="-122"/>
                <a:sym typeface="Symbol" panose="05050102010706020507" pitchFamily="18" charset="2"/>
              </a:rPr>
              <a:t>O(</a:t>
            </a:r>
            <a:r>
              <a:rPr lang="en-US" altLang="zh-CN" b="1" i="1" dirty="0">
                <a:solidFill>
                  <a:srgbClr val="000000"/>
                </a:solidFill>
                <a:ea typeface="宋体" panose="02010600030101010101" pitchFamily="2" charset="-122"/>
                <a:sym typeface="Symbol" panose="05050102010706020507" pitchFamily="18" charset="2"/>
              </a:rPr>
              <a:t>g</a:t>
            </a:r>
            <a:r>
              <a:rPr lang="en-US" altLang="zh-CN" b="1" dirty="0">
                <a:solidFill>
                  <a:srgbClr val="000000"/>
                </a:solidFill>
                <a:ea typeface="宋体" panose="02010600030101010101" pitchFamily="2" charset="-122"/>
                <a:sym typeface="Symbol" panose="05050102010706020507" pitchFamily="18" charset="2"/>
              </a:rPr>
              <a:t>) and </a:t>
            </a:r>
            <a:r>
              <a:rPr lang="en-US" altLang="zh-CN" b="1" i="1" dirty="0">
                <a:solidFill>
                  <a:srgbClr val="000000"/>
                </a:solidFill>
                <a:ea typeface="宋体" panose="02010600030101010101" pitchFamily="2" charset="-122"/>
              </a:rPr>
              <a:t>g</a:t>
            </a:r>
            <a:r>
              <a:rPr lang="en-US" altLang="zh-CN" b="1" dirty="0">
                <a:solidFill>
                  <a:srgbClr val="000000"/>
                </a:solidFill>
                <a:ea typeface="宋体" panose="02010600030101010101" pitchFamily="2" charset="-122"/>
                <a:sym typeface="Symbol" panose="05050102010706020507" pitchFamily="18" charset="2"/>
              </a:rPr>
              <a:t>O(</a:t>
            </a:r>
            <a:r>
              <a:rPr lang="en-US" altLang="zh-CN" b="1" i="1" dirty="0">
                <a:solidFill>
                  <a:srgbClr val="000000"/>
                </a:solidFill>
                <a:ea typeface="宋体" panose="02010600030101010101" pitchFamily="2" charset="-122"/>
                <a:sym typeface="Symbol" panose="05050102010706020507" pitchFamily="18" charset="2"/>
              </a:rPr>
              <a:t>f</a:t>
            </a:r>
            <a:r>
              <a:rPr lang="en-US" altLang="zh-CN" b="1" dirty="0">
                <a:solidFill>
                  <a:srgbClr val="000000"/>
                </a:solidFill>
                <a:ea typeface="宋体" panose="02010600030101010101" pitchFamily="2" charset="-122"/>
                <a:sym typeface="Symbol" panose="05050102010706020507" pitchFamily="18" charset="2"/>
              </a:rPr>
              <a:t>), then we say </a:t>
            </a: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g and f are of the same order</a:t>
            </a: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1" dirty="0">
                <a:solidFill>
                  <a:srgbClr val="000000"/>
                </a:solidFill>
                <a:ea typeface="宋体" panose="02010600030101010101" pitchFamily="2" charset="-122"/>
                <a:sym typeface="Symbol" panose="05050102010706020507" pitchFamily="18" charset="2"/>
              </a:rPr>
              <a:t> or </a:t>
            </a: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f is (exactly) order g</a:t>
            </a: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1" dirty="0">
                <a:solidFill>
                  <a:srgbClr val="000000"/>
                </a:solidFill>
                <a:ea typeface="宋体" panose="02010600030101010101" pitchFamily="2" charset="-122"/>
                <a:sym typeface="Symbol" panose="05050102010706020507" pitchFamily="18" charset="2"/>
              </a:rPr>
              <a:t> and write </a:t>
            </a:r>
            <a:r>
              <a:rPr lang="en-US" altLang="zh-CN" b="1" i="1" dirty="0">
                <a:solidFill>
                  <a:srgbClr val="000000"/>
                </a:solidFill>
                <a:ea typeface="宋体" panose="02010600030101010101" pitchFamily="2" charset="-122"/>
                <a:sym typeface="Symbol" panose="05050102010706020507" pitchFamily="18" charset="2"/>
              </a:rPr>
              <a:t>f</a:t>
            </a:r>
            <a:r>
              <a:rPr lang="en-US" altLang="zh-CN" b="1" dirty="0">
                <a:solidFill>
                  <a:srgbClr val="000000"/>
                </a:solidFill>
                <a:ea typeface="宋体" panose="02010600030101010101" pitchFamily="2" charset="-122"/>
                <a:sym typeface="Symbol" panose="05050102010706020507" pitchFamily="18" charset="2"/>
              </a:rPr>
              <a:t>(</a:t>
            </a:r>
            <a:r>
              <a:rPr lang="en-US" altLang="zh-CN" b="1" i="1" dirty="0">
                <a:solidFill>
                  <a:srgbClr val="000000"/>
                </a:solidFill>
                <a:ea typeface="宋体" panose="02010600030101010101" pitchFamily="2" charset="-122"/>
                <a:sym typeface="Symbol" panose="05050102010706020507" pitchFamily="18" charset="2"/>
              </a:rPr>
              <a:t>g</a:t>
            </a:r>
            <a:r>
              <a:rPr lang="en-US" altLang="zh-CN" b="1" dirty="0">
                <a:solidFill>
                  <a:srgbClr val="000000"/>
                </a:solidFill>
                <a:ea typeface="宋体" panose="02010600030101010101" pitchFamily="2" charset="-122"/>
                <a:sym typeface="Symbol" panose="05050102010706020507" pitchFamily="18" charset="2"/>
              </a:rPr>
              <a:t>).</a:t>
            </a:r>
            <a:endParaRPr lang="en-US" altLang="zh-CN" b="1" dirty="0">
              <a:solidFill>
                <a:srgbClr val="000000"/>
              </a:solidFill>
              <a:ea typeface="宋体" panose="02010600030101010101" pitchFamily="2" charset="-122"/>
              <a:sym typeface="Symbol" panose="05050102010706020507" pitchFamily="18" charset="2"/>
            </a:endParaRPr>
          </a:p>
          <a:p>
            <a:r>
              <a:rPr lang="en-US" altLang="zh-CN" b="1" dirty="0">
                <a:ea typeface="宋体" panose="02010600030101010101" pitchFamily="2" charset="-122"/>
                <a:sym typeface="Symbol" panose="05050102010706020507" pitchFamily="18" charset="2"/>
              </a:rPr>
              <a:t>Another, equivalent definition:</a:t>
            </a:r>
            <a:br>
              <a:rPr lang="en-US" altLang="zh-CN" b="1" dirty="0">
                <a:ea typeface="宋体" panose="02010600030101010101" pitchFamily="2" charset="-122"/>
                <a:sym typeface="Symbol" panose="05050102010706020507" pitchFamily="18" charset="2"/>
              </a:rPr>
            </a:b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  {</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:RR | </a:t>
            </a:r>
            <a:br>
              <a:rPr lang="en-US" altLang="zh-CN" b="1" dirty="0">
                <a:solidFill>
                  <a:srgbClr val="FF0000"/>
                </a:solidFill>
                <a:ea typeface="宋体" panose="02010600030101010101" pitchFamily="2" charset="-122"/>
                <a:sym typeface="Symbol" panose="05050102010706020507" pitchFamily="18" charset="2"/>
              </a:rPr>
            </a:b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c</a:t>
            </a:r>
            <a:r>
              <a:rPr lang="en-US" altLang="zh-CN" b="1" baseline="-25000" dirty="0">
                <a:solidFill>
                  <a:srgbClr val="FF0000"/>
                </a:solidFill>
                <a:ea typeface="宋体" panose="02010600030101010101" pitchFamily="2" charset="-122"/>
                <a:sym typeface="Symbol" panose="05050102010706020507" pitchFamily="18" charset="2"/>
              </a:rPr>
              <a:t>1</a:t>
            </a:r>
            <a:r>
              <a:rPr lang="en-US" altLang="zh-CN" b="1" i="1" dirty="0">
                <a:solidFill>
                  <a:srgbClr val="FF0000"/>
                </a:solidFill>
                <a:ea typeface="宋体" panose="02010600030101010101" pitchFamily="2" charset="-122"/>
                <a:sym typeface="Symbol" panose="05050102010706020507" pitchFamily="18" charset="2"/>
              </a:rPr>
              <a:t>c</a:t>
            </a:r>
            <a:r>
              <a:rPr lang="en-US" altLang="zh-CN" b="1" baseline="-25000" dirty="0">
                <a:solidFill>
                  <a:srgbClr val="FF0000"/>
                </a:solidFill>
                <a:ea typeface="宋体" panose="02010600030101010101" pitchFamily="2" charset="-122"/>
                <a:sym typeface="Symbol" panose="05050102010706020507" pitchFamily="18" charset="2"/>
              </a:rPr>
              <a:t>2</a:t>
            </a:r>
            <a:r>
              <a:rPr lang="en-US" altLang="zh-CN" b="1" i="1" dirty="0">
                <a:solidFill>
                  <a:srgbClr val="FF0000"/>
                </a:solidFill>
                <a:ea typeface="宋体" panose="02010600030101010101" pitchFamily="2" charset="-122"/>
                <a:sym typeface="Symbol" panose="05050102010706020507" pitchFamily="18" charset="2"/>
              </a:rPr>
              <a:t>k</a:t>
            </a:r>
            <a:r>
              <a:rPr lang="en-US" altLang="zh-CN" b="1" dirty="0">
                <a:solidFill>
                  <a:srgbClr val="FF0000"/>
                </a:solidFill>
                <a:ea typeface="宋体" panose="02010600030101010101" pitchFamily="2" charset="-122"/>
                <a:sym typeface="Symbol" panose="05050102010706020507" pitchFamily="18" charset="2"/>
              </a:rPr>
              <a:t>&gt;0 </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&gt;</a:t>
            </a:r>
            <a:r>
              <a:rPr lang="en-US" altLang="zh-CN" b="1" i="1" dirty="0">
                <a:solidFill>
                  <a:srgbClr val="FF0000"/>
                </a:solidFill>
                <a:ea typeface="宋体" panose="02010600030101010101" pitchFamily="2" charset="-122"/>
                <a:sym typeface="Symbol" panose="05050102010706020507" pitchFamily="18" charset="2"/>
              </a:rPr>
              <a:t>k</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c</a:t>
            </a:r>
            <a:r>
              <a:rPr lang="en-US" altLang="zh-CN" b="1" baseline="-25000" dirty="0">
                <a:solidFill>
                  <a:srgbClr val="FF0000"/>
                </a:solidFill>
                <a:ea typeface="宋体" panose="02010600030101010101" pitchFamily="2" charset="-122"/>
                <a:sym typeface="Symbol" panose="05050102010706020507" pitchFamily="18" charset="2"/>
              </a:rPr>
              <a:t>1</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c</a:t>
            </a:r>
            <a:r>
              <a:rPr lang="en-US" altLang="zh-CN" b="1" baseline="-25000" dirty="0">
                <a:solidFill>
                  <a:srgbClr val="FF0000"/>
                </a:solidFill>
                <a:ea typeface="宋体" panose="02010600030101010101" pitchFamily="2" charset="-122"/>
                <a:sym typeface="Symbol" panose="05050102010706020507" pitchFamily="18" charset="2"/>
              </a:rPr>
              <a:t>2</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 }</a:t>
            </a:r>
            <a:endParaRPr lang="en-US" altLang="zh-CN" b="1" dirty="0">
              <a:solidFill>
                <a:srgbClr val="FF0000"/>
              </a:solidFill>
              <a:ea typeface="宋体" panose="02010600030101010101" pitchFamily="2" charset="-122"/>
              <a:sym typeface="Symbol" panose="05050102010706020507" pitchFamily="18" charset="2"/>
            </a:endParaRPr>
          </a:p>
          <a:p>
            <a:pPr lvl="1"/>
            <a:r>
              <a:rPr lang="en-US" altLang="zh-CN" b="1" dirty="0">
                <a:latin typeface="Times New Roman" panose="02020603050405020304" pitchFamily="18" charset="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Everywhere beyond some point </a:t>
            </a:r>
            <a:r>
              <a:rPr lang="en-US" altLang="zh-CN" b="1" i="1" dirty="0">
                <a:ea typeface="宋体" panose="02010600030101010101" pitchFamily="2" charset="-122"/>
                <a:sym typeface="Symbol" panose="05050102010706020507" pitchFamily="18" charset="2"/>
              </a:rPr>
              <a:t>k</a:t>
            </a:r>
            <a:r>
              <a:rPr lang="en-US" altLang="zh-CN" b="1" dirty="0">
                <a:ea typeface="宋体" panose="02010600030101010101" pitchFamily="2" charset="-122"/>
                <a:sym typeface="Symbol" panose="05050102010706020507" pitchFamily="18" charset="2"/>
              </a:rPr>
              <a:t>, </a:t>
            </a:r>
            <a:r>
              <a:rPr lang="en-US" altLang="zh-CN" b="1" i="1" dirty="0">
                <a:ea typeface="宋体" panose="02010600030101010101" pitchFamily="2" charset="-122"/>
                <a:sym typeface="Symbol" panose="05050102010706020507" pitchFamily="18" charset="2"/>
              </a:rPr>
              <a:t>f</a:t>
            </a:r>
            <a:r>
              <a:rPr lang="en-US" altLang="zh-CN" b="1" dirty="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x</a:t>
            </a:r>
            <a:r>
              <a:rPr lang="en-US" altLang="zh-CN" b="1" dirty="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 </a:t>
            </a:r>
            <a:r>
              <a:rPr lang="en-US" altLang="zh-CN" b="1" dirty="0">
                <a:ea typeface="宋体" panose="02010600030101010101" pitchFamily="2" charset="-122"/>
                <a:sym typeface="Symbol" panose="05050102010706020507" pitchFamily="18" charset="2"/>
              </a:rPr>
              <a:t>lies in between two multiples of </a:t>
            </a:r>
            <a:r>
              <a:rPr lang="en-US" altLang="zh-CN" b="1" i="1" dirty="0">
                <a:ea typeface="宋体" panose="02010600030101010101" pitchFamily="2" charset="-122"/>
                <a:sym typeface="Symbol" panose="05050102010706020507" pitchFamily="18" charset="2"/>
              </a:rPr>
              <a:t>g</a:t>
            </a:r>
            <a:r>
              <a:rPr lang="en-US" altLang="zh-CN" b="1" dirty="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x</a:t>
            </a:r>
            <a:r>
              <a:rPr lang="en-US" altLang="zh-CN" b="1" dirty="0">
                <a:ea typeface="宋体" panose="02010600030101010101" pitchFamily="2" charset="-122"/>
                <a:sym typeface="Symbol" panose="05050102010706020507" pitchFamily="18" charset="2"/>
              </a:rPr>
              <a:t>).</a:t>
            </a:r>
            <a:r>
              <a:rPr lang="en-US" altLang="zh-CN" b="1" dirty="0">
                <a:latin typeface="Times New Roman" panose="02020603050405020304" pitchFamily="18" charset="0"/>
                <a:ea typeface="宋体" panose="02010600030101010101" pitchFamily="2" charset="-122"/>
                <a:sym typeface="Symbol" panose="05050102010706020507" pitchFamily="18" charset="2"/>
              </a:rPr>
              <a:t>”</a:t>
            </a:r>
            <a:endParaRPr lang="en-US" altLang="zh-CN" b="1" dirty="0">
              <a:ea typeface="宋体" panose="02010600030101010101" pitchFamily="2" charset="-122"/>
              <a:sym typeface="Symbol" panose="05050102010706020507" pitchFamily="18" charset="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45058"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Rules for </a:t>
            </a:r>
            <a:r>
              <a:rPr lang="en-US" altLang="zh-CN" dirty="0">
                <a:ea typeface="宋体" panose="02010600030101010101" pitchFamily="2" charset="-122"/>
                <a:sym typeface="Symbol" panose="05050102010706020507" pitchFamily="18" charset="2"/>
              </a:rPr>
              <a:t></a:t>
            </a:r>
            <a:endParaRPr lang="en-US" altLang="zh-CN" dirty="0">
              <a:ea typeface="宋体" panose="02010600030101010101" pitchFamily="2" charset="-122"/>
            </a:endParaRPr>
          </a:p>
        </p:txBody>
      </p:sp>
      <p:sp>
        <p:nvSpPr>
          <p:cNvPr id="45059" name="Rectangle 3"/>
          <p:cNvSpPr>
            <a:spLocks noGrp="1"/>
          </p:cNvSpPr>
          <p:nvPr>
            <p:ph idx="1"/>
          </p:nvPr>
        </p:nvSpPr>
        <p:spPr>
          <a:xfrm>
            <a:off x="533400" y="1676400"/>
            <a:ext cx="8382000" cy="4343400"/>
          </a:xfrm>
          <a:ln/>
        </p:spPr>
        <p:txBody>
          <a:bodyPr vert="horz" wrap="square" lIns="91440" tIns="45720" rIns="91440" bIns="45720" anchor="t" anchorCtr="0"/>
          <a:p>
            <a:r>
              <a:rPr lang="en-US" altLang="zh-CN" b="1" dirty="0">
                <a:ea typeface="宋体" panose="02010600030101010101" pitchFamily="2" charset="-122"/>
              </a:rPr>
              <a:t>Mostly like rules for O( ), except:</a:t>
            </a:r>
            <a:endParaRPr lang="en-US" altLang="zh-CN" b="1" dirty="0">
              <a:ea typeface="宋体" panose="02010600030101010101" pitchFamily="2" charset="-122"/>
            </a:endParaRPr>
          </a:p>
          <a:p>
            <a:r>
              <a:rPr lang="en-US" altLang="zh-CN" b="1" dirty="0">
                <a:ea typeface="宋体" panose="02010600030101010101" pitchFamily="2" charset="-122"/>
                <a:sym typeface="Symbol" panose="05050102010706020507" pitchFamily="18" charset="2"/>
              </a:rPr>
              <a:t> </a:t>
            </a:r>
            <a:r>
              <a:rPr lang="en-US" altLang="zh-CN" b="1" i="1" dirty="0">
                <a:ea typeface="宋体" panose="02010600030101010101" pitchFamily="2" charset="-122"/>
                <a:sym typeface="Symbol" panose="05050102010706020507" pitchFamily="18" charset="2"/>
              </a:rPr>
              <a:t>f,g</a:t>
            </a:r>
            <a:r>
              <a:rPr lang="en-US" altLang="zh-CN" b="1" dirty="0">
                <a:ea typeface="宋体" panose="02010600030101010101" pitchFamily="2" charset="-122"/>
                <a:sym typeface="Symbol" panose="05050102010706020507" pitchFamily="18" charset="2"/>
              </a:rPr>
              <a:t>&gt;0 &amp; constants</a:t>
            </a:r>
            <a:r>
              <a:rPr lang="en-US" altLang="zh-CN" b="1" dirty="0">
                <a:ea typeface="宋体" panose="02010600030101010101" pitchFamily="2" charset="-122"/>
              </a:rPr>
              <a:t> </a:t>
            </a:r>
            <a:r>
              <a:rPr lang="en-US" altLang="zh-CN" b="1" i="1" dirty="0">
                <a:ea typeface="宋体" panose="02010600030101010101" pitchFamily="2" charset="-122"/>
              </a:rPr>
              <a:t>a</a:t>
            </a:r>
            <a:r>
              <a:rPr lang="en-US" altLang="zh-CN" b="1" dirty="0">
                <a:ea typeface="宋体" panose="02010600030101010101" pitchFamily="2" charset="-122"/>
              </a:rPr>
              <a:t>,</a:t>
            </a:r>
            <a:r>
              <a:rPr lang="en-US" altLang="zh-CN" b="1" i="1" dirty="0">
                <a:ea typeface="宋体" panose="02010600030101010101" pitchFamily="2" charset="-122"/>
              </a:rPr>
              <a:t>b</a:t>
            </a:r>
            <a:r>
              <a:rPr lang="en-US" altLang="zh-CN" b="1" dirty="0">
                <a:ea typeface="宋体" panose="02010600030101010101" pitchFamily="2" charset="-122"/>
                <a:sym typeface="Symbol" panose="05050102010706020507" pitchFamily="18" charset="2"/>
              </a:rPr>
              <a:t>R, with </a:t>
            </a:r>
            <a:r>
              <a:rPr lang="en-US" altLang="zh-CN" b="1" i="1" dirty="0">
                <a:ea typeface="宋体" panose="02010600030101010101" pitchFamily="2" charset="-122"/>
                <a:sym typeface="Symbol" panose="05050102010706020507" pitchFamily="18" charset="2"/>
              </a:rPr>
              <a:t>b</a:t>
            </a:r>
            <a:r>
              <a:rPr lang="en-US" altLang="zh-CN" b="1" dirty="0">
                <a:ea typeface="宋体" panose="02010600030101010101" pitchFamily="2" charset="-122"/>
                <a:sym typeface="Symbol" panose="05050102010706020507" pitchFamily="18" charset="2"/>
              </a:rPr>
              <a:t>&gt;0,</a:t>
            </a:r>
            <a:br>
              <a:rPr lang="en-US" altLang="zh-CN" b="1" dirty="0">
                <a:ea typeface="宋体" panose="02010600030101010101" pitchFamily="2" charset="-122"/>
                <a:sym typeface="Symbol" panose="05050102010706020507" pitchFamily="18" charset="2"/>
              </a:rPr>
            </a:br>
            <a:r>
              <a:rPr lang="en-US" altLang="zh-CN" b="1" dirty="0">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rPr>
              <a:t>af</a:t>
            </a:r>
            <a:r>
              <a:rPr lang="en-US" altLang="zh-CN" b="1" dirty="0">
                <a:solidFill>
                  <a:srgbClr val="FF0000"/>
                </a:solidFill>
                <a:ea typeface="宋体" panose="02010600030101010101" pitchFamily="2" charset="-122"/>
              </a:rPr>
              <a:t> </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ea typeface="宋体" panose="02010600030101010101" pitchFamily="2" charset="-122"/>
              </a:rPr>
              <a:t>,</a:t>
            </a:r>
            <a:r>
              <a:rPr lang="en-US" altLang="zh-CN" b="1" dirty="0">
                <a:ea typeface="宋体" panose="02010600030101010101" pitchFamily="2" charset="-122"/>
              </a:rPr>
              <a:t> but             </a:t>
            </a:r>
            <a:r>
              <a:rPr lang="en-US" altLang="zh-CN" b="1" dirty="0">
                <a:solidFill>
                  <a:srgbClr val="000000"/>
                </a:solidFill>
                <a:ea typeface="宋体" panose="02010600030101010101" pitchFamily="2" charset="-122"/>
                <a:sym typeface="Symbol" panose="05050102010706020507" pitchFamily="18" charset="2"/>
              </a:rPr>
              <a:t> Same as with O.</a:t>
            </a:r>
            <a:br>
              <a:rPr lang="en-US" altLang="zh-CN" b="1" dirty="0">
                <a:solidFill>
                  <a:schemeClr val="accent2"/>
                </a:solidFill>
                <a:ea typeface="宋体" panose="02010600030101010101" pitchFamily="2" charset="-122"/>
              </a:rPr>
            </a:br>
            <a:r>
              <a:rPr lang="en-US" altLang="zh-CN" b="1" dirty="0">
                <a:ea typeface="宋体" panose="02010600030101010101" pitchFamily="2" charset="-122"/>
              </a:rPr>
              <a:t> </a:t>
            </a:r>
            <a:r>
              <a:rPr lang="en-US" altLang="zh-CN" b="1" i="1" dirty="0">
                <a:solidFill>
                  <a:srgbClr val="FF0000"/>
                </a:solidFill>
                <a:ea typeface="宋体" panose="02010600030101010101" pitchFamily="2" charset="-122"/>
                <a:sym typeface="Symbol" panose="05050102010706020507" pitchFamily="18" charset="2"/>
              </a:rPr>
              <a:t>f </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fg</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unless </a:t>
            </a:r>
            <a:r>
              <a:rPr lang="en-US" altLang="zh-CN" b="1" i="1" dirty="0">
                <a:ea typeface="宋体" panose="02010600030101010101" pitchFamily="2" charset="-122"/>
                <a:sym typeface="Symbol" panose="05050102010706020507" pitchFamily="18" charset="2"/>
              </a:rPr>
              <a:t>g=</a:t>
            </a:r>
            <a:r>
              <a:rPr lang="en-US" altLang="zh-CN" b="1" dirty="0">
                <a:ea typeface="宋体" panose="02010600030101010101" pitchFamily="2" charset="-122"/>
                <a:sym typeface="Symbol" panose="05050102010706020507" pitchFamily="18" charset="2"/>
              </a:rPr>
              <a:t>(1)  </a:t>
            </a:r>
            <a:r>
              <a:rPr lang="en-US" altLang="zh-CN" b="1" dirty="0">
                <a:solidFill>
                  <a:srgbClr val="000000"/>
                </a:solidFill>
                <a:ea typeface="宋体" panose="02010600030101010101" pitchFamily="2" charset="-122"/>
                <a:sym typeface="Symbol" panose="05050102010706020507" pitchFamily="18" charset="2"/>
              </a:rPr>
              <a:t> Unlike O.</a:t>
            </a:r>
            <a:br>
              <a:rPr lang="en-US" altLang="zh-CN" b="1" dirty="0">
                <a:solidFill>
                  <a:schemeClr val="accent2"/>
                </a:solidFill>
                <a:ea typeface="宋体" panose="02010600030101010101" pitchFamily="2" charset="-122"/>
                <a:sym typeface="Symbol" panose="05050102010706020507" pitchFamily="18" charset="2"/>
              </a:rPr>
            </a:br>
            <a:r>
              <a:rPr lang="en-US" altLang="zh-CN" b="1" dirty="0">
                <a:solidFill>
                  <a:srgbClr val="FF0000"/>
                </a:solidFill>
                <a:ea typeface="宋体" panose="02010600030101010101" pitchFamily="2" charset="-122"/>
              </a:rPr>
              <a:t>|</a:t>
            </a:r>
            <a:r>
              <a:rPr lang="en-US" altLang="zh-CN" b="1" i="1" dirty="0">
                <a:solidFill>
                  <a:srgbClr val="FF0000"/>
                </a:solidFill>
                <a:ea typeface="宋体" panose="02010600030101010101" pitchFamily="2" charset="-122"/>
              </a:rPr>
              <a:t>f| </a:t>
            </a:r>
            <a:r>
              <a:rPr lang="en-US" altLang="zh-CN" b="1" baseline="30000" dirty="0">
                <a:solidFill>
                  <a:srgbClr val="FF0000"/>
                </a:solidFill>
                <a:ea typeface="宋体" panose="02010600030101010101" pitchFamily="2" charset="-122"/>
              </a:rPr>
              <a:t>1-</a:t>
            </a:r>
            <a:r>
              <a:rPr lang="en-US" altLang="zh-CN" b="1" i="1" baseline="30000" dirty="0">
                <a:solidFill>
                  <a:srgbClr val="FF0000"/>
                </a:solidFill>
                <a:ea typeface="宋体" panose="02010600030101010101" pitchFamily="2" charset="-122"/>
              </a:rPr>
              <a:t>b</a:t>
            </a:r>
            <a:r>
              <a:rPr lang="en-US" altLang="zh-CN" b="1" dirty="0">
                <a:solidFill>
                  <a:srgbClr val="FF0000"/>
                </a:solidFill>
                <a:ea typeface="宋体" panose="02010600030101010101" pitchFamily="2" charset="-122"/>
              </a:rPr>
              <a:t> </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rPr>
              <a:t>, and          </a:t>
            </a:r>
            <a:r>
              <a:rPr lang="en-US" altLang="zh-CN" b="1" dirty="0">
                <a:solidFill>
                  <a:srgbClr val="000000"/>
                </a:solidFill>
                <a:ea typeface="宋体" panose="02010600030101010101" pitchFamily="2" charset="-122"/>
                <a:sym typeface="Symbol" panose="05050102010706020507" pitchFamily="18" charset="2"/>
              </a:rPr>
              <a:t> Unlike with O.</a:t>
            </a:r>
            <a:r>
              <a:rPr lang="en-US" altLang="zh-CN" b="1" dirty="0">
                <a:ea typeface="宋体" panose="02010600030101010101" pitchFamily="2" charset="-122"/>
              </a:rPr>
              <a:t> </a:t>
            </a:r>
            <a:br>
              <a:rPr lang="en-US" altLang="zh-CN" b="1" dirty="0">
                <a:ea typeface="宋体" panose="02010600030101010101" pitchFamily="2" charset="-122"/>
              </a:rPr>
            </a:br>
            <a:r>
              <a:rPr lang="en-US" altLang="zh-CN" b="1" dirty="0">
                <a:solidFill>
                  <a:srgbClr val="FF0000"/>
                </a:solidFill>
                <a:ea typeface="宋体" panose="02010600030101010101" pitchFamily="2" charset="-122"/>
              </a:rPr>
              <a:t>(log</a:t>
            </a:r>
            <a:r>
              <a:rPr lang="en-US" altLang="zh-CN" b="1" i="1" baseline="-25000" dirty="0">
                <a:solidFill>
                  <a:srgbClr val="FF0000"/>
                </a:solidFill>
                <a:ea typeface="宋体" panose="02010600030101010101" pitchFamily="2" charset="-122"/>
              </a:rPr>
              <a:t>b</a:t>
            </a:r>
            <a:r>
              <a:rPr lang="en-US" altLang="zh-CN" b="1" dirty="0">
                <a:solidFill>
                  <a:srgbClr val="FF0000"/>
                </a:solidFill>
                <a:ea typeface="宋体" panose="02010600030101010101" pitchFamily="2" charset="-122"/>
              </a:rPr>
              <a:t> |</a:t>
            </a:r>
            <a:r>
              <a:rPr lang="en-US" altLang="zh-CN" b="1" i="1" dirty="0">
                <a:solidFill>
                  <a:srgbClr val="FF0000"/>
                </a:solidFill>
                <a:ea typeface="宋体" panose="02010600030101010101" pitchFamily="2" charset="-122"/>
              </a:rPr>
              <a:t>f|</a:t>
            </a:r>
            <a:r>
              <a:rPr lang="en-US" altLang="zh-CN" b="1" dirty="0">
                <a:solidFill>
                  <a:srgbClr val="FF0000"/>
                </a:solidFill>
                <a:ea typeface="宋体" panose="02010600030101010101" pitchFamily="2" charset="-122"/>
              </a:rPr>
              <a:t>)</a:t>
            </a:r>
            <a:r>
              <a:rPr lang="en-US" altLang="zh-CN" b="1" i="1" baseline="30000" dirty="0">
                <a:solidFill>
                  <a:srgbClr val="FF0000"/>
                </a:solidFill>
                <a:ea typeface="宋体" panose="02010600030101010101" pitchFamily="2" charset="-122"/>
              </a:rPr>
              <a:t>c</a:t>
            </a:r>
            <a:r>
              <a:rPr lang="en-US" altLang="zh-CN" b="1" i="1" dirty="0">
                <a:solidFill>
                  <a:srgbClr val="FF0000"/>
                </a:solidFill>
                <a:ea typeface="宋体" panose="02010600030101010101" pitchFamily="2" charset="-122"/>
              </a:rPr>
              <a:t> </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a:t>
            </a:r>
            <a:r>
              <a:rPr lang="en-US" altLang="zh-CN" b="1" dirty="0">
                <a:solidFill>
                  <a:srgbClr val="000000"/>
                </a:solidFill>
                <a:ea typeface="宋体" panose="02010600030101010101" pitchFamily="2" charset="-122"/>
                <a:sym typeface="Symbol" panose="05050102010706020507" pitchFamily="18" charset="2"/>
              </a:rPr>
              <a:t> Unlike with O.</a:t>
            </a:r>
            <a:endParaRPr lang="en-US" altLang="zh-CN" b="1" dirty="0">
              <a:solidFill>
                <a:srgbClr val="000000"/>
              </a:solidFill>
              <a:ea typeface="宋体" panose="02010600030101010101" pitchFamily="2" charset="-122"/>
              <a:sym typeface="Symbol" panose="05050102010706020507" pitchFamily="18" charset="2"/>
            </a:endParaRPr>
          </a:p>
          <a:p>
            <a:r>
              <a:rPr lang="en-US" altLang="zh-CN" b="1" dirty="0">
                <a:ea typeface="宋体" panose="02010600030101010101" pitchFamily="2" charset="-122"/>
              </a:rPr>
              <a:t>The functions in the latter two cases we say are </a:t>
            </a:r>
            <a:r>
              <a:rPr lang="en-US" altLang="zh-CN" b="1" i="1" dirty="0">
                <a:ea typeface="宋体" panose="02010600030101010101" pitchFamily="2" charset="-122"/>
              </a:rPr>
              <a:t>strictly of lower order</a:t>
            </a:r>
            <a:r>
              <a:rPr lang="en-US" altLang="zh-CN" b="1" dirty="0">
                <a:ea typeface="宋体" panose="02010600030101010101" pitchFamily="2" charset="-122"/>
              </a:rPr>
              <a:t> than </a:t>
            </a:r>
            <a:r>
              <a:rPr lang="en-US" altLang="zh-CN" b="1" dirty="0">
                <a:ea typeface="宋体" panose="02010600030101010101" pitchFamily="2" charset="-122"/>
                <a:sym typeface="Symbol" panose="05050102010706020507" pitchFamily="18" charset="2"/>
              </a:rPr>
              <a:t>(</a:t>
            </a:r>
            <a:r>
              <a:rPr lang="en-US" altLang="zh-CN" b="1" i="1" dirty="0">
                <a:ea typeface="宋体" panose="02010600030101010101" pitchFamily="2" charset="-122"/>
                <a:sym typeface="Symbol" panose="05050102010706020507" pitchFamily="18" charset="2"/>
              </a:rPr>
              <a:t>f</a:t>
            </a:r>
            <a:r>
              <a:rPr lang="en-US" altLang="zh-CN" b="1" dirty="0">
                <a:ea typeface="宋体" panose="02010600030101010101" pitchFamily="2" charset="-122"/>
                <a:sym typeface="Symbol" panose="05050102010706020507" pitchFamily="18" charset="2"/>
              </a:rPr>
              <a:t>).</a:t>
            </a:r>
            <a:endParaRPr lang="en-US" altLang="zh-CN" b="1" dirty="0">
              <a:ea typeface="宋体" panose="02010600030101010101" pitchFamily="2" charset="-122"/>
              <a:sym typeface="Symbol" panose="05050102010706020507" pitchFamily="18" charset="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46082" name="Rectangle 2"/>
          <p:cNvSpPr>
            <a:spLocks noGrp="1"/>
          </p:cNvSpPr>
          <p:nvPr>
            <p:ph type="title"/>
          </p:nvPr>
        </p:nvSpPr>
        <p:spPr>
          <a:ln/>
        </p:spPr>
        <p:txBody>
          <a:bodyPr vert="horz" wrap="square" lIns="91440" tIns="45720" rIns="91440" bIns="45720" anchor="ctr" anchorCtr="0"/>
          <a:p>
            <a:r>
              <a:rPr lang="zh-CN" altLang="en-US" dirty="0">
                <a:ea typeface="宋体" panose="02010600030101010101" pitchFamily="2" charset="-122"/>
                <a:sym typeface="Symbol" panose="05050102010706020507" pitchFamily="18" charset="2"/>
              </a:rPr>
              <a:t> </a:t>
            </a:r>
            <a:r>
              <a:rPr lang="en-US" altLang="zh-CN" dirty="0">
                <a:ea typeface="宋体" panose="02010600030101010101" pitchFamily="2" charset="-122"/>
                <a:sym typeface="Symbol" panose="05050102010706020507" pitchFamily="18" charset="2"/>
              </a:rPr>
              <a:t>example</a:t>
            </a:r>
            <a:endParaRPr lang="en-US" altLang="zh-CN" dirty="0">
              <a:ea typeface="宋体" panose="02010600030101010101" pitchFamily="2" charset="-122"/>
            </a:endParaRPr>
          </a:p>
        </p:txBody>
      </p:sp>
      <p:sp>
        <p:nvSpPr>
          <p:cNvPr id="46083" name="Rectangle 3"/>
          <p:cNvSpPr>
            <a:spLocks noGrp="1"/>
          </p:cNvSpPr>
          <p:nvPr>
            <p:ph idx="1"/>
          </p:nvPr>
        </p:nvSpPr>
        <p:spPr>
          <a:xfrm>
            <a:off x="457200" y="1444625"/>
            <a:ext cx="8229600" cy="4879975"/>
          </a:xfrm>
          <a:ln/>
        </p:spPr>
        <p:txBody>
          <a:bodyPr vert="horz" wrap="square" lIns="91440" tIns="45720" rIns="91440" bIns="45720" anchor="t" anchorCtr="0"/>
          <a:p>
            <a:r>
              <a:rPr lang="en-US" altLang="zh-CN" b="1" dirty="0">
                <a:ea typeface="宋体" panose="02010600030101010101" pitchFamily="2" charset="-122"/>
              </a:rPr>
              <a:t>Determine whether:</a:t>
            </a:r>
            <a:endParaRPr lang="en-US" altLang="zh-CN" b="1" dirty="0">
              <a:ea typeface="宋体" panose="02010600030101010101" pitchFamily="2" charset="-122"/>
            </a:endParaRPr>
          </a:p>
          <a:p>
            <a:r>
              <a:rPr lang="en-US" altLang="zh-CN" b="1" dirty="0">
                <a:ea typeface="宋体" panose="02010600030101010101" pitchFamily="2" charset="-122"/>
              </a:rPr>
              <a:t>Quick solution:</a:t>
            </a:r>
            <a:endParaRPr lang="en-US" altLang="zh-CN" b="1" dirty="0">
              <a:ea typeface="宋体" panose="02010600030101010101" pitchFamily="2" charset="-122"/>
            </a:endParaRPr>
          </a:p>
        </p:txBody>
      </p:sp>
      <p:graphicFrame>
        <p:nvGraphicFramePr>
          <p:cNvPr id="46084" name="Object 4"/>
          <p:cNvGraphicFramePr>
            <a:graphicFrameLocks noChangeAspect="1"/>
          </p:cNvGraphicFramePr>
          <p:nvPr/>
        </p:nvGraphicFramePr>
        <p:xfrm>
          <a:off x="4495800" y="2057400"/>
          <a:ext cx="2205038" cy="1119188"/>
        </p:xfrm>
        <a:graphic>
          <a:graphicData uri="http://schemas.openxmlformats.org/presentationml/2006/ole">
            <mc:AlternateContent xmlns:mc="http://schemas.openxmlformats.org/markup-compatibility/2006">
              <mc:Choice xmlns:v="urn:schemas-microsoft-com:vml" Requires="v">
                <p:oleObj spid="_x0000_s3091" name="" r:id="rId1" imgW="901700" imgH="457200" progId="Equation.3">
                  <p:embed/>
                </p:oleObj>
              </mc:Choice>
              <mc:Fallback>
                <p:oleObj name="" r:id="rId1" imgW="901700" imgH="457200" progId="Equation.3">
                  <p:embed/>
                  <p:pic>
                    <p:nvPicPr>
                      <p:cNvPr id="0" name="图片 3090"/>
                      <p:cNvPicPr/>
                      <p:nvPr/>
                    </p:nvPicPr>
                    <p:blipFill>
                      <a:blip r:embed="rId2"/>
                      <a:stretch>
                        <a:fillRect/>
                      </a:stretch>
                    </p:blipFill>
                    <p:spPr>
                      <a:xfrm>
                        <a:off x="4495800" y="2057400"/>
                        <a:ext cx="2205038" cy="1119188"/>
                      </a:xfrm>
                      <a:prstGeom prst="rect">
                        <a:avLst/>
                      </a:prstGeom>
                      <a:noFill/>
                      <a:ln w="38100">
                        <a:noFill/>
                        <a:miter/>
                      </a:ln>
                    </p:spPr>
                  </p:pic>
                </p:oleObj>
              </mc:Fallback>
            </mc:AlternateContent>
          </a:graphicData>
        </a:graphic>
      </p:graphicFrame>
      <p:graphicFrame>
        <p:nvGraphicFramePr>
          <p:cNvPr id="46085" name="Object 5"/>
          <p:cNvGraphicFramePr>
            <a:graphicFrameLocks noChangeAspect="1"/>
          </p:cNvGraphicFramePr>
          <p:nvPr/>
        </p:nvGraphicFramePr>
        <p:xfrm>
          <a:off x="1663700" y="3109913"/>
          <a:ext cx="2890838" cy="2860675"/>
        </p:xfrm>
        <a:graphic>
          <a:graphicData uri="http://schemas.openxmlformats.org/presentationml/2006/ole">
            <mc:AlternateContent xmlns:mc="http://schemas.openxmlformats.org/markup-compatibility/2006">
              <mc:Choice xmlns:v="urn:schemas-microsoft-com:vml" Requires="v">
                <p:oleObj spid="_x0000_s3089" name="" r:id="rId3" imgW="1181100" imgH="1168400" progId="Equation.3">
                  <p:embed/>
                </p:oleObj>
              </mc:Choice>
              <mc:Fallback>
                <p:oleObj name="" r:id="rId3" imgW="1181100" imgH="1168400" progId="Equation.3">
                  <p:embed/>
                  <p:pic>
                    <p:nvPicPr>
                      <p:cNvPr id="0" name="图片 3088"/>
                      <p:cNvPicPr/>
                      <p:nvPr/>
                    </p:nvPicPr>
                    <p:blipFill>
                      <a:blip r:embed="rId4"/>
                      <a:stretch>
                        <a:fillRect/>
                      </a:stretch>
                    </p:blipFill>
                    <p:spPr>
                      <a:xfrm>
                        <a:off x="1663700" y="3109913"/>
                        <a:ext cx="2890838" cy="2860675"/>
                      </a:xfrm>
                      <a:prstGeom prst="rect">
                        <a:avLst/>
                      </a:prstGeom>
                      <a:noFill/>
                      <a:ln w="38100">
                        <a:noFill/>
                        <a:miter/>
                      </a:ln>
                    </p:spPr>
                  </p:pic>
                </p:oleObj>
              </mc:Fallback>
            </mc:AlternateContent>
          </a:graphicData>
        </a:graphic>
      </p:graphicFrame>
      <p:grpSp>
        <p:nvGrpSpPr>
          <p:cNvPr id="2" name="Group 6"/>
          <p:cNvGrpSpPr/>
          <p:nvPr/>
        </p:nvGrpSpPr>
        <p:grpSpPr>
          <a:xfrm>
            <a:off x="3200400" y="3429000"/>
            <a:ext cx="914400" cy="1371600"/>
            <a:chOff x="2016" y="2160"/>
            <a:chExt cx="576" cy="864"/>
          </a:xfrm>
        </p:grpSpPr>
        <p:sp>
          <p:nvSpPr>
            <p:cNvPr id="46087" name="Oval 7"/>
            <p:cNvSpPr/>
            <p:nvPr/>
          </p:nvSpPr>
          <p:spPr>
            <a:xfrm>
              <a:off x="2016" y="2160"/>
              <a:ext cx="576" cy="336"/>
            </a:xfrm>
            <a:prstGeom prst="ellipse">
              <a:avLst/>
            </a:prstGeom>
            <a:noFill/>
            <a:ln w="38100"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6088" name="Oval 8"/>
            <p:cNvSpPr/>
            <p:nvPr/>
          </p:nvSpPr>
          <p:spPr>
            <a:xfrm>
              <a:off x="2064" y="2688"/>
              <a:ext cx="528" cy="336"/>
            </a:xfrm>
            <a:prstGeom prst="ellipse">
              <a:avLst/>
            </a:prstGeom>
            <a:noFill/>
            <a:ln w="38100"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6089" name="Line 9"/>
            <p:cNvSpPr/>
            <p:nvPr/>
          </p:nvSpPr>
          <p:spPr>
            <a:xfrm>
              <a:off x="2256" y="2496"/>
              <a:ext cx="48" cy="192"/>
            </a:xfrm>
            <a:prstGeom prst="line">
              <a:avLst/>
            </a:prstGeom>
            <a:ln w="38100" cap="flat" cmpd="sng">
              <a:solidFill>
                <a:srgbClr val="FF0000"/>
              </a:solidFill>
              <a:prstDash val="solid"/>
              <a:round/>
              <a:headEnd type="none" w="med" len="med"/>
              <a:tailEnd type="triangle" w="med" len="med"/>
            </a:ln>
          </p:spPr>
        </p:sp>
      </p:grpSp>
      <p:grpSp>
        <p:nvGrpSpPr>
          <p:cNvPr id="3" name="Group 10"/>
          <p:cNvGrpSpPr/>
          <p:nvPr/>
        </p:nvGrpSpPr>
        <p:grpSpPr>
          <a:xfrm>
            <a:off x="3276600" y="4267200"/>
            <a:ext cx="1371600" cy="1066800"/>
            <a:chOff x="2064" y="2688"/>
            <a:chExt cx="864" cy="672"/>
          </a:xfrm>
        </p:grpSpPr>
        <p:sp>
          <p:nvSpPr>
            <p:cNvPr id="46091" name="Oval 11"/>
            <p:cNvSpPr/>
            <p:nvPr/>
          </p:nvSpPr>
          <p:spPr>
            <a:xfrm>
              <a:off x="2064" y="2688"/>
              <a:ext cx="864" cy="288"/>
            </a:xfrm>
            <a:prstGeom prst="ellipse">
              <a:avLst/>
            </a:prstGeom>
            <a:noFill/>
            <a:ln w="38100"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6092" name="Oval 12"/>
            <p:cNvSpPr/>
            <p:nvPr/>
          </p:nvSpPr>
          <p:spPr>
            <a:xfrm>
              <a:off x="2064" y="3072"/>
              <a:ext cx="576" cy="288"/>
            </a:xfrm>
            <a:prstGeom prst="ellipse">
              <a:avLst/>
            </a:prstGeom>
            <a:noFill/>
            <a:ln w="38100"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6093" name="Line 13"/>
            <p:cNvSpPr/>
            <p:nvPr/>
          </p:nvSpPr>
          <p:spPr>
            <a:xfrm flipH="1">
              <a:off x="2544" y="2976"/>
              <a:ext cx="96" cy="144"/>
            </a:xfrm>
            <a:prstGeom prst="line">
              <a:avLst/>
            </a:prstGeom>
            <a:ln w="38100" cap="flat" cmpd="sng">
              <a:solidFill>
                <a:srgbClr val="FF0000"/>
              </a:solidFill>
              <a:prstDash val="solid"/>
              <a:round/>
              <a:headEnd type="none" w="med" len="med"/>
              <a:tailEnd type="triangle" w="med" len="med"/>
            </a:ln>
          </p:spPr>
        </p:sp>
      </p:grpSp>
      <p:grpSp>
        <p:nvGrpSpPr>
          <p:cNvPr id="4" name="Group 14"/>
          <p:cNvGrpSpPr/>
          <p:nvPr/>
        </p:nvGrpSpPr>
        <p:grpSpPr>
          <a:xfrm>
            <a:off x="2895600" y="4876800"/>
            <a:ext cx="1295400" cy="1066800"/>
            <a:chOff x="1824" y="3072"/>
            <a:chExt cx="816" cy="672"/>
          </a:xfrm>
        </p:grpSpPr>
        <p:sp>
          <p:nvSpPr>
            <p:cNvPr id="46095" name="Oval 15"/>
            <p:cNvSpPr/>
            <p:nvPr/>
          </p:nvSpPr>
          <p:spPr>
            <a:xfrm>
              <a:off x="1824" y="3072"/>
              <a:ext cx="816" cy="288"/>
            </a:xfrm>
            <a:prstGeom prst="ellipse">
              <a:avLst/>
            </a:prstGeom>
            <a:noFill/>
            <a:ln w="38100"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6096" name="Oval 16"/>
            <p:cNvSpPr/>
            <p:nvPr/>
          </p:nvSpPr>
          <p:spPr>
            <a:xfrm>
              <a:off x="1824" y="3456"/>
              <a:ext cx="720" cy="288"/>
            </a:xfrm>
            <a:prstGeom prst="ellipse">
              <a:avLst/>
            </a:prstGeom>
            <a:noFill/>
            <a:ln w="38100" cap="flat" cmpd="sng">
              <a:solidFill>
                <a:srgbClr val="FF0000"/>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6097" name="Line 17"/>
            <p:cNvSpPr/>
            <p:nvPr/>
          </p:nvSpPr>
          <p:spPr>
            <a:xfrm flipH="1">
              <a:off x="2448" y="3312"/>
              <a:ext cx="96" cy="192"/>
            </a:xfrm>
            <a:prstGeom prst="line">
              <a:avLst/>
            </a:prstGeom>
            <a:ln w="38100" cap="flat" cmpd="sng">
              <a:solidFill>
                <a:srgbClr val="FF0000"/>
              </a:solidFill>
              <a:prstDash val="solid"/>
              <a:round/>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47106"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Other Order-of-Growth Relations</a:t>
            </a:r>
            <a:endParaRPr lang="en-US" altLang="zh-CN" dirty="0">
              <a:ea typeface="宋体" panose="02010600030101010101" pitchFamily="2" charset="-122"/>
            </a:endParaRPr>
          </a:p>
        </p:txBody>
      </p:sp>
      <p:sp>
        <p:nvSpPr>
          <p:cNvPr id="140291" name="Rectangle 3"/>
          <p:cNvSpPr>
            <a:spLocks noGrp="1"/>
          </p:cNvSpPr>
          <p:nvPr>
            <p:ph idx="1"/>
          </p:nvPr>
        </p:nvSpPr>
        <p:spPr>
          <a:xfrm>
            <a:off x="381000" y="1752600"/>
            <a:ext cx="8534400" cy="4495800"/>
          </a:xfrm>
          <a:ln/>
        </p:spPr>
        <p:txBody>
          <a:bodyPr vert="horz" wrap="square" lIns="91440" tIns="45720" rIns="91440" bIns="45720" anchor="t" anchorCtr="0"/>
          <a:p>
            <a:r>
              <a:rPr lang="zh-CN" altLang="en-US" b="1" dirty="0">
                <a:solidFill>
                  <a:srgbClr val="FF0000"/>
                </a:solidFill>
                <a:ea typeface="宋体" panose="02010600030101010101" pitchFamily="2" charset="-122"/>
                <a:sym typeface="Symbol" panose="05050102010706020507" pitchFamily="18" charset="2"/>
              </a:rPr>
              <a:t></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 = {</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 | </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O(</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a:t>
            </a:r>
            <a:br>
              <a:rPr lang="en-US" altLang="zh-CN" b="1" dirty="0">
                <a:ea typeface="宋体" panose="02010600030101010101" pitchFamily="2" charset="-122"/>
                <a:sym typeface="Symbol" panose="05050102010706020507" pitchFamily="18" charset="2"/>
              </a:rPr>
            </a:b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1" dirty="0">
                <a:solidFill>
                  <a:srgbClr val="000000"/>
                </a:solidFill>
                <a:ea typeface="宋体" panose="02010600030101010101" pitchFamily="2" charset="-122"/>
                <a:sym typeface="Symbol" panose="05050102010706020507" pitchFamily="18" charset="2"/>
              </a:rPr>
              <a:t>The functions that are </a:t>
            </a:r>
            <a:r>
              <a:rPr lang="en-US" altLang="zh-CN" b="1" i="1" dirty="0">
                <a:solidFill>
                  <a:srgbClr val="000000"/>
                </a:solidFill>
                <a:ea typeface="宋体" panose="02010600030101010101" pitchFamily="2" charset="-122"/>
                <a:sym typeface="Symbol" panose="05050102010706020507" pitchFamily="18" charset="2"/>
              </a:rPr>
              <a:t>at least order</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g</a:t>
            </a:r>
            <a:r>
              <a:rPr lang="en-US" altLang="zh-CN" b="1" dirty="0">
                <a:solidFill>
                  <a:srgbClr val="000000"/>
                </a:solidFill>
                <a:ea typeface="宋体" panose="02010600030101010101" pitchFamily="2" charset="-122"/>
                <a:sym typeface="Symbol" panose="05050102010706020507" pitchFamily="18" charset="2"/>
              </a:rPr>
              <a:t>.</a:t>
            </a: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b="1" dirty="0">
              <a:solidFill>
                <a:srgbClr val="000000"/>
              </a:solidFill>
              <a:ea typeface="宋体" panose="02010600030101010101" pitchFamily="2" charset="-122"/>
              <a:sym typeface="Symbol" panose="05050102010706020507" pitchFamily="18" charset="2"/>
            </a:endParaRPr>
          </a:p>
          <a:p>
            <a:r>
              <a:rPr lang="en-US" altLang="zh-CN" b="1" dirty="0">
                <a:solidFill>
                  <a:srgbClr val="FF0000"/>
                </a:solidFill>
                <a:ea typeface="宋体" panose="02010600030101010101" pitchFamily="2" charset="-122"/>
              </a:rPr>
              <a:t>o(</a:t>
            </a:r>
            <a:r>
              <a:rPr lang="en-US" altLang="zh-CN" b="1" i="1" dirty="0">
                <a:solidFill>
                  <a:srgbClr val="FF0000"/>
                </a:solidFill>
                <a:ea typeface="宋体" panose="02010600030101010101" pitchFamily="2" charset="-122"/>
              </a:rPr>
              <a:t>g</a:t>
            </a:r>
            <a:r>
              <a:rPr lang="en-US" altLang="zh-CN" b="1" dirty="0">
                <a:solidFill>
                  <a:srgbClr val="FF0000"/>
                </a:solidFill>
                <a:ea typeface="宋体" panose="02010600030101010101" pitchFamily="2" charset="-122"/>
              </a:rPr>
              <a:t>) = {</a:t>
            </a:r>
            <a:r>
              <a:rPr lang="en-US" altLang="zh-CN" b="1" i="1" dirty="0">
                <a:solidFill>
                  <a:srgbClr val="FF0000"/>
                </a:solidFill>
                <a:ea typeface="宋体" panose="02010600030101010101" pitchFamily="2" charset="-122"/>
              </a:rPr>
              <a:t>f</a:t>
            </a:r>
            <a:r>
              <a:rPr lang="en-US" altLang="zh-CN" b="1" dirty="0">
                <a:solidFill>
                  <a:srgbClr val="FF0000"/>
                </a:solidFill>
                <a:ea typeface="宋体" panose="02010600030101010101" pitchFamily="2" charset="-122"/>
              </a:rPr>
              <a:t> | </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c</a:t>
            </a:r>
            <a:r>
              <a:rPr lang="en-US" altLang="zh-CN" b="1" dirty="0">
                <a:solidFill>
                  <a:srgbClr val="FF0000"/>
                </a:solidFill>
                <a:ea typeface="宋体" panose="02010600030101010101" pitchFamily="2" charset="-122"/>
                <a:sym typeface="Symbol" panose="05050102010706020507" pitchFamily="18" charset="2"/>
              </a:rPr>
              <a:t>&gt;0 </a:t>
            </a:r>
            <a:r>
              <a:rPr lang="en-US" altLang="zh-CN" b="1" i="1" dirty="0">
                <a:solidFill>
                  <a:srgbClr val="FF0000"/>
                </a:solidFill>
                <a:ea typeface="宋体" panose="02010600030101010101" pitchFamily="2" charset="-122"/>
                <a:sym typeface="Symbol" panose="05050102010706020507" pitchFamily="18" charset="2"/>
              </a:rPr>
              <a:t>k</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x&gt;k</a:t>
            </a:r>
            <a:r>
              <a:rPr lang="en-US" altLang="zh-CN" b="1" dirty="0">
                <a:solidFill>
                  <a:srgbClr val="FF0000"/>
                </a:solidFill>
                <a:ea typeface="宋体" panose="02010600030101010101" pitchFamily="2" charset="-122"/>
                <a:sym typeface="Symbol" panose="05050102010706020507" pitchFamily="18" charset="2"/>
              </a:rPr>
              <a:t> : |</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 &lt; |</a:t>
            </a:r>
            <a:r>
              <a:rPr lang="en-US" altLang="zh-CN" b="1" i="1" dirty="0">
                <a:solidFill>
                  <a:srgbClr val="FF0000"/>
                </a:solidFill>
                <a:ea typeface="宋体" panose="02010600030101010101" pitchFamily="2" charset="-122"/>
                <a:sym typeface="Symbol" panose="05050102010706020507" pitchFamily="18" charset="2"/>
              </a:rPr>
              <a:t>cg</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a:t>
            </a:r>
            <a:br>
              <a:rPr lang="en-US" altLang="zh-CN" b="1" dirty="0">
                <a:ea typeface="宋体" panose="02010600030101010101" pitchFamily="2" charset="-122"/>
                <a:sym typeface="Symbol" panose="05050102010706020507" pitchFamily="18" charset="2"/>
              </a:rPr>
            </a:b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1" dirty="0">
                <a:solidFill>
                  <a:srgbClr val="000000"/>
                </a:solidFill>
                <a:ea typeface="宋体" panose="02010600030101010101" pitchFamily="2" charset="-122"/>
                <a:sym typeface="Symbol" panose="05050102010706020507" pitchFamily="18" charset="2"/>
              </a:rPr>
              <a:t>The functions that are </a:t>
            </a:r>
            <a:r>
              <a:rPr lang="en-US" altLang="zh-CN" b="1" i="1" dirty="0">
                <a:solidFill>
                  <a:srgbClr val="000000"/>
                </a:solidFill>
                <a:ea typeface="宋体" panose="02010600030101010101" pitchFamily="2" charset="-122"/>
                <a:sym typeface="Symbol" panose="05050102010706020507" pitchFamily="18" charset="2"/>
              </a:rPr>
              <a:t>strictly lower order than g</a:t>
            </a:r>
            <a:r>
              <a:rPr lang="en-US" altLang="zh-CN" b="1" dirty="0">
                <a:solidFill>
                  <a:srgbClr val="000000"/>
                </a:solidFill>
                <a:ea typeface="宋体" panose="02010600030101010101" pitchFamily="2" charset="-122"/>
                <a:sym typeface="Symbol" panose="05050102010706020507" pitchFamily="18" charset="2"/>
              </a:rPr>
              <a:t>.</a:t>
            </a: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a:t>
            </a:r>
            <a:r>
              <a:rPr lang="en-US" altLang="zh-CN" b="1" dirty="0">
                <a:solidFill>
                  <a:srgbClr val="FF0000"/>
                </a:solidFill>
                <a:ea typeface="宋体" panose="02010600030101010101" pitchFamily="2" charset="-122"/>
                <a:sym typeface="Symbol" panose="05050102010706020507" pitchFamily="18" charset="2"/>
              </a:rPr>
              <a:t>o(</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  O(</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  (</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a:t>
            </a:r>
            <a:endParaRPr lang="en-US" altLang="zh-CN" b="1" dirty="0">
              <a:ea typeface="宋体" panose="02010600030101010101" pitchFamily="2" charset="-122"/>
              <a:sym typeface="Symbol" panose="05050102010706020507" pitchFamily="18" charset="2"/>
            </a:endParaRPr>
          </a:p>
          <a:p>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 = </a:t>
            </a:r>
            <a:r>
              <a:rPr lang="en-US" altLang="zh-CN" b="1" dirty="0">
                <a:solidFill>
                  <a:srgbClr val="FF0000"/>
                </a:solidFill>
                <a:ea typeface="宋体" panose="02010600030101010101" pitchFamily="2" charset="-122"/>
              </a:rPr>
              <a:t>{</a:t>
            </a:r>
            <a:r>
              <a:rPr lang="en-US" altLang="zh-CN" b="1" i="1" dirty="0">
                <a:solidFill>
                  <a:srgbClr val="FF0000"/>
                </a:solidFill>
                <a:ea typeface="宋体" panose="02010600030101010101" pitchFamily="2" charset="-122"/>
              </a:rPr>
              <a:t>f</a:t>
            </a:r>
            <a:r>
              <a:rPr lang="en-US" altLang="zh-CN" b="1" dirty="0">
                <a:solidFill>
                  <a:srgbClr val="FF0000"/>
                </a:solidFill>
                <a:ea typeface="宋体" panose="02010600030101010101" pitchFamily="2" charset="-122"/>
              </a:rPr>
              <a:t> | </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c</a:t>
            </a:r>
            <a:r>
              <a:rPr lang="en-US" altLang="zh-CN" b="1" dirty="0">
                <a:solidFill>
                  <a:srgbClr val="FF0000"/>
                </a:solidFill>
                <a:ea typeface="宋体" panose="02010600030101010101" pitchFamily="2" charset="-122"/>
                <a:sym typeface="Symbol" panose="05050102010706020507" pitchFamily="18" charset="2"/>
              </a:rPr>
              <a:t>&gt;0 </a:t>
            </a:r>
            <a:r>
              <a:rPr lang="en-US" altLang="zh-CN" b="1" i="1" dirty="0">
                <a:solidFill>
                  <a:srgbClr val="FF0000"/>
                </a:solidFill>
                <a:ea typeface="宋体" panose="02010600030101010101" pitchFamily="2" charset="-122"/>
                <a:sym typeface="Symbol" panose="05050102010706020507" pitchFamily="18" charset="2"/>
              </a:rPr>
              <a:t>k</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x&gt;k</a:t>
            </a:r>
            <a:r>
              <a:rPr lang="en-US" altLang="zh-CN" b="1" dirty="0">
                <a:solidFill>
                  <a:srgbClr val="FF0000"/>
                </a:solidFill>
                <a:ea typeface="宋体" panose="02010600030101010101" pitchFamily="2" charset="-122"/>
                <a:sym typeface="Symbol" panose="05050102010706020507" pitchFamily="18" charset="2"/>
              </a:rPr>
              <a:t> : |</a:t>
            </a:r>
            <a:r>
              <a:rPr lang="en-US" altLang="zh-CN" b="1" i="1" dirty="0">
                <a:solidFill>
                  <a:srgbClr val="FF0000"/>
                </a:solidFill>
                <a:ea typeface="宋体" panose="02010600030101010101" pitchFamily="2" charset="-122"/>
                <a:sym typeface="Symbol" panose="05050102010706020507" pitchFamily="18" charset="2"/>
              </a:rPr>
              <a:t>cg</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 &lt; |</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x</a:t>
            </a:r>
            <a:r>
              <a:rPr lang="en-US" altLang="zh-CN" b="1" dirty="0">
                <a:solidFill>
                  <a:srgbClr val="FF0000"/>
                </a:solidFill>
                <a:ea typeface="宋体" panose="02010600030101010101" pitchFamily="2" charset="-122"/>
                <a:sym typeface="Symbol" panose="05050102010706020507" pitchFamily="18" charset="2"/>
              </a:rPr>
              <a:t>)|}</a:t>
            </a:r>
            <a:br>
              <a:rPr lang="en-US" altLang="zh-CN" b="1" dirty="0">
                <a:ea typeface="宋体" panose="02010600030101010101" pitchFamily="2" charset="-122"/>
                <a:sym typeface="Symbol" panose="05050102010706020507" pitchFamily="18" charset="2"/>
              </a:rPr>
            </a:b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1" dirty="0">
                <a:solidFill>
                  <a:srgbClr val="000000"/>
                </a:solidFill>
                <a:ea typeface="宋体" panose="02010600030101010101" pitchFamily="2" charset="-122"/>
                <a:sym typeface="Symbol" panose="05050102010706020507" pitchFamily="18" charset="2"/>
              </a:rPr>
              <a:t>The functions that are </a:t>
            </a:r>
            <a:r>
              <a:rPr lang="en-US" altLang="zh-CN" b="1" i="1" dirty="0">
                <a:solidFill>
                  <a:srgbClr val="000000"/>
                </a:solidFill>
                <a:ea typeface="宋体" panose="02010600030101010101" pitchFamily="2" charset="-122"/>
                <a:sym typeface="Symbol" panose="05050102010706020507" pitchFamily="18" charset="2"/>
              </a:rPr>
              <a:t>strictly higher order than g</a:t>
            </a:r>
            <a:r>
              <a:rPr lang="en-US" altLang="zh-CN" b="1" dirty="0">
                <a:solidFill>
                  <a:srgbClr val="000000"/>
                </a:solidFill>
                <a:ea typeface="宋体" panose="02010600030101010101" pitchFamily="2" charset="-122"/>
                <a:sym typeface="Symbol" panose="05050102010706020507" pitchFamily="18" charset="2"/>
              </a:rPr>
              <a:t>.</a:t>
            </a:r>
            <a:r>
              <a:rPr lang="en-US" altLang="zh-CN" b="1" dirty="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  (</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  (</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a:t>
            </a:r>
            <a:endParaRPr lang="en-US" altLang="zh-CN" b="1" dirty="0">
              <a:ea typeface="宋体" panose="0201060003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291">
                                            <p:txEl>
                                              <p:charRg st="0" end="63"/>
                                            </p:txEl>
                                          </p:spTgt>
                                        </p:tgtEl>
                                        <p:attrNameLst>
                                          <p:attrName>style.visibility</p:attrName>
                                        </p:attrNameLst>
                                      </p:cBhvr>
                                      <p:to>
                                        <p:strVal val="visible"/>
                                      </p:to>
                                    </p:set>
                                    <p:animEffect transition="in" filter="blinds(horizontal)">
                                      <p:cBhvr>
                                        <p:cTn id="7" dur="500"/>
                                        <p:tgtEl>
                                          <p:spTgt spid="140291">
                                            <p:txEl>
                                              <p:charRg st="0" end="6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0291">
                                            <p:txEl>
                                              <p:charRg st="63" end="183"/>
                                            </p:txEl>
                                          </p:spTgt>
                                        </p:tgtEl>
                                        <p:attrNameLst>
                                          <p:attrName>style.visibility</p:attrName>
                                        </p:attrNameLst>
                                      </p:cBhvr>
                                      <p:to>
                                        <p:strVal val="visible"/>
                                      </p:to>
                                    </p:set>
                                    <p:animEffect transition="in" filter="blinds(horizontal)">
                                      <p:cBhvr>
                                        <p:cTn id="12" dur="500"/>
                                        <p:tgtEl>
                                          <p:spTgt spid="140291">
                                            <p:txEl>
                                              <p:charRg st="63" end="18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0291">
                                            <p:txEl>
                                              <p:charRg st="183" end="303"/>
                                            </p:txEl>
                                          </p:spTgt>
                                        </p:tgtEl>
                                        <p:attrNameLst>
                                          <p:attrName>style.visibility</p:attrName>
                                        </p:attrNameLst>
                                      </p:cBhvr>
                                      <p:to>
                                        <p:strVal val="visible"/>
                                      </p:to>
                                    </p:set>
                                    <p:animEffect transition="in" filter="blinds(horizontal)">
                                      <p:cBhvr>
                                        <p:cTn id="17" dur="500"/>
                                        <p:tgtEl>
                                          <p:spTgt spid="140291">
                                            <p:txEl>
                                              <p:charRg st="183" end="30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48130" name="Rectangle 2"/>
          <p:cNvSpPr>
            <a:spLocks noGrp="1"/>
          </p:cNvSpPr>
          <p:nvPr>
            <p:ph idx="1"/>
          </p:nvPr>
        </p:nvSpPr>
        <p:spPr>
          <a:ln/>
        </p:spPr>
        <p:txBody>
          <a:bodyPr vert="horz" wrap="square" lIns="91440" tIns="45720" rIns="91440" bIns="45720" anchor="t" anchorCtr="0"/>
          <a:p>
            <a:r>
              <a:rPr lang="en-US" altLang="zh-CN" dirty="0">
                <a:ea typeface="宋体" panose="02010600030101010101" pitchFamily="2" charset="-122"/>
              </a:rPr>
              <a:t>Subset relations between order-of-growth sets.</a:t>
            </a:r>
            <a:endParaRPr lang="en-US" altLang="zh-CN" dirty="0">
              <a:ea typeface="宋体" panose="02010600030101010101" pitchFamily="2" charset="-122"/>
            </a:endParaRPr>
          </a:p>
        </p:txBody>
      </p:sp>
      <p:sp>
        <p:nvSpPr>
          <p:cNvPr id="48131" name="Rectangle 3"/>
          <p:cNvSpPr/>
          <p:nvPr/>
        </p:nvSpPr>
        <p:spPr>
          <a:xfrm>
            <a:off x="1371600" y="3200400"/>
            <a:ext cx="6477000" cy="2743200"/>
          </a:xfrm>
          <a:prstGeom prst="rect">
            <a:avLst/>
          </a:prstGeom>
          <a:solidFill>
            <a:srgbClr val="FFFFFF"/>
          </a:solidFill>
          <a:ln w="38100" cap="flat" cmpd="sng">
            <a:solidFill>
              <a:schemeClr val="tx1"/>
            </a:solidFill>
            <a:prstDash val="solid"/>
            <a:miter/>
            <a:headEnd type="none" w="med" len="med"/>
            <a:tailEnd type="none" w="med" len="med"/>
          </a:ln>
        </p:spPr>
        <p:txBody>
          <a:bodyPr wrap="none" anchor="ctr" anchorCtr="0"/>
          <a:p>
            <a:pPr algn="ctr" eaLnBrk="0" hangingPunct="0"/>
            <a:endParaRPr lang="zh-CN" altLang="en-US" sz="2400" dirty="0">
              <a:latin typeface="Times New Roman" panose="02020603050405020304" pitchFamily="18" charset="0"/>
              <a:ea typeface="宋体" panose="02010600030101010101" pitchFamily="2" charset="-122"/>
            </a:endParaRPr>
          </a:p>
        </p:txBody>
      </p:sp>
      <p:sp>
        <p:nvSpPr>
          <p:cNvPr id="48132" name="Rectangle 4"/>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Relations Between the Relations</a:t>
            </a:r>
            <a:endParaRPr lang="en-US" altLang="zh-CN" dirty="0">
              <a:ea typeface="宋体" panose="02010600030101010101" pitchFamily="2" charset="-122"/>
            </a:endParaRPr>
          </a:p>
        </p:txBody>
      </p:sp>
      <p:sp>
        <p:nvSpPr>
          <p:cNvPr id="48133" name="Oval 5"/>
          <p:cNvSpPr/>
          <p:nvPr/>
        </p:nvSpPr>
        <p:spPr>
          <a:xfrm>
            <a:off x="1752600" y="3657600"/>
            <a:ext cx="3505200" cy="1905000"/>
          </a:xfrm>
          <a:prstGeom prst="ellipse">
            <a:avLst/>
          </a:prstGeom>
          <a:solidFill>
            <a:srgbClr val="FF9900"/>
          </a:solidFill>
          <a:ln w="38100"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8134" name="Oval 6"/>
          <p:cNvSpPr/>
          <p:nvPr/>
        </p:nvSpPr>
        <p:spPr>
          <a:xfrm>
            <a:off x="3733800" y="3657600"/>
            <a:ext cx="3505200" cy="1905000"/>
          </a:xfrm>
          <a:prstGeom prst="ellipse">
            <a:avLst/>
          </a:prstGeom>
          <a:solidFill>
            <a:srgbClr val="00FF00">
              <a:alpha val="50195"/>
            </a:srgbClr>
          </a:solidFill>
          <a:ln w="38100"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8135" name="Text Box 7"/>
          <p:cNvSpPr txBox="1"/>
          <p:nvPr/>
        </p:nvSpPr>
        <p:spPr>
          <a:xfrm>
            <a:off x="3886200" y="2709863"/>
            <a:ext cx="1173163" cy="579437"/>
          </a:xfrm>
          <a:prstGeom prst="rect">
            <a:avLst/>
          </a:prstGeom>
          <a:noFill/>
          <a:ln w="38100">
            <a:noFill/>
          </a:ln>
        </p:spPr>
        <p:txBody>
          <a:bodyPr wrap="none" anchor="ctr" anchorCtr="0">
            <a:spAutoFit/>
          </a:bodyPr>
          <a:p>
            <a:pPr algn="ctr" eaLnBrk="0" hangingPunct="0"/>
            <a:r>
              <a:rPr lang="en-US" altLang="zh-CN" sz="3200" b="1" dirty="0">
                <a:latin typeface="Times New Roman" panose="02020603050405020304" pitchFamily="18" charset="0"/>
                <a:ea typeface="宋体" panose="02010600030101010101" pitchFamily="2" charset="-122"/>
              </a:rPr>
              <a:t>R</a:t>
            </a:r>
            <a:r>
              <a:rPr lang="en-US" altLang="zh-CN" sz="3200" dirty="0">
                <a:latin typeface="Times New Roman" panose="02020603050405020304" pitchFamily="18" charset="0"/>
                <a:ea typeface="宋体" panose="02010600030101010101" pitchFamily="2" charset="-122"/>
                <a:sym typeface="Symbol" panose="05050102010706020507" pitchFamily="18" charset="2"/>
              </a:rPr>
              <a:t></a:t>
            </a:r>
            <a:r>
              <a:rPr lang="en-US" altLang="zh-CN" sz="3200" b="1" dirty="0">
                <a:latin typeface="Times New Roman" panose="02020603050405020304" pitchFamily="18" charset="0"/>
                <a:ea typeface="宋体" panose="02010600030101010101" pitchFamily="2" charset="-122"/>
                <a:sym typeface="Symbol" panose="05050102010706020507" pitchFamily="18" charset="2"/>
              </a:rPr>
              <a:t>R</a:t>
            </a:r>
            <a:endParaRPr lang="en-US" altLang="zh-CN" sz="3200" b="1" dirty="0">
              <a:latin typeface="Times New Roman" panose="02020603050405020304" pitchFamily="18" charset="0"/>
              <a:ea typeface="宋体" panose="02010600030101010101" pitchFamily="2" charset="-122"/>
            </a:endParaRPr>
          </a:p>
        </p:txBody>
      </p:sp>
      <p:sp>
        <p:nvSpPr>
          <p:cNvPr id="48136" name="Oval 8"/>
          <p:cNvSpPr/>
          <p:nvPr/>
        </p:nvSpPr>
        <p:spPr>
          <a:xfrm>
            <a:off x="2133600" y="4038600"/>
            <a:ext cx="1447800" cy="1143000"/>
          </a:xfrm>
          <a:prstGeom prst="ellipse">
            <a:avLst/>
          </a:prstGeom>
          <a:solidFill>
            <a:srgbClr val="FF0000"/>
          </a:solidFill>
          <a:ln w="38100"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8137" name="Oval 9"/>
          <p:cNvSpPr/>
          <p:nvPr/>
        </p:nvSpPr>
        <p:spPr>
          <a:xfrm>
            <a:off x="5410200" y="4038600"/>
            <a:ext cx="1447800" cy="1143000"/>
          </a:xfrm>
          <a:prstGeom prst="ellipse">
            <a:avLst/>
          </a:prstGeom>
          <a:solidFill>
            <a:schemeClr val="accent2"/>
          </a:solidFill>
          <a:ln w="38100"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8138" name="Oval 10"/>
          <p:cNvSpPr/>
          <p:nvPr/>
        </p:nvSpPr>
        <p:spPr>
          <a:xfrm>
            <a:off x="1752600" y="3657600"/>
            <a:ext cx="3505200" cy="1905000"/>
          </a:xfrm>
          <a:prstGeom prst="ellipse">
            <a:avLst/>
          </a:prstGeom>
          <a:noFill/>
          <a:ln w="38100"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8139" name="Text Box 11"/>
          <p:cNvSpPr txBox="1"/>
          <p:nvPr/>
        </p:nvSpPr>
        <p:spPr>
          <a:xfrm>
            <a:off x="4954588" y="3097213"/>
            <a:ext cx="1082675" cy="579437"/>
          </a:xfrm>
          <a:prstGeom prst="rect">
            <a:avLst/>
          </a:prstGeom>
          <a:noFill/>
          <a:ln w="38100">
            <a:noFill/>
          </a:ln>
        </p:spPr>
        <p:txBody>
          <a:bodyPr wrap="none" anchor="ctr" anchorCtr="0">
            <a:spAutoFit/>
          </a:bodyPr>
          <a:p>
            <a:pPr algn="ctr" eaLnBrk="0" hangingPunct="0"/>
            <a:r>
              <a:rPr lang="zh-CN" altLang="en-US" sz="3200" dirty="0">
                <a:latin typeface="Times New Roman" panose="02020603050405020304" pitchFamily="18" charset="0"/>
                <a:ea typeface="宋体" panose="02010600030101010101" pitchFamily="2" charset="-122"/>
                <a:sym typeface="Symbol" panose="05050102010706020507" pitchFamily="18" charset="2"/>
              </a:rPr>
              <a:t></a:t>
            </a:r>
            <a:r>
              <a:rPr lang="en-US" altLang="zh-CN" sz="3200" dirty="0">
                <a:latin typeface="Times New Roman" panose="02020603050405020304" pitchFamily="18" charset="0"/>
                <a:ea typeface="宋体" panose="02010600030101010101" pitchFamily="2" charset="-122"/>
                <a:sym typeface="Symbol" panose="05050102010706020507" pitchFamily="18" charset="2"/>
              </a:rPr>
              <a:t>( </a:t>
            </a:r>
            <a:r>
              <a:rPr lang="en-US" altLang="zh-CN" sz="3200" i="1" dirty="0">
                <a:latin typeface="Times New Roman" panose="02020603050405020304" pitchFamily="18" charset="0"/>
                <a:ea typeface="宋体" panose="02010600030101010101" pitchFamily="2" charset="-122"/>
                <a:sym typeface="Symbol" panose="05050102010706020507" pitchFamily="18" charset="2"/>
              </a:rPr>
              <a:t>f </a:t>
            </a:r>
            <a:r>
              <a:rPr lang="en-US" altLang="zh-CN" sz="3200" dirty="0">
                <a:latin typeface="Times New Roman" panose="02020603050405020304" pitchFamily="18" charset="0"/>
                <a:ea typeface="宋体" panose="02010600030101010101" pitchFamily="2" charset="-122"/>
                <a:sym typeface="Symbol" panose="05050102010706020507" pitchFamily="18" charset="2"/>
              </a:rPr>
              <a:t>)</a:t>
            </a:r>
            <a:endParaRPr lang="en-US" altLang="zh-CN" sz="3200" dirty="0">
              <a:latin typeface="Times New Roman" panose="02020603050405020304" pitchFamily="18" charset="0"/>
              <a:ea typeface="宋体" panose="02010600030101010101" pitchFamily="2" charset="-122"/>
            </a:endParaRPr>
          </a:p>
        </p:txBody>
      </p:sp>
      <p:sp>
        <p:nvSpPr>
          <p:cNvPr id="48140" name="Text Box 12"/>
          <p:cNvSpPr txBox="1"/>
          <p:nvPr/>
        </p:nvSpPr>
        <p:spPr>
          <a:xfrm>
            <a:off x="2906713" y="3111500"/>
            <a:ext cx="1063625" cy="579438"/>
          </a:xfrm>
          <a:prstGeom prst="rect">
            <a:avLst/>
          </a:prstGeom>
          <a:noFill/>
          <a:ln w="38100">
            <a:noFill/>
          </a:ln>
        </p:spPr>
        <p:txBody>
          <a:bodyPr wrap="none" anchor="ctr" anchorCtr="0">
            <a:spAutoFit/>
          </a:bodyPr>
          <a:p>
            <a:pPr algn="ctr" eaLnBrk="0" hangingPunct="0"/>
            <a:r>
              <a:rPr lang="en-US" altLang="zh-CN" sz="3200" dirty="0">
                <a:latin typeface="Times New Roman" panose="02020603050405020304" pitchFamily="18" charset="0"/>
                <a:ea typeface="宋体" panose="02010600030101010101" pitchFamily="2" charset="-122"/>
                <a:sym typeface="Symbol" panose="05050102010706020507" pitchFamily="18" charset="2"/>
              </a:rPr>
              <a:t>O( </a:t>
            </a:r>
            <a:r>
              <a:rPr lang="en-US" altLang="zh-CN" sz="3200" i="1" dirty="0">
                <a:latin typeface="Times New Roman" panose="02020603050405020304" pitchFamily="18" charset="0"/>
                <a:ea typeface="宋体" panose="02010600030101010101" pitchFamily="2" charset="-122"/>
                <a:sym typeface="Symbol" panose="05050102010706020507" pitchFamily="18" charset="2"/>
              </a:rPr>
              <a:t>f </a:t>
            </a:r>
            <a:r>
              <a:rPr lang="en-US" altLang="zh-CN" sz="3200" dirty="0">
                <a:latin typeface="Times New Roman" panose="02020603050405020304" pitchFamily="18" charset="0"/>
                <a:ea typeface="宋体" panose="02010600030101010101" pitchFamily="2" charset="-122"/>
                <a:sym typeface="Symbol" panose="05050102010706020507" pitchFamily="18" charset="2"/>
              </a:rPr>
              <a:t>)</a:t>
            </a:r>
            <a:endParaRPr lang="en-US" altLang="zh-CN" sz="3200" dirty="0">
              <a:latin typeface="Times New Roman" panose="02020603050405020304" pitchFamily="18" charset="0"/>
              <a:ea typeface="宋体" panose="02010600030101010101" pitchFamily="2" charset="-122"/>
            </a:endParaRPr>
          </a:p>
        </p:txBody>
      </p:sp>
      <p:sp>
        <p:nvSpPr>
          <p:cNvPr id="48141" name="Text Box 13"/>
          <p:cNvSpPr txBox="1"/>
          <p:nvPr/>
        </p:nvSpPr>
        <p:spPr>
          <a:xfrm>
            <a:off x="3967163" y="4283075"/>
            <a:ext cx="1071562" cy="579438"/>
          </a:xfrm>
          <a:prstGeom prst="rect">
            <a:avLst/>
          </a:prstGeom>
          <a:noFill/>
          <a:ln w="38100">
            <a:noFill/>
          </a:ln>
        </p:spPr>
        <p:txBody>
          <a:bodyPr wrap="none" anchor="ctr" anchorCtr="0">
            <a:spAutoFit/>
          </a:bodyPr>
          <a:p>
            <a:pPr algn="ctr" eaLnBrk="0" hangingPunct="0"/>
            <a:r>
              <a:rPr lang="zh-CN" altLang="en-US" sz="3200" dirty="0">
                <a:latin typeface="Times New Roman" panose="02020603050405020304" pitchFamily="18" charset="0"/>
                <a:ea typeface="宋体" panose="02010600030101010101" pitchFamily="2" charset="-122"/>
                <a:sym typeface="Symbol" panose="05050102010706020507" pitchFamily="18" charset="2"/>
              </a:rPr>
              <a:t></a:t>
            </a:r>
            <a:r>
              <a:rPr lang="en-US" altLang="zh-CN" sz="3200" dirty="0">
                <a:latin typeface="Times New Roman" panose="02020603050405020304" pitchFamily="18" charset="0"/>
                <a:ea typeface="宋体" panose="02010600030101010101" pitchFamily="2" charset="-122"/>
                <a:sym typeface="Symbol" panose="05050102010706020507" pitchFamily="18" charset="2"/>
              </a:rPr>
              <a:t>( </a:t>
            </a:r>
            <a:r>
              <a:rPr lang="en-US" altLang="zh-CN" sz="3200" i="1" dirty="0">
                <a:latin typeface="Times New Roman" panose="02020603050405020304" pitchFamily="18" charset="0"/>
                <a:ea typeface="宋体" panose="02010600030101010101" pitchFamily="2" charset="-122"/>
                <a:sym typeface="Symbol" panose="05050102010706020507" pitchFamily="18" charset="2"/>
              </a:rPr>
              <a:t>f </a:t>
            </a:r>
            <a:r>
              <a:rPr lang="en-US" altLang="zh-CN" sz="3200" dirty="0">
                <a:latin typeface="Times New Roman" panose="02020603050405020304" pitchFamily="18" charset="0"/>
                <a:ea typeface="宋体" panose="02010600030101010101" pitchFamily="2" charset="-122"/>
                <a:sym typeface="Symbol" panose="05050102010706020507" pitchFamily="18" charset="2"/>
              </a:rPr>
              <a:t>)</a:t>
            </a:r>
            <a:endParaRPr lang="en-US" altLang="zh-CN" sz="3200" dirty="0">
              <a:latin typeface="Times New Roman" panose="02020603050405020304" pitchFamily="18" charset="0"/>
              <a:ea typeface="宋体" panose="02010600030101010101" pitchFamily="2" charset="-122"/>
            </a:endParaRPr>
          </a:p>
        </p:txBody>
      </p:sp>
      <p:sp>
        <p:nvSpPr>
          <p:cNvPr id="48142" name="Text Box 14"/>
          <p:cNvSpPr txBox="1"/>
          <p:nvPr/>
        </p:nvSpPr>
        <p:spPr>
          <a:xfrm>
            <a:off x="5578475" y="4283075"/>
            <a:ext cx="1049338" cy="579438"/>
          </a:xfrm>
          <a:prstGeom prst="rect">
            <a:avLst/>
          </a:prstGeom>
          <a:noFill/>
          <a:ln w="38100">
            <a:noFill/>
          </a:ln>
        </p:spPr>
        <p:txBody>
          <a:bodyPr wrap="none" anchor="ctr" anchorCtr="0">
            <a:spAutoFit/>
          </a:bodyPr>
          <a:p>
            <a:pPr algn="ctr" eaLnBrk="0" hangingPunct="0"/>
            <a:r>
              <a:rPr lang="zh-CN" altLang="en-US" sz="3200" dirty="0">
                <a:latin typeface="Times New Roman" panose="02020603050405020304" pitchFamily="18" charset="0"/>
                <a:ea typeface="宋体" panose="02010600030101010101" pitchFamily="2" charset="-122"/>
                <a:sym typeface="Symbol" panose="05050102010706020507" pitchFamily="18" charset="2"/>
              </a:rPr>
              <a:t></a:t>
            </a:r>
            <a:r>
              <a:rPr lang="en-US" altLang="zh-CN" sz="3200" dirty="0">
                <a:latin typeface="Times New Roman" panose="02020603050405020304" pitchFamily="18" charset="0"/>
                <a:ea typeface="宋体" panose="02010600030101010101" pitchFamily="2" charset="-122"/>
                <a:sym typeface="Symbol" panose="05050102010706020507" pitchFamily="18" charset="2"/>
              </a:rPr>
              <a:t>( </a:t>
            </a:r>
            <a:r>
              <a:rPr lang="en-US" altLang="zh-CN" sz="3200" i="1" dirty="0">
                <a:latin typeface="Times New Roman" panose="02020603050405020304" pitchFamily="18" charset="0"/>
                <a:ea typeface="宋体" panose="02010600030101010101" pitchFamily="2" charset="-122"/>
                <a:sym typeface="Symbol" panose="05050102010706020507" pitchFamily="18" charset="2"/>
              </a:rPr>
              <a:t>f </a:t>
            </a:r>
            <a:r>
              <a:rPr lang="en-US" altLang="zh-CN" sz="3200" dirty="0">
                <a:latin typeface="Times New Roman" panose="02020603050405020304" pitchFamily="18" charset="0"/>
                <a:ea typeface="宋体" panose="02010600030101010101" pitchFamily="2" charset="-122"/>
                <a:sym typeface="Symbol" panose="05050102010706020507" pitchFamily="18" charset="2"/>
              </a:rPr>
              <a:t>)</a:t>
            </a:r>
            <a:endParaRPr lang="en-US" altLang="zh-CN" sz="3200" dirty="0">
              <a:latin typeface="Times New Roman" panose="02020603050405020304" pitchFamily="18" charset="0"/>
              <a:ea typeface="宋体" panose="02010600030101010101" pitchFamily="2" charset="-122"/>
            </a:endParaRPr>
          </a:p>
        </p:txBody>
      </p:sp>
      <p:sp>
        <p:nvSpPr>
          <p:cNvPr id="48143" name="Text Box 15"/>
          <p:cNvSpPr txBox="1"/>
          <p:nvPr/>
        </p:nvSpPr>
        <p:spPr>
          <a:xfrm>
            <a:off x="2332038" y="4283075"/>
            <a:ext cx="973137" cy="579438"/>
          </a:xfrm>
          <a:prstGeom prst="rect">
            <a:avLst/>
          </a:prstGeom>
          <a:noFill/>
          <a:ln w="38100">
            <a:noFill/>
          </a:ln>
        </p:spPr>
        <p:txBody>
          <a:bodyPr wrap="none" anchor="ctr" anchorCtr="0">
            <a:spAutoFit/>
          </a:bodyPr>
          <a:p>
            <a:pPr algn="ctr" eaLnBrk="0" hangingPunct="0"/>
            <a:r>
              <a:rPr lang="en-US" altLang="zh-CN" sz="3200" dirty="0">
                <a:latin typeface="Times New Roman" panose="02020603050405020304" pitchFamily="18" charset="0"/>
                <a:ea typeface="宋体" panose="02010600030101010101" pitchFamily="2" charset="-122"/>
                <a:sym typeface="Symbol" panose="05050102010706020507" pitchFamily="18" charset="2"/>
              </a:rPr>
              <a:t>o( </a:t>
            </a:r>
            <a:r>
              <a:rPr lang="en-US" altLang="zh-CN" sz="3200" i="1" dirty="0">
                <a:latin typeface="Times New Roman" panose="02020603050405020304" pitchFamily="18" charset="0"/>
                <a:ea typeface="宋体" panose="02010600030101010101" pitchFamily="2" charset="-122"/>
                <a:sym typeface="Symbol" panose="05050102010706020507" pitchFamily="18" charset="2"/>
              </a:rPr>
              <a:t>f </a:t>
            </a:r>
            <a:r>
              <a:rPr lang="en-US" altLang="zh-CN" sz="3200" dirty="0">
                <a:latin typeface="Times New Roman" panose="02020603050405020304" pitchFamily="18" charset="0"/>
                <a:ea typeface="宋体" panose="02010600030101010101" pitchFamily="2" charset="-122"/>
                <a:sym typeface="Symbol" panose="05050102010706020507" pitchFamily="18" charset="2"/>
              </a:rPr>
              <a:t>)</a:t>
            </a:r>
            <a:endParaRPr lang="en-US" altLang="zh-CN" sz="3200" dirty="0">
              <a:latin typeface="Times New Roman" panose="02020603050405020304" pitchFamily="18" charset="0"/>
              <a:ea typeface="宋体" panose="02010600030101010101" pitchFamily="2" charset="-122"/>
            </a:endParaRPr>
          </a:p>
        </p:txBody>
      </p:sp>
      <p:sp>
        <p:nvSpPr>
          <p:cNvPr id="48144" name="Text Box 16"/>
          <p:cNvSpPr txBox="1"/>
          <p:nvPr/>
        </p:nvSpPr>
        <p:spPr>
          <a:xfrm>
            <a:off x="4343400" y="3886200"/>
            <a:ext cx="450850" cy="457200"/>
          </a:xfrm>
          <a:prstGeom prst="rect">
            <a:avLst/>
          </a:prstGeom>
          <a:noFill/>
          <a:ln w="38100">
            <a:noFill/>
          </a:ln>
        </p:spPr>
        <p:txBody>
          <a:bodyPr wrap="none" anchor="ctr" anchorCtr="0">
            <a:spAutoFit/>
          </a:bodyPr>
          <a:p>
            <a:pPr algn="ctr" eaLnBrk="0" hangingPunct="0"/>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f</a:t>
            </a:r>
            <a:endParaRPr lang="en-US" altLang="zh-CN" sz="2400" dirty="0">
              <a:latin typeface="Times New Roman" panose="02020603050405020304" pitchFamily="18"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49154"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Why o(</a:t>
            </a:r>
            <a:r>
              <a:rPr lang="en-US" altLang="zh-CN" i="1" dirty="0">
                <a:ea typeface="宋体" panose="02010600030101010101" pitchFamily="2" charset="-122"/>
              </a:rPr>
              <a:t>f</a:t>
            </a:r>
            <a:r>
              <a:rPr lang="en-US" altLang="zh-CN" dirty="0">
                <a:ea typeface="宋体" panose="02010600030101010101" pitchFamily="2" charset="-122"/>
              </a:rPr>
              <a:t>)</a:t>
            </a:r>
            <a:r>
              <a:rPr lang="en-US" altLang="zh-CN" dirty="0">
                <a:ea typeface="宋体" panose="02010600030101010101" pitchFamily="2" charset="-122"/>
                <a:sym typeface="Symbol" panose="05050102010706020507" pitchFamily="18" charset="2"/>
              </a:rPr>
              <a:t>O(</a:t>
            </a:r>
            <a:r>
              <a:rPr lang="en-US" altLang="zh-CN" i="1" dirty="0">
                <a:ea typeface="宋体" panose="02010600030101010101" pitchFamily="2" charset="-122"/>
                <a:sym typeface="Symbol" panose="05050102010706020507" pitchFamily="18" charset="2"/>
              </a:rPr>
              <a:t>x</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x</a:t>
            </a:r>
            <a:r>
              <a:rPr lang="en-US" altLang="zh-CN" dirty="0">
                <a:ea typeface="宋体" panose="02010600030101010101" pitchFamily="2" charset="-122"/>
                <a:sym typeface="Symbol" panose="05050102010706020507" pitchFamily="18" charset="2"/>
              </a:rPr>
              <a:t>)</a:t>
            </a:r>
            <a:endParaRPr lang="en-US" altLang="zh-CN" dirty="0">
              <a:ea typeface="宋体" panose="02010600030101010101" pitchFamily="2" charset="-122"/>
            </a:endParaRPr>
          </a:p>
        </p:txBody>
      </p:sp>
      <p:sp>
        <p:nvSpPr>
          <p:cNvPr id="49155" name="Rectangle 3"/>
          <p:cNvSpPr>
            <a:spLocks noGrp="1"/>
          </p:cNvSpPr>
          <p:nvPr>
            <p:ph idx="1"/>
          </p:nvPr>
        </p:nvSpPr>
        <p:spPr>
          <a:ln/>
        </p:spPr>
        <p:txBody>
          <a:bodyPr vert="horz" wrap="square" lIns="91440" tIns="45720" rIns="91440" bIns="45720" anchor="t" anchorCtr="0"/>
          <a:p>
            <a:r>
              <a:rPr lang="en-US" altLang="zh-CN" dirty="0">
                <a:ea typeface="宋体" panose="02010600030101010101" pitchFamily="2" charset="-122"/>
              </a:rPr>
              <a:t>A function that is O(</a:t>
            </a:r>
            <a:r>
              <a:rPr lang="en-US" altLang="zh-CN" i="1" dirty="0">
                <a:ea typeface="宋体" panose="02010600030101010101" pitchFamily="2" charset="-122"/>
              </a:rPr>
              <a:t>x</a:t>
            </a:r>
            <a:r>
              <a:rPr lang="en-US" altLang="zh-CN" dirty="0">
                <a:ea typeface="宋体" panose="02010600030101010101" pitchFamily="2" charset="-122"/>
              </a:rPr>
              <a:t>), but neither o(</a:t>
            </a:r>
            <a:r>
              <a:rPr lang="en-US" altLang="zh-CN" i="1" dirty="0">
                <a:ea typeface="宋体" panose="02010600030101010101" pitchFamily="2" charset="-122"/>
              </a:rPr>
              <a:t>x</a:t>
            </a:r>
            <a:r>
              <a:rPr lang="en-US" altLang="zh-CN" dirty="0">
                <a:ea typeface="宋体" panose="02010600030101010101" pitchFamily="2" charset="-122"/>
              </a:rPr>
              <a:t>) nor </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x</a:t>
            </a:r>
            <a:r>
              <a:rPr lang="en-US" altLang="zh-CN" dirty="0">
                <a:ea typeface="宋体" panose="02010600030101010101" pitchFamily="2" charset="-122"/>
                <a:sym typeface="Symbol" panose="05050102010706020507" pitchFamily="18" charset="2"/>
              </a:rPr>
              <a:t>):</a:t>
            </a:r>
            <a:endParaRPr lang="en-US" altLang="zh-CN" dirty="0">
              <a:ea typeface="宋体" panose="02010600030101010101" pitchFamily="2" charset="-122"/>
            </a:endParaRPr>
          </a:p>
        </p:txBody>
      </p:sp>
      <p:sp>
        <p:nvSpPr>
          <p:cNvPr id="49156" name="Line 4"/>
          <p:cNvSpPr/>
          <p:nvPr/>
        </p:nvSpPr>
        <p:spPr>
          <a:xfrm>
            <a:off x="2667000" y="5562600"/>
            <a:ext cx="3810000" cy="0"/>
          </a:xfrm>
          <a:prstGeom prst="line">
            <a:avLst/>
          </a:prstGeom>
          <a:ln w="38100" cap="flat" cmpd="sng">
            <a:solidFill>
              <a:schemeClr val="tx1"/>
            </a:solidFill>
            <a:prstDash val="solid"/>
            <a:round/>
            <a:headEnd type="none" w="med" len="med"/>
            <a:tailEnd type="none" w="med" len="med"/>
          </a:ln>
        </p:spPr>
      </p:sp>
      <p:sp>
        <p:nvSpPr>
          <p:cNvPr id="49157" name="Line 5"/>
          <p:cNvSpPr/>
          <p:nvPr/>
        </p:nvSpPr>
        <p:spPr>
          <a:xfrm flipV="1">
            <a:off x="2667000" y="2743200"/>
            <a:ext cx="0" cy="2819400"/>
          </a:xfrm>
          <a:prstGeom prst="line">
            <a:avLst/>
          </a:prstGeom>
          <a:ln w="38100" cap="flat" cmpd="sng">
            <a:solidFill>
              <a:schemeClr val="tx1"/>
            </a:solidFill>
            <a:prstDash val="solid"/>
            <a:round/>
            <a:headEnd type="none" w="med" len="med"/>
            <a:tailEnd type="none" w="med" len="med"/>
          </a:ln>
        </p:spPr>
      </p:sp>
      <p:sp>
        <p:nvSpPr>
          <p:cNvPr id="49158" name="Line 6"/>
          <p:cNvSpPr/>
          <p:nvPr/>
        </p:nvSpPr>
        <p:spPr>
          <a:xfrm flipV="1">
            <a:off x="2667000" y="2819400"/>
            <a:ext cx="2743200" cy="2743200"/>
          </a:xfrm>
          <a:prstGeom prst="line">
            <a:avLst/>
          </a:prstGeom>
          <a:ln w="38100" cap="flat" cmpd="sng">
            <a:solidFill>
              <a:schemeClr val="tx1"/>
            </a:solidFill>
            <a:prstDash val="sysDot"/>
            <a:round/>
            <a:headEnd type="none" w="med" len="med"/>
            <a:tailEnd type="none" w="med" len="med"/>
          </a:ln>
        </p:spPr>
      </p:sp>
      <p:sp>
        <p:nvSpPr>
          <p:cNvPr id="49159" name="Freeform 7"/>
          <p:cNvSpPr/>
          <p:nvPr/>
        </p:nvSpPr>
        <p:spPr>
          <a:xfrm>
            <a:off x="2667000" y="2971800"/>
            <a:ext cx="2895600" cy="2692400"/>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pathLst>
              <a:path w="1824" h="1696">
                <a:moveTo>
                  <a:pt x="0" y="1632"/>
                </a:moveTo>
                <a:cubicBezTo>
                  <a:pt x="76" y="1628"/>
                  <a:pt x="152" y="1624"/>
                  <a:pt x="192" y="1584"/>
                </a:cubicBezTo>
                <a:cubicBezTo>
                  <a:pt x="232" y="1544"/>
                  <a:pt x="224" y="1384"/>
                  <a:pt x="240" y="1392"/>
                </a:cubicBezTo>
                <a:cubicBezTo>
                  <a:pt x="256" y="1400"/>
                  <a:pt x="272" y="1656"/>
                  <a:pt x="288" y="1632"/>
                </a:cubicBezTo>
                <a:cubicBezTo>
                  <a:pt x="304" y="1608"/>
                  <a:pt x="320" y="1248"/>
                  <a:pt x="336" y="1248"/>
                </a:cubicBezTo>
                <a:cubicBezTo>
                  <a:pt x="352" y="1248"/>
                  <a:pt x="368" y="1640"/>
                  <a:pt x="384" y="1632"/>
                </a:cubicBezTo>
                <a:cubicBezTo>
                  <a:pt x="400" y="1624"/>
                  <a:pt x="416" y="1192"/>
                  <a:pt x="432" y="1200"/>
                </a:cubicBezTo>
                <a:cubicBezTo>
                  <a:pt x="448" y="1208"/>
                  <a:pt x="464" y="1696"/>
                  <a:pt x="480" y="1680"/>
                </a:cubicBezTo>
                <a:cubicBezTo>
                  <a:pt x="496" y="1664"/>
                  <a:pt x="512" y="1112"/>
                  <a:pt x="528" y="1104"/>
                </a:cubicBezTo>
                <a:cubicBezTo>
                  <a:pt x="544" y="1096"/>
                  <a:pt x="560" y="1648"/>
                  <a:pt x="576" y="1632"/>
                </a:cubicBezTo>
                <a:cubicBezTo>
                  <a:pt x="592" y="1616"/>
                  <a:pt x="600" y="1008"/>
                  <a:pt x="624" y="1008"/>
                </a:cubicBezTo>
                <a:cubicBezTo>
                  <a:pt x="648" y="1008"/>
                  <a:pt x="696" y="1656"/>
                  <a:pt x="720" y="1632"/>
                </a:cubicBezTo>
                <a:cubicBezTo>
                  <a:pt x="744" y="1608"/>
                  <a:pt x="736" y="864"/>
                  <a:pt x="768" y="864"/>
                </a:cubicBezTo>
                <a:cubicBezTo>
                  <a:pt x="800" y="864"/>
                  <a:pt x="880" y="1664"/>
                  <a:pt x="912" y="1632"/>
                </a:cubicBezTo>
                <a:cubicBezTo>
                  <a:pt x="944" y="1600"/>
                  <a:pt x="920" y="672"/>
                  <a:pt x="960" y="672"/>
                </a:cubicBezTo>
                <a:cubicBezTo>
                  <a:pt x="1000" y="672"/>
                  <a:pt x="1112" y="1672"/>
                  <a:pt x="1152" y="1632"/>
                </a:cubicBezTo>
                <a:cubicBezTo>
                  <a:pt x="1192" y="1592"/>
                  <a:pt x="1160" y="432"/>
                  <a:pt x="1200" y="432"/>
                </a:cubicBezTo>
                <a:cubicBezTo>
                  <a:pt x="1240" y="432"/>
                  <a:pt x="1352" y="1680"/>
                  <a:pt x="1392" y="1632"/>
                </a:cubicBezTo>
                <a:cubicBezTo>
                  <a:pt x="1432" y="1584"/>
                  <a:pt x="1400" y="152"/>
                  <a:pt x="1440" y="144"/>
                </a:cubicBezTo>
                <a:cubicBezTo>
                  <a:pt x="1480" y="136"/>
                  <a:pt x="1600" y="1608"/>
                  <a:pt x="1632" y="1584"/>
                </a:cubicBezTo>
                <a:cubicBezTo>
                  <a:pt x="1664" y="1560"/>
                  <a:pt x="1600" y="0"/>
                  <a:pt x="1632" y="0"/>
                </a:cubicBezTo>
                <a:cubicBezTo>
                  <a:pt x="1664" y="0"/>
                  <a:pt x="1744" y="792"/>
                  <a:pt x="1824" y="1584"/>
                </a:cubicBezTo>
              </a:path>
            </a:pathLst>
          </a:custGeom>
          <a:noFill/>
          <a:ln w="38100" cap="flat" cmpd="sng">
            <a:solidFill>
              <a:schemeClr val="accent2"/>
            </a:solidFill>
            <a:prstDash val="solid"/>
            <a:round/>
            <a:headEnd type="none" w="med" len="med"/>
            <a:tailEnd type="none" w="med" len="med"/>
          </a:ln>
        </p:spPr>
        <p:txBody>
          <a:bodyPr/>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50178"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Strict Ordering of Functions</a:t>
            </a:r>
            <a:endParaRPr lang="en-US" altLang="zh-CN" dirty="0">
              <a:ea typeface="宋体" panose="02010600030101010101" pitchFamily="2" charset="-122"/>
            </a:endParaRPr>
          </a:p>
        </p:txBody>
      </p:sp>
      <p:sp>
        <p:nvSpPr>
          <p:cNvPr id="50179" name="Rectangle 3"/>
          <p:cNvSpPr>
            <a:spLocks noGrp="1"/>
          </p:cNvSpPr>
          <p:nvPr>
            <p:ph idx="1"/>
          </p:nvPr>
        </p:nvSpPr>
        <p:spPr>
          <a:xfrm>
            <a:off x="228600" y="1419225"/>
            <a:ext cx="8763000" cy="4879975"/>
          </a:xfrm>
          <a:ln/>
        </p:spPr>
        <p:txBody>
          <a:bodyPr vert="horz" wrap="square" lIns="91440" tIns="45720" rIns="91440" bIns="45720" anchor="t" anchorCtr="0"/>
          <a:p>
            <a:r>
              <a:rPr lang="en-US" altLang="zh-CN" b="1" dirty="0">
                <a:ea typeface="宋体" panose="02010600030101010101" pitchFamily="2" charset="-122"/>
              </a:rPr>
              <a:t>Temporarily let</a:t>
            </a:r>
            <a:r>
              <a:rPr lang="en-US" altLang="zh-CN" b="1" dirty="0">
                <a:latin typeface="Times New Roman" panose="02020603050405020304" pitchFamily="18" charset="0"/>
                <a:ea typeface="宋体" panose="02010600030101010101" pitchFamily="2" charset="-122"/>
              </a:rPr>
              <a:t>’</a:t>
            </a:r>
            <a:r>
              <a:rPr lang="en-US" altLang="zh-CN" b="1" dirty="0">
                <a:ea typeface="宋体" panose="02010600030101010101" pitchFamily="2" charset="-122"/>
              </a:rPr>
              <a:t>s write </a:t>
            </a:r>
            <a:r>
              <a:rPr lang="en-US" altLang="zh-CN" b="1" i="1" dirty="0">
                <a:solidFill>
                  <a:srgbClr val="FF0000"/>
                </a:solidFill>
                <a:ea typeface="宋体" panose="02010600030101010101" pitchFamily="2" charset="-122"/>
              </a:rPr>
              <a:t>f</a:t>
            </a:r>
            <a:r>
              <a:rPr lang="en-US" altLang="zh-CN" b="1" dirty="0">
                <a:solidFill>
                  <a:srgbClr val="FF0000"/>
                </a:solidFill>
                <a:ea typeface="宋体" panose="02010600030101010101" pitchFamily="2" charset="-122"/>
                <a:sym typeface="MT Extra" panose="05050102010205020202" pitchFamily="18" charset="2"/>
              </a:rPr>
              <a:t></a:t>
            </a:r>
            <a:r>
              <a:rPr lang="en-US" altLang="zh-CN" b="1" i="1" dirty="0">
                <a:solidFill>
                  <a:srgbClr val="FF0000"/>
                </a:solidFill>
                <a:ea typeface="宋体" panose="02010600030101010101" pitchFamily="2" charset="-122"/>
              </a:rPr>
              <a:t>g</a:t>
            </a:r>
            <a:r>
              <a:rPr lang="en-US" altLang="zh-CN" b="1" dirty="0">
                <a:ea typeface="宋体" panose="02010600030101010101" pitchFamily="2" charset="-122"/>
              </a:rPr>
              <a:t> to mean </a:t>
            </a:r>
            <a:r>
              <a:rPr lang="en-US" altLang="zh-CN" b="1" i="1" dirty="0">
                <a:solidFill>
                  <a:srgbClr val="FF0000"/>
                </a:solidFill>
                <a:ea typeface="宋体" panose="02010600030101010101" pitchFamily="2" charset="-122"/>
              </a:rPr>
              <a:t>f</a:t>
            </a:r>
            <a:r>
              <a:rPr lang="en-US" altLang="zh-CN" b="1" dirty="0">
                <a:solidFill>
                  <a:srgbClr val="FF0000"/>
                </a:solidFill>
                <a:ea typeface="宋体" panose="02010600030101010101" pitchFamily="2" charset="-122"/>
                <a:sym typeface="Symbol" panose="05050102010706020507" pitchFamily="18" charset="2"/>
              </a:rPr>
              <a:t>o(</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a:t>
            </a:r>
            <a:br>
              <a:rPr lang="en-US" altLang="zh-CN" b="1" dirty="0">
                <a:ea typeface="宋体" panose="02010600030101010101" pitchFamily="2" charset="-122"/>
                <a:sym typeface="Symbol" panose="05050102010706020507" pitchFamily="18" charset="2"/>
              </a:rPr>
            </a:br>
            <a:r>
              <a:rPr lang="en-US" altLang="zh-CN" b="1" dirty="0">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ea typeface="宋体" panose="02010600030101010101" pitchFamily="2" charset="-122"/>
                <a:sym typeface="Symbol" panose="05050102010706020507" pitchFamily="18" charset="2"/>
              </a:rPr>
              <a:t> to mean </a:t>
            </a:r>
            <a:r>
              <a:rPr lang="en-US" altLang="zh-CN" b="1" i="1" dirty="0">
                <a:solidFill>
                  <a:srgbClr val="FF0000"/>
                </a:solidFill>
                <a:ea typeface="宋体" panose="02010600030101010101" pitchFamily="2" charset="-122"/>
                <a:sym typeface="Symbol" panose="05050102010706020507" pitchFamily="18" charset="2"/>
              </a:rPr>
              <a:t>f</a:t>
            </a:r>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g</a:t>
            </a:r>
            <a:r>
              <a:rPr lang="en-US" altLang="zh-CN" b="1" dirty="0">
                <a:solidFill>
                  <a:srgbClr val="FF0000"/>
                </a:solidFill>
                <a:ea typeface="宋体" panose="02010600030101010101" pitchFamily="2" charset="-122"/>
                <a:sym typeface="Symbol" panose="05050102010706020507" pitchFamily="18" charset="2"/>
              </a:rPr>
              <a:t>)</a:t>
            </a:r>
            <a:endParaRPr lang="en-US" altLang="zh-CN" b="1" dirty="0">
              <a:solidFill>
                <a:srgbClr val="FF0000"/>
              </a:solidFill>
              <a:ea typeface="宋体" panose="02010600030101010101" pitchFamily="2" charset="-122"/>
              <a:sym typeface="Symbol" panose="05050102010706020507" pitchFamily="18" charset="2"/>
            </a:endParaRPr>
          </a:p>
          <a:p>
            <a:r>
              <a:rPr lang="en-US" altLang="zh-CN" b="1" dirty="0">
                <a:ea typeface="宋体" panose="02010600030101010101" pitchFamily="2" charset="-122"/>
                <a:sym typeface="Symbol" panose="05050102010706020507" pitchFamily="18" charset="2"/>
              </a:rPr>
              <a:t>Note that: </a:t>
            </a:r>
            <a:br>
              <a:rPr lang="en-US" altLang="zh-CN" b="1" dirty="0">
                <a:ea typeface="宋体" panose="02010600030101010101" pitchFamily="2" charset="-122"/>
                <a:sym typeface="Symbol" panose="05050102010706020507" pitchFamily="18" charset="2"/>
              </a:rPr>
            </a:br>
            <a:endParaRPr lang="en-US" altLang="zh-CN" b="1" dirty="0">
              <a:ea typeface="宋体" panose="02010600030101010101" pitchFamily="2" charset="-122"/>
              <a:sym typeface="Symbol" panose="05050102010706020507" pitchFamily="18" charset="2"/>
            </a:endParaRPr>
          </a:p>
          <a:p>
            <a:endParaRPr lang="en-US" altLang="zh-CN" b="1" dirty="0">
              <a:ea typeface="宋体" panose="02010600030101010101" pitchFamily="2" charset="-122"/>
              <a:sym typeface="Symbol" panose="05050102010706020507" pitchFamily="18" charset="2"/>
            </a:endParaRPr>
          </a:p>
          <a:p>
            <a:r>
              <a:rPr lang="en-US" altLang="zh-CN" b="1" dirty="0">
                <a:ea typeface="宋体" panose="02010600030101010101" pitchFamily="2" charset="-122"/>
                <a:sym typeface="Symbol" panose="05050102010706020507" pitchFamily="18" charset="2"/>
              </a:rPr>
              <a:t>Let </a:t>
            </a:r>
            <a:r>
              <a:rPr lang="en-US" altLang="zh-CN" b="1" i="1" dirty="0">
                <a:ea typeface="宋体" panose="02010600030101010101" pitchFamily="2" charset="-122"/>
                <a:sym typeface="Symbol" panose="05050102010706020507" pitchFamily="18" charset="2"/>
              </a:rPr>
              <a:t>k</a:t>
            </a:r>
            <a:r>
              <a:rPr lang="en-US" altLang="zh-CN" b="1" dirty="0">
                <a:ea typeface="宋体" panose="02010600030101010101" pitchFamily="2" charset="-122"/>
                <a:sym typeface="Symbol" panose="05050102010706020507" pitchFamily="18" charset="2"/>
              </a:rPr>
              <a:t>&gt;1.  Then the following are true:</a:t>
            </a:r>
            <a:br>
              <a:rPr lang="en-US" altLang="zh-CN" b="1" dirty="0">
                <a:ea typeface="宋体" panose="02010600030101010101" pitchFamily="2" charset="-122"/>
                <a:sym typeface="Symbol" panose="05050102010706020507" pitchFamily="18" charset="2"/>
              </a:rPr>
            </a:br>
            <a:r>
              <a:rPr lang="en-US" altLang="zh-CN" b="1" dirty="0">
                <a:solidFill>
                  <a:srgbClr val="FF0000"/>
                </a:solidFill>
                <a:ea typeface="宋体" panose="02010600030101010101" pitchFamily="2" charset="-122"/>
                <a:sym typeface="Symbol" panose="05050102010706020507" pitchFamily="18" charset="2"/>
              </a:rPr>
              <a:t>1 </a:t>
            </a:r>
            <a:r>
              <a:rPr lang="en-US" altLang="zh-CN" b="1" dirty="0">
                <a:solidFill>
                  <a:srgbClr val="FF0000"/>
                </a:solidFill>
                <a:ea typeface="宋体" panose="02010600030101010101" pitchFamily="2" charset="-122"/>
                <a:sym typeface="MT Extra" panose="05050102010205020202" pitchFamily="18" charset="2"/>
              </a:rPr>
              <a:t></a:t>
            </a:r>
            <a:r>
              <a:rPr lang="en-US" altLang="zh-CN" b="1" dirty="0">
                <a:solidFill>
                  <a:srgbClr val="FF0000"/>
                </a:solidFill>
                <a:ea typeface="宋体" panose="02010600030101010101" pitchFamily="2" charset="-122"/>
                <a:sym typeface="Symbol" panose="05050102010706020507" pitchFamily="18" charset="2"/>
              </a:rPr>
              <a:t> log log </a:t>
            </a:r>
            <a:r>
              <a:rPr lang="en-US" altLang="zh-CN" b="1" i="1" dirty="0">
                <a:solidFill>
                  <a:srgbClr val="FF0000"/>
                </a:solidFill>
                <a:ea typeface="宋体" panose="02010600030101010101" pitchFamily="2" charset="-122"/>
                <a:sym typeface="Symbol" panose="05050102010706020507" pitchFamily="18" charset="2"/>
              </a:rPr>
              <a:t>n</a:t>
            </a:r>
            <a:r>
              <a:rPr lang="en-US" altLang="zh-CN" b="1" dirty="0">
                <a:solidFill>
                  <a:srgbClr val="FF0000"/>
                </a:solidFill>
                <a:ea typeface="宋体" panose="02010600030101010101" pitchFamily="2" charset="-122"/>
                <a:sym typeface="Symbol" panose="05050102010706020507" pitchFamily="18" charset="2"/>
              </a:rPr>
              <a:t> </a:t>
            </a:r>
            <a:r>
              <a:rPr lang="en-US" altLang="zh-CN" b="1" dirty="0">
                <a:solidFill>
                  <a:srgbClr val="FF0000"/>
                </a:solidFill>
                <a:ea typeface="宋体" panose="02010600030101010101" pitchFamily="2" charset="-122"/>
                <a:sym typeface="MT Extra" panose="05050102010205020202" pitchFamily="18" charset="2"/>
              </a:rPr>
              <a:t></a:t>
            </a:r>
            <a:r>
              <a:rPr lang="en-US" altLang="zh-CN" b="1" dirty="0">
                <a:solidFill>
                  <a:srgbClr val="FF0000"/>
                </a:solidFill>
                <a:ea typeface="宋体" panose="02010600030101010101" pitchFamily="2" charset="-122"/>
                <a:sym typeface="Symbol" panose="05050102010706020507" pitchFamily="18" charset="2"/>
              </a:rPr>
              <a:t> log </a:t>
            </a:r>
            <a:r>
              <a:rPr lang="en-US" altLang="zh-CN" b="1" i="1" dirty="0">
                <a:solidFill>
                  <a:srgbClr val="FF0000"/>
                </a:solidFill>
                <a:ea typeface="宋体" panose="02010600030101010101" pitchFamily="2" charset="-122"/>
                <a:sym typeface="Symbol" panose="05050102010706020507" pitchFamily="18" charset="2"/>
              </a:rPr>
              <a:t>n</a:t>
            </a:r>
            <a:r>
              <a:rPr lang="en-US" altLang="zh-CN" b="1" dirty="0">
                <a:solidFill>
                  <a:srgbClr val="FF0000"/>
                </a:solidFill>
                <a:ea typeface="宋体" panose="02010600030101010101" pitchFamily="2" charset="-122"/>
                <a:sym typeface="Symbol" panose="05050102010706020507" pitchFamily="18" charset="2"/>
              </a:rPr>
              <a:t> ~ log</a:t>
            </a:r>
            <a:r>
              <a:rPr lang="en-US" altLang="zh-CN" b="1" i="1" baseline="-25000" dirty="0">
                <a:solidFill>
                  <a:srgbClr val="FF0000"/>
                </a:solidFill>
                <a:ea typeface="宋体" panose="02010600030101010101" pitchFamily="2" charset="-122"/>
                <a:sym typeface="Symbol" panose="05050102010706020507" pitchFamily="18" charset="2"/>
              </a:rPr>
              <a:t>k</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n</a:t>
            </a:r>
            <a:r>
              <a:rPr lang="en-US" altLang="zh-CN" b="1" dirty="0">
                <a:solidFill>
                  <a:srgbClr val="FF0000"/>
                </a:solidFill>
                <a:ea typeface="宋体" panose="02010600030101010101" pitchFamily="2" charset="-122"/>
                <a:sym typeface="Symbol" panose="05050102010706020507" pitchFamily="18" charset="2"/>
              </a:rPr>
              <a:t> </a:t>
            </a:r>
            <a:r>
              <a:rPr lang="en-US" altLang="zh-CN" b="1" dirty="0">
                <a:solidFill>
                  <a:srgbClr val="FF0000"/>
                </a:solidFill>
                <a:ea typeface="宋体" panose="02010600030101010101" pitchFamily="2" charset="-122"/>
                <a:sym typeface="MT Extra" panose="05050102010205020202" pitchFamily="18" charset="2"/>
              </a:rPr>
              <a:t></a:t>
            </a:r>
            <a:r>
              <a:rPr lang="en-US" altLang="zh-CN" b="1" dirty="0">
                <a:solidFill>
                  <a:srgbClr val="FF0000"/>
                </a:solidFill>
                <a:ea typeface="宋体" panose="02010600030101010101" pitchFamily="2" charset="-122"/>
                <a:sym typeface="Symbol" panose="05050102010706020507" pitchFamily="18" charset="2"/>
              </a:rPr>
              <a:t> log</a:t>
            </a:r>
            <a:r>
              <a:rPr lang="en-US" altLang="zh-CN" b="1" i="1" baseline="30000" dirty="0">
                <a:solidFill>
                  <a:srgbClr val="FF0000"/>
                </a:solidFill>
                <a:ea typeface="宋体" panose="02010600030101010101" pitchFamily="2" charset="-122"/>
                <a:sym typeface="Symbol" panose="05050102010706020507" pitchFamily="18" charset="2"/>
              </a:rPr>
              <a:t>k</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n</a:t>
            </a:r>
            <a:r>
              <a:rPr lang="en-US" altLang="zh-CN" b="1" dirty="0">
                <a:solidFill>
                  <a:srgbClr val="FF0000"/>
                </a:solidFill>
                <a:ea typeface="宋体" panose="02010600030101010101" pitchFamily="2" charset="-122"/>
                <a:sym typeface="Symbol" panose="05050102010706020507" pitchFamily="18" charset="2"/>
              </a:rPr>
              <a:t> </a:t>
            </a:r>
            <a:br>
              <a:rPr lang="en-US" altLang="zh-CN" b="1" dirty="0">
                <a:solidFill>
                  <a:srgbClr val="FF0000"/>
                </a:solidFill>
                <a:ea typeface="宋体" panose="02010600030101010101" pitchFamily="2" charset="-122"/>
                <a:sym typeface="Symbol" panose="05050102010706020507" pitchFamily="18" charset="2"/>
              </a:rPr>
            </a:br>
            <a:r>
              <a:rPr lang="en-US" altLang="zh-CN" b="1" dirty="0">
                <a:solidFill>
                  <a:srgbClr val="FF0000"/>
                </a:solidFill>
                <a:ea typeface="宋体" panose="02010600030101010101" pitchFamily="2" charset="-122"/>
                <a:sym typeface="Symbol" panose="05050102010706020507" pitchFamily="18" charset="2"/>
              </a:rPr>
              <a:t> </a:t>
            </a:r>
            <a:r>
              <a:rPr lang="en-US" altLang="zh-CN" b="1" dirty="0">
                <a:solidFill>
                  <a:srgbClr val="FF0000"/>
                </a:solidFill>
                <a:ea typeface="宋体" panose="02010600030101010101" pitchFamily="2" charset="-122"/>
                <a:sym typeface="MT Extra" panose="05050102010205020202" pitchFamily="18" charset="2"/>
              </a:rPr>
              <a:t></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n</a:t>
            </a:r>
            <a:r>
              <a:rPr lang="en-US" altLang="zh-CN" b="1" baseline="30000" dirty="0">
                <a:solidFill>
                  <a:srgbClr val="FF0000"/>
                </a:solidFill>
                <a:ea typeface="宋体" panose="02010600030101010101" pitchFamily="2" charset="-122"/>
                <a:sym typeface="Symbol" panose="05050102010706020507" pitchFamily="18" charset="2"/>
              </a:rPr>
              <a:t>1/</a:t>
            </a:r>
            <a:r>
              <a:rPr lang="en-US" altLang="zh-CN" b="1" i="1" baseline="30000" dirty="0">
                <a:solidFill>
                  <a:srgbClr val="FF0000"/>
                </a:solidFill>
                <a:ea typeface="宋体" panose="02010600030101010101" pitchFamily="2" charset="-122"/>
                <a:sym typeface="Symbol" panose="05050102010706020507" pitchFamily="18" charset="2"/>
              </a:rPr>
              <a:t>k</a:t>
            </a:r>
            <a:r>
              <a:rPr lang="en-US" altLang="zh-CN" b="1" i="1" dirty="0">
                <a:solidFill>
                  <a:srgbClr val="FF0000"/>
                </a:solidFill>
                <a:ea typeface="宋体" panose="02010600030101010101" pitchFamily="2" charset="-122"/>
                <a:sym typeface="Symbol" panose="05050102010706020507" pitchFamily="18" charset="2"/>
              </a:rPr>
              <a:t> </a:t>
            </a:r>
            <a:r>
              <a:rPr lang="en-US" altLang="zh-CN" b="1" dirty="0">
                <a:solidFill>
                  <a:srgbClr val="FF0000"/>
                </a:solidFill>
                <a:ea typeface="宋体" panose="02010600030101010101" pitchFamily="2" charset="-122"/>
                <a:sym typeface="MT Extra" panose="05050102010205020202" pitchFamily="18" charset="2"/>
              </a:rPr>
              <a:t></a:t>
            </a:r>
            <a:r>
              <a:rPr lang="en-US" altLang="zh-CN" b="1" i="1" dirty="0">
                <a:solidFill>
                  <a:srgbClr val="FF0000"/>
                </a:solidFill>
                <a:ea typeface="宋体" panose="02010600030101010101" pitchFamily="2" charset="-122"/>
                <a:sym typeface="Symbol" panose="05050102010706020507" pitchFamily="18" charset="2"/>
              </a:rPr>
              <a:t> n </a:t>
            </a:r>
            <a:r>
              <a:rPr lang="en-US" altLang="zh-CN" b="1" dirty="0">
                <a:solidFill>
                  <a:srgbClr val="FF0000"/>
                </a:solidFill>
                <a:ea typeface="宋体" panose="02010600030101010101" pitchFamily="2" charset="-122"/>
                <a:sym typeface="MT Extra" panose="05050102010205020202" pitchFamily="18" charset="2"/>
              </a:rPr>
              <a:t></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n </a:t>
            </a:r>
            <a:r>
              <a:rPr lang="en-US" altLang="zh-CN" b="1" dirty="0">
                <a:solidFill>
                  <a:srgbClr val="FF0000"/>
                </a:solidFill>
                <a:ea typeface="宋体" panose="02010600030101010101" pitchFamily="2" charset="-122"/>
                <a:sym typeface="Symbol" panose="05050102010706020507" pitchFamily="18" charset="2"/>
              </a:rPr>
              <a:t>log </a:t>
            </a:r>
            <a:r>
              <a:rPr lang="en-US" altLang="zh-CN" b="1" i="1" dirty="0">
                <a:solidFill>
                  <a:srgbClr val="FF0000"/>
                </a:solidFill>
                <a:ea typeface="宋体" panose="02010600030101010101" pitchFamily="2" charset="-122"/>
                <a:sym typeface="Symbol" panose="05050102010706020507" pitchFamily="18" charset="2"/>
              </a:rPr>
              <a:t>n</a:t>
            </a:r>
            <a:r>
              <a:rPr lang="en-US" altLang="zh-CN" b="1" dirty="0">
                <a:solidFill>
                  <a:srgbClr val="FF0000"/>
                </a:solidFill>
                <a:ea typeface="宋体" panose="02010600030101010101" pitchFamily="2" charset="-122"/>
                <a:sym typeface="Symbol" panose="05050102010706020507" pitchFamily="18" charset="2"/>
              </a:rPr>
              <a:t> </a:t>
            </a:r>
            <a:r>
              <a:rPr lang="en-US" altLang="zh-CN" b="1" dirty="0">
                <a:solidFill>
                  <a:srgbClr val="FF0000"/>
                </a:solidFill>
                <a:ea typeface="宋体" panose="02010600030101010101" pitchFamily="2" charset="-122"/>
                <a:sym typeface="MT Extra" panose="05050102010205020202" pitchFamily="18" charset="2"/>
              </a:rPr>
              <a:t></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n</a:t>
            </a:r>
            <a:r>
              <a:rPr lang="en-US" altLang="zh-CN" b="1" i="1" baseline="30000" dirty="0">
                <a:solidFill>
                  <a:srgbClr val="FF0000"/>
                </a:solidFill>
                <a:ea typeface="宋体" panose="02010600030101010101" pitchFamily="2" charset="-122"/>
                <a:sym typeface="Symbol" panose="05050102010706020507" pitchFamily="18" charset="2"/>
              </a:rPr>
              <a:t>k</a:t>
            </a:r>
            <a:r>
              <a:rPr lang="en-US" altLang="zh-CN" b="1" dirty="0">
                <a:solidFill>
                  <a:srgbClr val="FF0000"/>
                </a:solidFill>
                <a:ea typeface="宋体" panose="02010600030101010101" pitchFamily="2" charset="-122"/>
                <a:sym typeface="Symbol" panose="05050102010706020507" pitchFamily="18" charset="2"/>
              </a:rPr>
              <a:t> </a:t>
            </a:r>
            <a:r>
              <a:rPr lang="en-US" altLang="zh-CN" b="1" dirty="0">
                <a:solidFill>
                  <a:srgbClr val="FF0000"/>
                </a:solidFill>
                <a:ea typeface="宋体" panose="02010600030101010101" pitchFamily="2" charset="-122"/>
                <a:sym typeface="MT Extra" panose="05050102010205020202" pitchFamily="18" charset="2"/>
              </a:rPr>
              <a:t></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k</a:t>
            </a:r>
            <a:r>
              <a:rPr lang="en-US" altLang="zh-CN" b="1" i="1" baseline="30000" dirty="0">
                <a:solidFill>
                  <a:srgbClr val="FF0000"/>
                </a:solidFill>
                <a:ea typeface="宋体" panose="02010600030101010101" pitchFamily="2" charset="-122"/>
                <a:sym typeface="Symbol" panose="05050102010706020507" pitchFamily="18" charset="2"/>
              </a:rPr>
              <a:t>n</a:t>
            </a:r>
            <a:r>
              <a:rPr lang="en-US" altLang="zh-CN" b="1" i="1" dirty="0">
                <a:solidFill>
                  <a:srgbClr val="FF0000"/>
                </a:solidFill>
                <a:ea typeface="宋体" panose="02010600030101010101" pitchFamily="2" charset="-122"/>
                <a:sym typeface="Symbol" panose="05050102010706020507" pitchFamily="18" charset="2"/>
              </a:rPr>
              <a:t> </a:t>
            </a:r>
            <a:r>
              <a:rPr lang="en-US" altLang="zh-CN" b="1" dirty="0">
                <a:solidFill>
                  <a:srgbClr val="FF0000"/>
                </a:solidFill>
                <a:ea typeface="宋体" panose="02010600030101010101" pitchFamily="2" charset="-122"/>
                <a:sym typeface="MT Extra" panose="05050102010205020202" pitchFamily="18" charset="2"/>
              </a:rPr>
              <a:t></a:t>
            </a:r>
            <a:r>
              <a:rPr lang="en-US" altLang="zh-CN" b="1" i="1" dirty="0">
                <a:solidFill>
                  <a:srgbClr val="FF0000"/>
                </a:solidFill>
                <a:ea typeface="宋体" panose="02010600030101010101" pitchFamily="2" charset="-122"/>
                <a:sym typeface="Symbol" panose="05050102010706020507" pitchFamily="18" charset="2"/>
              </a:rPr>
              <a:t> n</a:t>
            </a:r>
            <a:r>
              <a:rPr lang="en-US" altLang="zh-CN" b="1" dirty="0">
                <a:solidFill>
                  <a:srgbClr val="FF0000"/>
                </a:solidFill>
                <a:ea typeface="宋体" panose="02010600030101010101" pitchFamily="2" charset="-122"/>
                <a:sym typeface="Symbol" panose="05050102010706020507" pitchFamily="18" charset="2"/>
              </a:rPr>
              <a:t>! </a:t>
            </a:r>
            <a:r>
              <a:rPr lang="en-US" altLang="zh-CN" b="1" dirty="0">
                <a:solidFill>
                  <a:srgbClr val="FF0000"/>
                </a:solidFill>
                <a:ea typeface="宋体" panose="02010600030101010101" pitchFamily="2" charset="-122"/>
                <a:sym typeface="MT Extra" panose="05050102010205020202" pitchFamily="18" charset="2"/>
              </a:rPr>
              <a:t></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n</a:t>
            </a:r>
            <a:r>
              <a:rPr lang="en-US" altLang="zh-CN" b="1" i="1" baseline="30000" dirty="0">
                <a:solidFill>
                  <a:srgbClr val="FF0000"/>
                </a:solidFill>
                <a:ea typeface="宋体" panose="02010600030101010101" pitchFamily="2" charset="-122"/>
                <a:sym typeface="Symbol" panose="05050102010706020507" pitchFamily="18" charset="2"/>
              </a:rPr>
              <a:t>n</a:t>
            </a:r>
            <a:r>
              <a:rPr lang="en-US" altLang="zh-CN" b="1" i="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 </a:t>
            </a:r>
            <a:endParaRPr lang="en-US" altLang="zh-CN" i="1" dirty="0">
              <a:ea typeface="宋体" panose="02010600030101010101" pitchFamily="2" charset="-122"/>
              <a:sym typeface="Symbol" panose="05050102010706020507" pitchFamily="18" charset="2"/>
            </a:endParaRPr>
          </a:p>
        </p:txBody>
      </p:sp>
      <p:graphicFrame>
        <p:nvGraphicFramePr>
          <p:cNvPr id="50180" name="Object 4"/>
          <p:cNvGraphicFramePr>
            <a:graphicFrameLocks noChangeAspect="1"/>
          </p:cNvGraphicFramePr>
          <p:nvPr/>
        </p:nvGraphicFramePr>
        <p:xfrm>
          <a:off x="2895600" y="2819400"/>
          <a:ext cx="4068763" cy="1176338"/>
        </p:xfrm>
        <a:graphic>
          <a:graphicData uri="http://schemas.openxmlformats.org/presentationml/2006/ole">
            <mc:AlternateContent xmlns:mc="http://schemas.openxmlformats.org/markup-compatibility/2006">
              <mc:Choice xmlns:v="urn:schemas-microsoft-com:vml" Requires="v">
                <p:oleObj spid="_x0000_s3092" name="" r:id="rId1" imgW="1447800" imgH="419100" progId="Equation.3">
                  <p:embed/>
                </p:oleObj>
              </mc:Choice>
              <mc:Fallback>
                <p:oleObj name="" r:id="rId1" imgW="1447800" imgH="419100" progId="Equation.3">
                  <p:embed/>
                  <p:pic>
                    <p:nvPicPr>
                      <p:cNvPr id="0" name="图片 3091"/>
                      <p:cNvPicPr/>
                      <p:nvPr/>
                    </p:nvPicPr>
                    <p:blipFill>
                      <a:blip r:embed="rId2"/>
                      <a:stretch>
                        <a:fillRect/>
                      </a:stretch>
                    </p:blipFill>
                    <p:spPr>
                      <a:xfrm>
                        <a:off x="2895600" y="2819400"/>
                        <a:ext cx="4068763" cy="1176338"/>
                      </a:xfrm>
                      <a:prstGeom prst="rect">
                        <a:avLst/>
                      </a:prstGeom>
                      <a:noFill/>
                      <a:ln w="38100">
                        <a:noFill/>
                        <a:miter/>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51202" name="Rectangle 2"/>
          <p:cNvSpPr>
            <a:spLocks noGrp="1"/>
          </p:cNvSpPr>
          <p:nvPr>
            <p:ph type="title"/>
          </p:nvPr>
        </p:nvSpPr>
        <p:spPr>
          <a:xfrm>
            <a:off x="733425" y="731838"/>
            <a:ext cx="8410575" cy="563562"/>
          </a:xfrm>
          <a:ln/>
        </p:spPr>
        <p:txBody>
          <a:bodyPr vert="horz" wrap="square" lIns="91440" tIns="45720" rIns="91440" bIns="45720" anchor="ctr" anchorCtr="0"/>
          <a:p>
            <a:r>
              <a:rPr lang="en-US" altLang="zh-CN" dirty="0">
                <a:ea typeface="宋体" panose="02010600030101010101" pitchFamily="2" charset="-122"/>
              </a:rPr>
              <a:t>Review: Orders of Growth</a:t>
            </a:r>
            <a:endParaRPr lang="en-US" altLang="zh-CN" dirty="0">
              <a:ea typeface="宋体" panose="02010600030101010101" pitchFamily="2" charset="-122"/>
            </a:endParaRPr>
          </a:p>
        </p:txBody>
      </p:sp>
      <p:sp>
        <p:nvSpPr>
          <p:cNvPr id="57348" name="Rectangle 3"/>
          <p:cNvSpPr>
            <a:spLocks noGrp="1"/>
          </p:cNvSpPr>
          <p:nvPr>
            <p:ph idx="1"/>
          </p:nvPr>
        </p:nvSpPr>
        <p:spPr>
          <a:xfrm>
            <a:off x="685800" y="1981200"/>
            <a:ext cx="7772400" cy="4267200"/>
          </a:xfrm>
          <a:ln/>
        </p:spPr>
        <p:txBody>
          <a:bodyPr vert="horz" wrap="square" lIns="91440" tIns="45720" rIns="91440" bIns="45720" anchor="t" anchorCtr="0"/>
          <a:p>
            <a:pPr>
              <a:buNone/>
            </a:pPr>
            <a:r>
              <a:rPr lang="en-US" altLang="zh-CN" dirty="0">
                <a:ea typeface="宋体" panose="02010600030101010101" pitchFamily="2" charset="-122"/>
              </a:rPr>
              <a:t>Definitions of order-of-growth sets, </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g</a:t>
            </a:r>
            <a:r>
              <a:rPr lang="en-US" altLang="zh-CN" dirty="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R</a:t>
            </a:r>
            <a:r>
              <a:rPr lang="en-US" altLang="zh-CN" dirty="0">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R</a:t>
            </a:r>
            <a:endParaRPr lang="en-US" altLang="zh-CN" dirty="0">
              <a:ea typeface="宋体" panose="02010600030101010101" pitchFamily="2" charset="-122"/>
            </a:endParaRPr>
          </a:p>
          <a:p>
            <a:r>
              <a:rPr lang="en-US" altLang="zh-CN" dirty="0">
                <a:solidFill>
                  <a:srgbClr val="FF0000"/>
                </a:solidFill>
                <a:ea typeface="宋体" panose="02010600030101010101" pitchFamily="2" charset="-122"/>
              </a:rPr>
              <a:t>O(</a:t>
            </a:r>
            <a:r>
              <a:rPr lang="en-US" altLang="zh-CN" i="1" dirty="0">
                <a:solidFill>
                  <a:srgbClr val="FF0000"/>
                </a:solidFill>
                <a:ea typeface="宋体" panose="02010600030101010101" pitchFamily="2" charset="-122"/>
              </a:rPr>
              <a:t>g</a:t>
            </a:r>
            <a:r>
              <a:rPr lang="en-US" altLang="zh-CN" dirty="0">
                <a:solidFill>
                  <a:srgbClr val="FF0000"/>
                </a:solidFill>
                <a:ea typeface="宋体" panose="02010600030101010101" pitchFamily="2" charset="-122"/>
              </a:rPr>
              <a:t>) :</a:t>
            </a:r>
            <a:r>
              <a:rPr lang="en-US" altLang="zh-CN" dirty="0">
                <a:solidFill>
                  <a:srgbClr val="FF0000"/>
                </a:solidFill>
                <a:ea typeface="宋体" panose="02010600030101010101" pitchFamily="2" charset="-122"/>
                <a:sym typeface="Symbol" panose="05050102010706020507" pitchFamily="18" charset="2"/>
              </a:rPr>
              <a:t> </a:t>
            </a:r>
            <a:r>
              <a:rPr lang="en-US" altLang="zh-CN" dirty="0">
                <a:solidFill>
                  <a:srgbClr val="FF0000"/>
                </a:solidFill>
                <a:ea typeface="宋体" panose="02010600030101010101" pitchFamily="2" charset="-122"/>
              </a:rPr>
              <a:t>{</a:t>
            </a:r>
            <a:r>
              <a:rPr lang="en-US" altLang="zh-CN" i="1" dirty="0">
                <a:solidFill>
                  <a:srgbClr val="FF0000"/>
                </a:solidFill>
                <a:ea typeface="宋体" panose="02010600030101010101" pitchFamily="2" charset="-122"/>
              </a:rPr>
              <a:t>f</a:t>
            </a:r>
            <a:r>
              <a:rPr lang="en-US" altLang="zh-CN" b="1" dirty="0">
                <a:solidFill>
                  <a:srgbClr val="FF0000"/>
                </a:solidFill>
                <a:ea typeface="宋体" panose="02010600030101010101" pitchFamily="2" charset="-122"/>
                <a:sym typeface="Symbol" panose="05050102010706020507" pitchFamily="18" charset="2"/>
              </a:rPr>
              <a:t> </a:t>
            </a:r>
            <a:r>
              <a:rPr lang="en-US" altLang="zh-CN" dirty="0">
                <a:solidFill>
                  <a:srgbClr val="FF0000"/>
                </a:solidFill>
                <a:ea typeface="宋体" panose="02010600030101010101" pitchFamily="2" charset="-122"/>
                <a:sym typeface="Symbol" panose="05050102010706020507" pitchFamily="18" charset="2"/>
              </a:rPr>
              <a:t>|</a:t>
            </a:r>
            <a:r>
              <a:rPr lang="en-US" altLang="zh-CN" b="1" dirty="0">
                <a:solidFill>
                  <a:srgbClr val="FF0000"/>
                </a:solidFill>
                <a:ea typeface="宋体" panose="02010600030101010101" pitchFamily="2" charset="-122"/>
                <a:sym typeface="Symbol" panose="05050102010706020507" pitchFamily="18" charset="2"/>
              </a:rPr>
              <a:t>  </a:t>
            </a:r>
            <a:r>
              <a:rPr lang="en-US" altLang="zh-CN" i="1" dirty="0">
                <a:solidFill>
                  <a:srgbClr val="FF0000"/>
                </a:solidFill>
                <a:ea typeface="宋体" panose="02010600030101010101" pitchFamily="2" charset="-122"/>
                <a:sym typeface="Symbol" panose="05050102010706020507" pitchFamily="18" charset="2"/>
              </a:rPr>
              <a:t>c</a:t>
            </a:r>
            <a:r>
              <a:rPr lang="en-US" altLang="zh-CN" dirty="0">
                <a:solidFill>
                  <a:srgbClr val="FF0000"/>
                </a:solidFill>
                <a:ea typeface="宋体" panose="02010600030101010101" pitchFamily="2" charset="-122"/>
                <a:sym typeface="Symbol" panose="05050102010706020507" pitchFamily="18" charset="2"/>
              </a:rPr>
              <a:t>&gt;0 </a:t>
            </a:r>
            <a:r>
              <a:rPr lang="en-US" altLang="zh-CN" i="1" dirty="0">
                <a:solidFill>
                  <a:srgbClr val="FF0000"/>
                </a:solidFill>
                <a:ea typeface="宋体" panose="02010600030101010101" pitchFamily="2" charset="-122"/>
                <a:sym typeface="Symbol" panose="05050102010706020507" pitchFamily="18" charset="2"/>
              </a:rPr>
              <a:t>k</a:t>
            </a:r>
            <a:r>
              <a:rPr lang="en-US" altLang="zh-CN" dirty="0">
                <a:solidFill>
                  <a:srgbClr val="FF0000"/>
                </a:solidFill>
                <a:ea typeface="宋体" panose="02010600030101010101" pitchFamily="2" charset="-122"/>
                <a:sym typeface="Symbol" panose="05050102010706020507" pitchFamily="18" charset="2"/>
              </a:rPr>
              <a:t> </a:t>
            </a:r>
            <a:r>
              <a:rPr lang="en-US" altLang="zh-CN" i="1" dirty="0">
                <a:solidFill>
                  <a:srgbClr val="FF0000"/>
                </a:solidFill>
                <a:ea typeface="宋体" panose="02010600030101010101" pitchFamily="2" charset="-122"/>
                <a:sym typeface="Symbol" panose="05050102010706020507" pitchFamily="18" charset="2"/>
              </a:rPr>
              <a:t>x</a:t>
            </a:r>
            <a:r>
              <a:rPr lang="en-US" altLang="zh-CN" dirty="0">
                <a:solidFill>
                  <a:srgbClr val="FF0000"/>
                </a:solidFill>
                <a:ea typeface="宋体" panose="02010600030101010101" pitchFamily="2" charset="-122"/>
                <a:sym typeface="Symbol" panose="05050102010706020507" pitchFamily="18" charset="2"/>
              </a:rPr>
              <a:t>&gt;</a:t>
            </a:r>
            <a:r>
              <a:rPr lang="en-US" altLang="zh-CN" i="1" dirty="0">
                <a:solidFill>
                  <a:srgbClr val="FF0000"/>
                </a:solidFill>
                <a:ea typeface="宋体" panose="02010600030101010101" pitchFamily="2" charset="-122"/>
                <a:sym typeface="Symbol" panose="05050102010706020507" pitchFamily="18" charset="2"/>
              </a:rPr>
              <a:t>k |f</a:t>
            </a:r>
            <a:r>
              <a:rPr lang="en-US" altLang="zh-CN"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x</a:t>
            </a:r>
            <a:r>
              <a:rPr lang="en-US" altLang="zh-CN" dirty="0">
                <a:solidFill>
                  <a:srgbClr val="FF0000"/>
                </a:solidFill>
                <a:ea typeface="宋体" panose="02010600030101010101" pitchFamily="2" charset="-122"/>
                <a:sym typeface="Symbol" panose="05050102010706020507" pitchFamily="18" charset="2"/>
              </a:rPr>
              <a:t>)| &lt; |</a:t>
            </a:r>
            <a:r>
              <a:rPr lang="en-US" altLang="zh-CN" i="1" dirty="0">
                <a:solidFill>
                  <a:srgbClr val="FF0000"/>
                </a:solidFill>
                <a:ea typeface="宋体" panose="02010600030101010101" pitchFamily="2" charset="-122"/>
                <a:sym typeface="Symbol" panose="05050102010706020507" pitchFamily="18" charset="2"/>
              </a:rPr>
              <a:t>cg</a:t>
            </a:r>
            <a:r>
              <a:rPr lang="en-US" altLang="zh-CN"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x</a:t>
            </a:r>
            <a:r>
              <a:rPr lang="en-US" altLang="zh-CN" dirty="0">
                <a:solidFill>
                  <a:srgbClr val="FF0000"/>
                </a:solidFill>
                <a:ea typeface="宋体" panose="02010600030101010101" pitchFamily="2" charset="-122"/>
                <a:sym typeface="Symbol" panose="05050102010706020507" pitchFamily="18" charset="2"/>
              </a:rPr>
              <a:t>)|}</a:t>
            </a:r>
            <a:endParaRPr lang="en-US" altLang="zh-CN" dirty="0">
              <a:solidFill>
                <a:srgbClr val="FF0000"/>
              </a:solidFill>
              <a:ea typeface="宋体" panose="02010600030101010101" pitchFamily="2" charset="-122"/>
              <a:sym typeface="Symbol" panose="05050102010706020507" pitchFamily="18" charset="2"/>
            </a:endParaRPr>
          </a:p>
          <a:p>
            <a:r>
              <a:rPr lang="en-US" altLang="zh-CN" dirty="0">
                <a:solidFill>
                  <a:srgbClr val="FF0000"/>
                </a:solidFill>
                <a:ea typeface="宋体" panose="02010600030101010101" pitchFamily="2" charset="-122"/>
              </a:rPr>
              <a:t> o(</a:t>
            </a:r>
            <a:r>
              <a:rPr lang="en-US" altLang="zh-CN" i="1" dirty="0">
                <a:solidFill>
                  <a:srgbClr val="FF0000"/>
                </a:solidFill>
                <a:ea typeface="宋体" panose="02010600030101010101" pitchFamily="2" charset="-122"/>
              </a:rPr>
              <a:t>g</a:t>
            </a:r>
            <a:r>
              <a:rPr lang="en-US" altLang="zh-CN" dirty="0">
                <a:solidFill>
                  <a:srgbClr val="FF0000"/>
                </a:solidFill>
                <a:ea typeface="宋体" panose="02010600030101010101" pitchFamily="2" charset="-122"/>
              </a:rPr>
              <a:t>) :</a:t>
            </a:r>
            <a:r>
              <a:rPr lang="en-US" altLang="zh-CN" dirty="0">
                <a:solidFill>
                  <a:srgbClr val="FF0000"/>
                </a:solidFill>
                <a:ea typeface="宋体" panose="02010600030101010101" pitchFamily="2" charset="-122"/>
                <a:sym typeface="Symbol" panose="05050102010706020507" pitchFamily="18" charset="2"/>
              </a:rPr>
              <a:t></a:t>
            </a:r>
            <a:r>
              <a:rPr lang="en-US" altLang="zh-CN" dirty="0">
                <a:solidFill>
                  <a:srgbClr val="FF0000"/>
                </a:solidFill>
                <a:ea typeface="宋体" panose="02010600030101010101" pitchFamily="2" charset="-122"/>
              </a:rPr>
              <a:t> {</a:t>
            </a:r>
            <a:r>
              <a:rPr lang="en-US" altLang="zh-CN" i="1" dirty="0">
                <a:solidFill>
                  <a:srgbClr val="FF0000"/>
                </a:solidFill>
                <a:ea typeface="宋体" panose="02010600030101010101" pitchFamily="2" charset="-122"/>
              </a:rPr>
              <a:t>f</a:t>
            </a:r>
            <a:r>
              <a:rPr lang="en-US" altLang="zh-CN" dirty="0">
                <a:solidFill>
                  <a:srgbClr val="FF0000"/>
                </a:solidFill>
                <a:ea typeface="宋体" panose="02010600030101010101" pitchFamily="2" charset="-122"/>
              </a:rPr>
              <a:t> | </a:t>
            </a:r>
            <a:r>
              <a:rPr lang="en-US" altLang="zh-CN" b="1"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c</a:t>
            </a:r>
            <a:r>
              <a:rPr lang="en-US" altLang="zh-CN" dirty="0">
                <a:solidFill>
                  <a:srgbClr val="FF0000"/>
                </a:solidFill>
                <a:ea typeface="宋体" panose="02010600030101010101" pitchFamily="2" charset="-122"/>
                <a:sym typeface="Symbol" panose="05050102010706020507" pitchFamily="18" charset="2"/>
              </a:rPr>
              <a:t>&gt;0 </a:t>
            </a:r>
            <a:r>
              <a:rPr lang="en-US" altLang="zh-CN" i="1" dirty="0">
                <a:solidFill>
                  <a:srgbClr val="FF0000"/>
                </a:solidFill>
                <a:ea typeface="宋体" panose="02010600030101010101" pitchFamily="2" charset="-122"/>
                <a:sym typeface="Symbol" panose="05050102010706020507" pitchFamily="18" charset="2"/>
              </a:rPr>
              <a:t>k</a:t>
            </a:r>
            <a:r>
              <a:rPr lang="en-US" altLang="zh-CN" dirty="0">
                <a:solidFill>
                  <a:srgbClr val="FF0000"/>
                </a:solidFill>
                <a:ea typeface="宋体" panose="02010600030101010101" pitchFamily="2" charset="-122"/>
                <a:sym typeface="Symbol" panose="05050102010706020507" pitchFamily="18" charset="2"/>
              </a:rPr>
              <a:t> </a:t>
            </a:r>
            <a:r>
              <a:rPr lang="en-US" altLang="zh-CN" i="1" dirty="0">
                <a:solidFill>
                  <a:srgbClr val="FF0000"/>
                </a:solidFill>
                <a:ea typeface="宋体" panose="02010600030101010101" pitchFamily="2" charset="-122"/>
                <a:sym typeface="Symbol" panose="05050102010706020507" pitchFamily="18" charset="2"/>
              </a:rPr>
              <a:t>x&gt;k</a:t>
            </a:r>
            <a:r>
              <a:rPr lang="en-US" altLang="zh-CN" dirty="0">
                <a:solidFill>
                  <a:srgbClr val="FF0000"/>
                </a:solidFill>
                <a:ea typeface="宋体" panose="02010600030101010101" pitchFamily="2" charset="-122"/>
                <a:sym typeface="Symbol" panose="05050102010706020507" pitchFamily="18" charset="2"/>
              </a:rPr>
              <a:t> |</a:t>
            </a:r>
            <a:r>
              <a:rPr lang="en-US" altLang="zh-CN" i="1" dirty="0">
                <a:solidFill>
                  <a:srgbClr val="FF0000"/>
                </a:solidFill>
                <a:ea typeface="宋体" panose="02010600030101010101" pitchFamily="2" charset="-122"/>
                <a:sym typeface="Symbol" panose="05050102010706020507" pitchFamily="18" charset="2"/>
              </a:rPr>
              <a:t>f</a:t>
            </a:r>
            <a:r>
              <a:rPr lang="en-US" altLang="zh-CN"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x</a:t>
            </a:r>
            <a:r>
              <a:rPr lang="en-US" altLang="zh-CN" dirty="0">
                <a:solidFill>
                  <a:srgbClr val="FF0000"/>
                </a:solidFill>
                <a:ea typeface="宋体" panose="02010600030101010101" pitchFamily="2" charset="-122"/>
                <a:sym typeface="Symbol" panose="05050102010706020507" pitchFamily="18" charset="2"/>
              </a:rPr>
              <a:t>)| &lt; |</a:t>
            </a:r>
            <a:r>
              <a:rPr lang="en-US" altLang="zh-CN" i="1" dirty="0">
                <a:solidFill>
                  <a:srgbClr val="FF0000"/>
                </a:solidFill>
                <a:ea typeface="宋体" panose="02010600030101010101" pitchFamily="2" charset="-122"/>
                <a:sym typeface="Symbol" panose="05050102010706020507" pitchFamily="18" charset="2"/>
              </a:rPr>
              <a:t>cg</a:t>
            </a:r>
            <a:r>
              <a:rPr lang="en-US" altLang="zh-CN"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x</a:t>
            </a:r>
            <a:r>
              <a:rPr lang="en-US" altLang="zh-CN" dirty="0">
                <a:solidFill>
                  <a:srgbClr val="FF0000"/>
                </a:solidFill>
                <a:ea typeface="宋体" panose="02010600030101010101" pitchFamily="2" charset="-122"/>
                <a:sym typeface="Symbol" panose="05050102010706020507" pitchFamily="18" charset="2"/>
              </a:rPr>
              <a:t>)|}</a:t>
            </a:r>
            <a:endParaRPr lang="en-US" altLang="zh-CN" dirty="0">
              <a:solidFill>
                <a:srgbClr val="FF0000"/>
              </a:solidFill>
              <a:ea typeface="宋体" panose="02010600030101010101" pitchFamily="2" charset="-122"/>
              <a:sym typeface="Symbol" panose="05050102010706020507" pitchFamily="18" charset="2"/>
            </a:endParaRPr>
          </a:p>
          <a:p>
            <a:r>
              <a:rPr lang="en-US" altLang="zh-CN"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g</a:t>
            </a:r>
            <a:r>
              <a:rPr lang="en-US" altLang="zh-CN" dirty="0">
                <a:solidFill>
                  <a:srgbClr val="FF0000"/>
                </a:solidFill>
                <a:ea typeface="宋体" panose="02010600030101010101" pitchFamily="2" charset="-122"/>
                <a:sym typeface="Symbol" panose="05050102010706020507" pitchFamily="18" charset="2"/>
              </a:rPr>
              <a:t>) : {</a:t>
            </a:r>
            <a:r>
              <a:rPr lang="en-US" altLang="zh-CN" i="1" dirty="0">
                <a:solidFill>
                  <a:srgbClr val="FF0000"/>
                </a:solidFill>
                <a:ea typeface="宋体" panose="02010600030101010101" pitchFamily="2" charset="-122"/>
                <a:sym typeface="Symbol" panose="05050102010706020507" pitchFamily="18" charset="2"/>
              </a:rPr>
              <a:t>f</a:t>
            </a:r>
            <a:r>
              <a:rPr lang="en-US" altLang="zh-CN" dirty="0">
                <a:solidFill>
                  <a:srgbClr val="FF0000"/>
                </a:solidFill>
                <a:ea typeface="宋体" panose="02010600030101010101" pitchFamily="2" charset="-122"/>
                <a:sym typeface="Symbol" panose="05050102010706020507" pitchFamily="18" charset="2"/>
              </a:rPr>
              <a:t> | </a:t>
            </a:r>
            <a:r>
              <a:rPr lang="en-US" altLang="zh-CN" i="1" dirty="0">
                <a:solidFill>
                  <a:srgbClr val="FF0000"/>
                </a:solidFill>
                <a:ea typeface="宋体" panose="02010600030101010101" pitchFamily="2" charset="-122"/>
                <a:sym typeface="Symbol" panose="05050102010706020507" pitchFamily="18" charset="2"/>
              </a:rPr>
              <a:t>g</a:t>
            </a:r>
            <a:r>
              <a:rPr lang="en-US" altLang="zh-CN" dirty="0">
                <a:solidFill>
                  <a:srgbClr val="FF0000"/>
                </a:solidFill>
                <a:ea typeface="宋体" panose="02010600030101010101" pitchFamily="2" charset="-122"/>
                <a:sym typeface="Symbol" panose="05050102010706020507" pitchFamily="18" charset="2"/>
              </a:rPr>
              <a:t>O(</a:t>
            </a:r>
            <a:r>
              <a:rPr lang="en-US" altLang="zh-CN" i="1" dirty="0">
                <a:solidFill>
                  <a:srgbClr val="FF0000"/>
                </a:solidFill>
                <a:ea typeface="宋体" panose="02010600030101010101" pitchFamily="2" charset="-122"/>
                <a:sym typeface="Symbol" panose="05050102010706020507" pitchFamily="18" charset="2"/>
              </a:rPr>
              <a:t>f</a:t>
            </a:r>
            <a:r>
              <a:rPr lang="en-US" altLang="zh-CN" dirty="0">
                <a:solidFill>
                  <a:srgbClr val="FF0000"/>
                </a:solidFill>
                <a:ea typeface="宋体" panose="02010600030101010101" pitchFamily="2" charset="-122"/>
                <a:sym typeface="Symbol" panose="05050102010706020507" pitchFamily="18" charset="2"/>
              </a:rPr>
              <a:t>)}</a:t>
            </a:r>
            <a:endParaRPr lang="en-US" altLang="zh-CN" dirty="0">
              <a:solidFill>
                <a:srgbClr val="FF0000"/>
              </a:solidFill>
              <a:ea typeface="宋体" panose="02010600030101010101" pitchFamily="2" charset="-122"/>
              <a:sym typeface="Symbol" panose="05050102010706020507" pitchFamily="18" charset="2"/>
            </a:endParaRPr>
          </a:p>
          <a:p>
            <a:r>
              <a:rPr lang="en-US" altLang="zh-CN"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g</a:t>
            </a:r>
            <a:r>
              <a:rPr lang="en-US" altLang="zh-CN" dirty="0">
                <a:solidFill>
                  <a:srgbClr val="FF0000"/>
                </a:solidFill>
                <a:ea typeface="宋体" panose="02010600030101010101" pitchFamily="2" charset="-122"/>
                <a:sym typeface="Symbol" panose="05050102010706020507" pitchFamily="18" charset="2"/>
              </a:rPr>
              <a:t>) : {</a:t>
            </a:r>
            <a:r>
              <a:rPr lang="en-US" altLang="zh-CN" i="1" dirty="0">
                <a:solidFill>
                  <a:srgbClr val="FF0000"/>
                </a:solidFill>
                <a:ea typeface="宋体" panose="02010600030101010101" pitchFamily="2" charset="-122"/>
                <a:sym typeface="Symbol" panose="05050102010706020507" pitchFamily="18" charset="2"/>
              </a:rPr>
              <a:t>f</a:t>
            </a:r>
            <a:r>
              <a:rPr lang="en-US" altLang="zh-CN" dirty="0">
                <a:solidFill>
                  <a:srgbClr val="FF0000"/>
                </a:solidFill>
                <a:ea typeface="宋体" panose="02010600030101010101" pitchFamily="2" charset="-122"/>
                <a:sym typeface="Symbol" panose="05050102010706020507" pitchFamily="18" charset="2"/>
              </a:rPr>
              <a:t> | </a:t>
            </a:r>
            <a:r>
              <a:rPr lang="en-US" altLang="zh-CN" i="1" dirty="0">
                <a:solidFill>
                  <a:srgbClr val="FF0000"/>
                </a:solidFill>
                <a:ea typeface="宋体" panose="02010600030101010101" pitchFamily="2" charset="-122"/>
                <a:sym typeface="Symbol" panose="05050102010706020507" pitchFamily="18" charset="2"/>
              </a:rPr>
              <a:t>g</a:t>
            </a:r>
            <a:r>
              <a:rPr lang="en-US" altLang="zh-CN" dirty="0">
                <a:solidFill>
                  <a:srgbClr val="FF0000"/>
                </a:solidFill>
                <a:ea typeface="宋体" panose="02010600030101010101" pitchFamily="2" charset="-122"/>
                <a:sym typeface="Symbol" panose="05050102010706020507" pitchFamily="18" charset="2"/>
              </a:rPr>
              <a:t>o(</a:t>
            </a:r>
            <a:r>
              <a:rPr lang="en-US" altLang="zh-CN" i="1" dirty="0">
                <a:solidFill>
                  <a:srgbClr val="FF0000"/>
                </a:solidFill>
                <a:ea typeface="宋体" panose="02010600030101010101" pitchFamily="2" charset="-122"/>
                <a:sym typeface="Symbol" panose="05050102010706020507" pitchFamily="18" charset="2"/>
              </a:rPr>
              <a:t>f</a:t>
            </a:r>
            <a:r>
              <a:rPr lang="en-US" altLang="zh-CN" dirty="0">
                <a:solidFill>
                  <a:srgbClr val="FF0000"/>
                </a:solidFill>
                <a:ea typeface="宋体" panose="02010600030101010101" pitchFamily="2" charset="-122"/>
                <a:sym typeface="Symbol" panose="05050102010706020507" pitchFamily="18" charset="2"/>
              </a:rPr>
              <a:t>)}</a:t>
            </a:r>
            <a:endParaRPr lang="en-US" altLang="zh-CN" dirty="0">
              <a:solidFill>
                <a:srgbClr val="FF0000"/>
              </a:solidFill>
              <a:ea typeface="宋体" panose="02010600030101010101" pitchFamily="2" charset="-122"/>
              <a:sym typeface="Symbol" panose="05050102010706020507" pitchFamily="18" charset="2"/>
            </a:endParaRPr>
          </a:p>
          <a:p>
            <a:r>
              <a:rPr lang="en-US" altLang="zh-CN" dirty="0">
                <a:solidFill>
                  <a:srgbClr val="FF0000"/>
                </a:solidFill>
                <a:ea typeface="宋体" panose="02010600030101010101" pitchFamily="2" charset="-122"/>
                <a:sym typeface="Symbol" panose="05050102010706020507" pitchFamily="18" charset="2"/>
              </a:rPr>
              <a:t>(</a:t>
            </a:r>
            <a:r>
              <a:rPr lang="en-US" altLang="zh-CN" i="1" dirty="0">
                <a:solidFill>
                  <a:srgbClr val="FF0000"/>
                </a:solidFill>
                <a:ea typeface="宋体" panose="02010600030101010101" pitchFamily="2" charset="-122"/>
                <a:sym typeface="Symbol" panose="05050102010706020507" pitchFamily="18" charset="2"/>
              </a:rPr>
              <a:t>g</a:t>
            </a:r>
            <a:r>
              <a:rPr lang="en-US" altLang="zh-CN" dirty="0">
                <a:solidFill>
                  <a:srgbClr val="FF0000"/>
                </a:solidFill>
                <a:ea typeface="宋体" panose="02010600030101010101" pitchFamily="2" charset="-122"/>
                <a:sym typeface="Symbol" panose="05050102010706020507" pitchFamily="18" charset="2"/>
              </a:rPr>
              <a:t>) : </a:t>
            </a:r>
            <a:r>
              <a:rPr lang="en-US" altLang="zh-CN" dirty="0">
                <a:solidFill>
                  <a:srgbClr val="FF0000"/>
                </a:solidFill>
                <a:ea typeface="宋体" panose="02010600030101010101" pitchFamily="2" charset="-122"/>
              </a:rPr>
              <a:t>O(</a:t>
            </a:r>
            <a:r>
              <a:rPr lang="en-US" altLang="zh-CN" i="1" dirty="0">
                <a:solidFill>
                  <a:srgbClr val="FF0000"/>
                </a:solidFill>
                <a:ea typeface="宋体" panose="02010600030101010101" pitchFamily="2" charset="-122"/>
              </a:rPr>
              <a:t>g</a:t>
            </a:r>
            <a:r>
              <a:rPr lang="en-US" altLang="zh-CN" dirty="0">
                <a:solidFill>
                  <a:srgbClr val="FF0000"/>
                </a:solidFill>
                <a:ea typeface="宋体" panose="02010600030101010101" pitchFamily="2" charset="-122"/>
              </a:rPr>
              <a:t>) </a:t>
            </a:r>
            <a:r>
              <a:rPr lang="en-US" altLang="zh-CN" dirty="0">
                <a:solidFill>
                  <a:srgbClr val="FF0000"/>
                </a:solidFill>
                <a:ea typeface="宋体" panose="02010600030101010101" pitchFamily="2" charset="-122"/>
                <a:sym typeface="Symbol" panose="05050102010706020507" pitchFamily="18" charset="2"/>
              </a:rPr>
              <a:t> (</a:t>
            </a:r>
            <a:r>
              <a:rPr lang="en-US" altLang="zh-CN" i="1" dirty="0">
                <a:solidFill>
                  <a:srgbClr val="FF0000"/>
                </a:solidFill>
                <a:ea typeface="宋体" panose="02010600030101010101" pitchFamily="2" charset="-122"/>
                <a:sym typeface="Symbol" panose="05050102010706020507" pitchFamily="18" charset="2"/>
              </a:rPr>
              <a:t>g</a:t>
            </a:r>
            <a:r>
              <a:rPr lang="en-US" altLang="zh-CN" dirty="0">
                <a:solidFill>
                  <a:srgbClr val="FF0000"/>
                </a:solidFill>
                <a:ea typeface="宋体" panose="02010600030101010101" pitchFamily="2" charset="-122"/>
                <a:sym typeface="Symbol" panose="05050102010706020507" pitchFamily="18" charset="2"/>
              </a:rPr>
              <a:t>)</a:t>
            </a:r>
            <a:endParaRPr lang="en-US" altLang="zh-CN" dirty="0">
              <a:solidFill>
                <a:srgbClr val="FF0000"/>
              </a:solidFill>
              <a:ea typeface="宋体" panose="0201060003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348">
                                            <p:txEl>
                                              <p:charRg st="44" end="89"/>
                                            </p:txEl>
                                          </p:spTgt>
                                        </p:tgtEl>
                                        <p:attrNameLst>
                                          <p:attrName>style.visibility</p:attrName>
                                        </p:attrNameLst>
                                      </p:cBhvr>
                                      <p:to>
                                        <p:strVal val="visible"/>
                                      </p:to>
                                    </p:set>
                                    <p:animEffect transition="in" filter="blinds(horizontal)">
                                      <p:cBhvr>
                                        <p:cTn id="7" dur="500"/>
                                        <p:tgtEl>
                                          <p:spTgt spid="57348">
                                            <p:txEl>
                                              <p:charRg st="44" end="8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7348">
                                            <p:txEl>
                                              <p:charRg st="89" end="134"/>
                                            </p:txEl>
                                          </p:spTgt>
                                        </p:tgtEl>
                                        <p:attrNameLst>
                                          <p:attrName>style.visibility</p:attrName>
                                        </p:attrNameLst>
                                      </p:cBhvr>
                                      <p:to>
                                        <p:strVal val="visible"/>
                                      </p:to>
                                    </p:set>
                                    <p:animEffect transition="in" filter="blinds(horizontal)">
                                      <p:cBhvr>
                                        <p:cTn id="10" dur="500"/>
                                        <p:tgtEl>
                                          <p:spTgt spid="57348">
                                            <p:txEl>
                                              <p:charRg st="89" end="13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7348">
                                            <p:txEl>
                                              <p:charRg st="134" end="155"/>
                                            </p:txEl>
                                          </p:spTgt>
                                        </p:tgtEl>
                                        <p:attrNameLst>
                                          <p:attrName>style.visibility</p:attrName>
                                        </p:attrNameLst>
                                      </p:cBhvr>
                                      <p:to>
                                        <p:strVal val="visible"/>
                                      </p:to>
                                    </p:set>
                                    <p:animEffect transition="in" filter="blinds(horizontal)">
                                      <p:cBhvr>
                                        <p:cTn id="15" dur="500"/>
                                        <p:tgtEl>
                                          <p:spTgt spid="57348">
                                            <p:txEl>
                                              <p:charRg st="134" end="15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7348">
                                            <p:txEl>
                                              <p:charRg st="155" end="176"/>
                                            </p:txEl>
                                          </p:spTgt>
                                        </p:tgtEl>
                                        <p:attrNameLst>
                                          <p:attrName>style.visibility</p:attrName>
                                        </p:attrNameLst>
                                      </p:cBhvr>
                                      <p:to>
                                        <p:strVal val="visible"/>
                                      </p:to>
                                    </p:set>
                                    <p:animEffect transition="in" filter="blinds(horizontal)">
                                      <p:cBhvr>
                                        <p:cTn id="18" dur="500"/>
                                        <p:tgtEl>
                                          <p:spTgt spid="57348">
                                            <p:txEl>
                                              <p:charRg st="155" end="17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7348">
                                            <p:txEl>
                                              <p:charRg st="176" end="196"/>
                                            </p:txEl>
                                          </p:spTgt>
                                        </p:tgtEl>
                                        <p:attrNameLst>
                                          <p:attrName>style.visibility</p:attrName>
                                        </p:attrNameLst>
                                      </p:cBhvr>
                                      <p:to>
                                        <p:strVal val="visible"/>
                                      </p:to>
                                    </p:set>
                                    <p:animEffect transition="in" filter="blinds(horizontal)">
                                      <p:cBhvr>
                                        <p:cTn id="21" dur="500"/>
                                        <p:tgtEl>
                                          <p:spTgt spid="57348">
                                            <p:txEl>
                                              <p:charRg st="176" end="19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2.1 Analysis Framework</a:t>
            </a:r>
            <a:endParaRPr lang="en-US" altLang="zh-CN" dirty="0">
              <a:ea typeface="宋体" panose="02010600030101010101" pitchFamily="2" charset="-122"/>
            </a:endParaRPr>
          </a:p>
        </p:txBody>
      </p:sp>
      <p:sp>
        <p:nvSpPr>
          <p:cNvPr id="27651" name="Rectangle 3"/>
          <p:cNvSpPr>
            <a:spLocks noGrp="1"/>
          </p:cNvSpPr>
          <p:nvPr>
            <p:ph idx="1"/>
          </p:nvPr>
        </p:nvSpPr>
        <p:spPr>
          <a:ln/>
        </p:spPr>
        <p:txBody>
          <a:bodyPr vert="horz" wrap="square" lIns="91440" tIns="45720" rIns="91440" bIns="45720" anchor="t" anchorCtr="0"/>
          <a:p>
            <a:r>
              <a:rPr lang="en-US" altLang="zh-CN" sz="2800" dirty="0">
                <a:ea typeface="宋体" panose="02010600030101010101" pitchFamily="2" charset="-122"/>
              </a:rPr>
              <a:t>Issues:</a:t>
            </a:r>
            <a:endParaRPr lang="en-US" altLang="zh-CN" sz="2800" dirty="0">
              <a:ea typeface="宋体" panose="02010600030101010101" pitchFamily="2" charset="-122"/>
            </a:endParaRPr>
          </a:p>
          <a:p>
            <a:pPr lvl="1"/>
            <a:r>
              <a:rPr lang="en-US" altLang="zh-CN" sz="2400" dirty="0">
                <a:ea typeface="宋体" panose="02010600030101010101" pitchFamily="2" charset="-122"/>
              </a:rPr>
              <a:t>correctness</a:t>
            </a:r>
            <a:endParaRPr lang="en-US" altLang="zh-CN" sz="2400" dirty="0">
              <a:ea typeface="宋体" panose="02010600030101010101" pitchFamily="2" charset="-122"/>
            </a:endParaRPr>
          </a:p>
          <a:p>
            <a:pPr lvl="1"/>
            <a:r>
              <a:rPr lang="en-US" altLang="zh-CN" sz="2400" dirty="0">
                <a:ea typeface="宋体" panose="02010600030101010101" pitchFamily="2" charset="-122"/>
              </a:rPr>
              <a:t>time efficiency</a:t>
            </a:r>
            <a:endParaRPr lang="en-US" altLang="zh-CN" sz="2400" dirty="0">
              <a:ea typeface="宋体" panose="02010600030101010101" pitchFamily="2" charset="-122"/>
            </a:endParaRPr>
          </a:p>
          <a:p>
            <a:pPr lvl="1"/>
            <a:r>
              <a:rPr lang="en-US" altLang="zh-CN" sz="2400" dirty="0">
                <a:ea typeface="宋体" panose="02010600030101010101" pitchFamily="2" charset="-122"/>
              </a:rPr>
              <a:t>space efficiency</a:t>
            </a:r>
            <a:endParaRPr lang="en-US" altLang="zh-CN" sz="2400" dirty="0">
              <a:ea typeface="宋体" panose="02010600030101010101" pitchFamily="2" charset="-122"/>
            </a:endParaRPr>
          </a:p>
          <a:p>
            <a:pPr lvl="1"/>
            <a:r>
              <a:rPr lang="en-US" altLang="zh-CN" sz="2400" dirty="0">
                <a:ea typeface="宋体" panose="02010600030101010101" pitchFamily="2" charset="-122"/>
              </a:rPr>
              <a:t>optimality</a:t>
            </a:r>
            <a:endParaRPr lang="en-US" altLang="zh-CN" sz="2400" dirty="0">
              <a:ea typeface="宋体" panose="02010600030101010101" pitchFamily="2" charset="-122"/>
            </a:endParaRPr>
          </a:p>
          <a:p>
            <a:pPr lvl="1"/>
            <a:endParaRPr lang="en-US" altLang="zh-CN" dirty="0">
              <a:ea typeface="宋体" panose="02010600030101010101" pitchFamily="2" charset="-122"/>
            </a:endParaRPr>
          </a:p>
          <a:p>
            <a:r>
              <a:rPr lang="en-US" altLang="zh-CN" sz="2800" dirty="0">
                <a:ea typeface="宋体" panose="02010600030101010101" pitchFamily="2" charset="-122"/>
              </a:rPr>
              <a:t>Approaches:</a:t>
            </a:r>
            <a:r>
              <a:rPr lang="en-US" altLang="zh-CN" dirty="0">
                <a:ea typeface="宋体" panose="02010600030101010101" pitchFamily="2" charset="-122"/>
              </a:rPr>
              <a:t> </a:t>
            </a:r>
            <a:endParaRPr lang="en-US" altLang="zh-CN" dirty="0">
              <a:ea typeface="宋体" panose="02010600030101010101" pitchFamily="2" charset="-122"/>
            </a:endParaRPr>
          </a:p>
          <a:p>
            <a:pPr lvl="1"/>
            <a:r>
              <a:rPr lang="en-US" altLang="zh-CN" sz="2400" dirty="0">
                <a:ea typeface="宋体" panose="02010600030101010101" pitchFamily="2" charset="-122"/>
              </a:rPr>
              <a:t>theoretical analysis</a:t>
            </a:r>
            <a:endParaRPr lang="en-US" altLang="zh-CN" sz="2400" dirty="0">
              <a:ea typeface="宋体" panose="02010600030101010101" pitchFamily="2" charset="-122"/>
            </a:endParaRPr>
          </a:p>
          <a:p>
            <a:pPr lvl="1"/>
            <a:r>
              <a:rPr lang="en-US" altLang="zh-CN" sz="2400" dirty="0">
                <a:ea typeface="宋体" panose="02010600030101010101" pitchFamily="2" charset="-122"/>
              </a:rPr>
              <a:t>empirical analysis</a:t>
            </a:r>
            <a:endParaRPr lang="en-US" altLang="zh-CN" sz="24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51">
                                            <p:txEl>
                                              <p:charRg st="0" end="8"/>
                                            </p:txEl>
                                          </p:spTgt>
                                        </p:tgtEl>
                                        <p:attrNameLst>
                                          <p:attrName>style.visibility</p:attrName>
                                        </p:attrNameLst>
                                      </p:cBhvr>
                                      <p:to>
                                        <p:strVal val="visible"/>
                                      </p:to>
                                    </p:set>
                                    <p:animEffect transition="in" filter="blinds(horizontal)">
                                      <p:cBhvr>
                                        <p:cTn id="7" dur="500"/>
                                        <p:tgtEl>
                                          <p:spTgt spid="27651">
                                            <p:txEl>
                                              <p:charRg st="0"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651">
                                            <p:txEl>
                                              <p:charRg st="8" end="20"/>
                                            </p:txEl>
                                          </p:spTgt>
                                        </p:tgtEl>
                                        <p:attrNameLst>
                                          <p:attrName>style.visibility</p:attrName>
                                        </p:attrNameLst>
                                      </p:cBhvr>
                                      <p:to>
                                        <p:strVal val="visible"/>
                                      </p:to>
                                    </p:set>
                                    <p:animEffect transition="in" filter="blinds(horizontal)">
                                      <p:cBhvr>
                                        <p:cTn id="10" dur="500"/>
                                        <p:tgtEl>
                                          <p:spTgt spid="27651">
                                            <p:txEl>
                                              <p:charRg st="8" end="2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7651">
                                            <p:txEl>
                                              <p:charRg st="20" end="36"/>
                                            </p:txEl>
                                          </p:spTgt>
                                        </p:tgtEl>
                                        <p:attrNameLst>
                                          <p:attrName>style.visibility</p:attrName>
                                        </p:attrNameLst>
                                      </p:cBhvr>
                                      <p:to>
                                        <p:strVal val="visible"/>
                                      </p:to>
                                    </p:set>
                                    <p:animEffect transition="in" filter="blinds(horizontal)">
                                      <p:cBhvr>
                                        <p:cTn id="13" dur="500"/>
                                        <p:tgtEl>
                                          <p:spTgt spid="27651">
                                            <p:txEl>
                                              <p:charRg st="20" end="3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7651">
                                            <p:txEl>
                                              <p:charRg st="36" end="53"/>
                                            </p:txEl>
                                          </p:spTgt>
                                        </p:tgtEl>
                                        <p:attrNameLst>
                                          <p:attrName>style.visibility</p:attrName>
                                        </p:attrNameLst>
                                      </p:cBhvr>
                                      <p:to>
                                        <p:strVal val="visible"/>
                                      </p:to>
                                    </p:set>
                                    <p:animEffect transition="in" filter="blinds(horizontal)">
                                      <p:cBhvr>
                                        <p:cTn id="16" dur="500"/>
                                        <p:tgtEl>
                                          <p:spTgt spid="27651">
                                            <p:txEl>
                                              <p:charRg st="36" end="5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7651">
                                            <p:txEl>
                                              <p:charRg st="53" end="64"/>
                                            </p:txEl>
                                          </p:spTgt>
                                        </p:tgtEl>
                                        <p:attrNameLst>
                                          <p:attrName>style.visibility</p:attrName>
                                        </p:attrNameLst>
                                      </p:cBhvr>
                                      <p:to>
                                        <p:strVal val="visible"/>
                                      </p:to>
                                    </p:set>
                                    <p:animEffect transition="in" filter="blinds(horizontal)">
                                      <p:cBhvr>
                                        <p:cTn id="19" dur="500"/>
                                        <p:tgtEl>
                                          <p:spTgt spid="27651">
                                            <p:txEl>
                                              <p:charRg st="53" end="6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7651">
                                            <p:txEl>
                                              <p:charRg st="65" end="78"/>
                                            </p:txEl>
                                          </p:spTgt>
                                        </p:tgtEl>
                                        <p:attrNameLst>
                                          <p:attrName>style.visibility</p:attrName>
                                        </p:attrNameLst>
                                      </p:cBhvr>
                                      <p:to>
                                        <p:strVal val="visible"/>
                                      </p:to>
                                    </p:set>
                                    <p:animEffect transition="in" filter="blinds(horizontal)">
                                      <p:cBhvr>
                                        <p:cTn id="24" dur="500"/>
                                        <p:tgtEl>
                                          <p:spTgt spid="27651">
                                            <p:txEl>
                                              <p:charRg st="65" end="7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7651">
                                            <p:txEl>
                                              <p:charRg st="78" end="99"/>
                                            </p:txEl>
                                          </p:spTgt>
                                        </p:tgtEl>
                                        <p:attrNameLst>
                                          <p:attrName>style.visibility</p:attrName>
                                        </p:attrNameLst>
                                      </p:cBhvr>
                                      <p:to>
                                        <p:strVal val="visible"/>
                                      </p:to>
                                    </p:set>
                                    <p:animEffect transition="in" filter="blinds(horizontal)">
                                      <p:cBhvr>
                                        <p:cTn id="27" dur="500"/>
                                        <p:tgtEl>
                                          <p:spTgt spid="27651">
                                            <p:txEl>
                                              <p:charRg st="78" end="9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7651">
                                            <p:txEl>
                                              <p:charRg st="99" end="118"/>
                                            </p:txEl>
                                          </p:spTgt>
                                        </p:tgtEl>
                                        <p:attrNameLst>
                                          <p:attrName>style.visibility</p:attrName>
                                        </p:attrNameLst>
                                      </p:cBhvr>
                                      <p:to>
                                        <p:strVal val="visible"/>
                                      </p:to>
                                    </p:set>
                                    <p:animEffect transition="in" filter="blinds(horizontal)">
                                      <p:cBhvr>
                                        <p:cTn id="30" dur="500"/>
                                        <p:tgtEl>
                                          <p:spTgt spid="27651">
                                            <p:txEl>
                                              <p:charRg st="99" end="1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5"/>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Big-oh</a:t>
            </a:r>
            <a:endParaRPr lang="en-US" altLang="zh-CN" dirty="0">
              <a:ea typeface="宋体" panose="02010600030101010101" pitchFamily="2" charset="-122"/>
            </a:endParaRPr>
          </a:p>
        </p:txBody>
      </p:sp>
      <p:pic>
        <p:nvPicPr>
          <p:cNvPr id="52226" name="Picture 4" descr="figs2_1"/>
          <p:cNvPicPr>
            <a:picLocks noGrp="1" noChangeAspect="1"/>
          </p:cNvPicPr>
          <p:nvPr>
            <p:ph idx="1"/>
          </p:nvPr>
        </p:nvPicPr>
        <p:blipFill>
          <a:blip r:embed="rId1"/>
          <a:stretch>
            <a:fillRect/>
          </a:stretch>
        </p:blipFill>
        <p:spPr>
          <a:xfrm>
            <a:off x="1371600" y="1219200"/>
            <a:ext cx="6324600" cy="5278438"/>
          </a:xfr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5"/>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Big-omega</a:t>
            </a:r>
            <a:endParaRPr lang="en-US" altLang="zh-CN" dirty="0">
              <a:ea typeface="宋体" panose="02010600030101010101" pitchFamily="2" charset="-122"/>
            </a:endParaRPr>
          </a:p>
        </p:txBody>
      </p:sp>
      <p:pic>
        <p:nvPicPr>
          <p:cNvPr id="54274" name="Picture 4" descr="figs2_2"/>
          <p:cNvPicPr>
            <a:picLocks noGrp="1" noChangeAspect="1"/>
          </p:cNvPicPr>
          <p:nvPr>
            <p:ph idx="1"/>
          </p:nvPr>
        </p:nvPicPr>
        <p:blipFill>
          <a:blip r:embed="rId1"/>
          <a:stretch>
            <a:fillRect/>
          </a:stretch>
        </p:blipFill>
        <p:spPr>
          <a:xfrm>
            <a:off x="1371600" y="1219200"/>
            <a:ext cx="5867400" cy="5237163"/>
          </a:xfr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Rectangle 5"/>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Big-theta</a:t>
            </a:r>
            <a:endParaRPr lang="en-US" altLang="zh-CN" dirty="0">
              <a:ea typeface="宋体" panose="02010600030101010101" pitchFamily="2" charset="-122"/>
            </a:endParaRPr>
          </a:p>
        </p:txBody>
      </p:sp>
      <p:pic>
        <p:nvPicPr>
          <p:cNvPr id="56322" name="Picture 4" descr="figs2_3"/>
          <p:cNvPicPr>
            <a:picLocks noGrp="1" noChangeAspect="1"/>
          </p:cNvPicPr>
          <p:nvPr>
            <p:ph idx="1"/>
          </p:nvPr>
        </p:nvPicPr>
        <p:blipFill>
          <a:blip r:embed="rId1"/>
          <a:stretch>
            <a:fillRect/>
          </a:stretch>
        </p:blipFill>
        <p:spPr>
          <a:xfrm>
            <a:off x="1409700" y="1219200"/>
            <a:ext cx="6210300" cy="5265738"/>
          </a:xfr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2"/>
          <p:cNvSpPr>
            <a:spLocks noGrp="1"/>
          </p:cNvSpPr>
          <p:nvPr>
            <p:ph type="title"/>
          </p:nvPr>
        </p:nvSpPr>
        <p:spPr>
          <a:xfrm>
            <a:off x="762000" y="609600"/>
            <a:ext cx="8686800" cy="563563"/>
          </a:xfrm>
          <a:ln/>
        </p:spPr>
        <p:txBody>
          <a:bodyPr vert="horz" wrap="square" lIns="91440" tIns="45720" rIns="91440" bIns="45720" anchor="ctr" anchorCtr="0"/>
          <a:p>
            <a:r>
              <a:rPr lang="en-US" altLang="zh-CN" sz="2800" dirty="0">
                <a:ea typeface="宋体" panose="02010600030101010101" pitchFamily="2" charset="-122"/>
              </a:rPr>
              <a:t>Establishing order of growth using the definition</a:t>
            </a:r>
            <a:endParaRPr lang="en-US" altLang="zh-CN" sz="2800" dirty="0">
              <a:ea typeface="宋体" panose="02010600030101010101" pitchFamily="2" charset="-122"/>
            </a:endParaRPr>
          </a:p>
        </p:txBody>
      </p:sp>
      <p:sp>
        <p:nvSpPr>
          <p:cNvPr id="58370" name="Rectangle 3"/>
          <p:cNvSpPr>
            <a:spLocks noGrp="1"/>
          </p:cNvSpPr>
          <p:nvPr>
            <p:ph idx="1"/>
          </p:nvPr>
        </p:nvSpPr>
        <p:spPr>
          <a:ln/>
        </p:spPr>
        <p:txBody>
          <a:bodyPr vert="horz" wrap="square" lIns="91440" tIns="45720" rIns="91440" bIns="45720" anchor="t" anchorCtr="0"/>
          <a:p>
            <a:pPr>
              <a:buFont typeface="Monotype Sorts" pitchFamily="2" charset="2"/>
              <a:buNone/>
            </a:pPr>
            <a:r>
              <a:rPr lang="en-US" altLang="zh-CN" dirty="0">
                <a:ea typeface="宋体" panose="02010600030101010101" pitchFamily="2" charset="-122"/>
              </a:rPr>
              <a:t>Definition:</a:t>
            </a:r>
            <a:r>
              <a:rPr lang="en-US" altLang="zh-CN" i="1" dirty="0">
                <a:ea typeface="宋体" panose="02010600030101010101" pitchFamily="2" charset="-122"/>
              </a:rPr>
              <a:t> f</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is in O(</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if order of growth of  </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latin typeface="Lucida Grande" pitchFamily="84" charset="0"/>
                <a:ea typeface="宋体" panose="02010600030101010101" pitchFamily="2" charset="-122"/>
              </a:rPr>
              <a:t>≤</a:t>
            </a:r>
            <a:r>
              <a:rPr lang="en-US" altLang="zh-CN" dirty="0">
                <a:ea typeface="宋体" panose="02010600030101010101" pitchFamily="2" charset="-122"/>
              </a:rPr>
              <a:t> order  of growth of </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(within constant multiple),</a:t>
            </a:r>
            <a:br>
              <a:rPr lang="en-US" altLang="zh-CN" dirty="0">
                <a:ea typeface="宋体" panose="02010600030101010101" pitchFamily="2" charset="-122"/>
              </a:rPr>
            </a:br>
            <a:r>
              <a:rPr lang="en-US" altLang="zh-CN" dirty="0">
                <a:ea typeface="宋体" panose="02010600030101010101" pitchFamily="2" charset="-122"/>
              </a:rPr>
              <a:t>i.e., there exist positive constant </a:t>
            </a:r>
            <a:r>
              <a:rPr lang="en-US" altLang="zh-CN" i="1" dirty="0">
                <a:ea typeface="宋体" panose="02010600030101010101" pitchFamily="2" charset="-122"/>
              </a:rPr>
              <a:t>c</a:t>
            </a:r>
            <a:r>
              <a:rPr lang="en-US" altLang="zh-CN" dirty="0">
                <a:ea typeface="宋体" panose="02010600030101010101" pitchFamily="2" charset="-122"/>
              </a:rPr>
              <a:t> and non-negative integer </a:t>
            </a:r>
            <a:r>
              <a:rPr lang="en-US" altLang="zh-CN" i="1" dirty="0">
                <a:ea typeface="宋体" panose="02010600030101010101" pitchFamily="2" charset="-122"/>
              </a:rPr>
              <a:t>n</a:t>
            </a:r>
            <a:r>
              <a:rPr lang="en-US" altLang="zh-CN" baseline="-25000" dirty="0">
                <a:ea typeface="宋体" panose="02010600030101010101" pitchFamily="2" charset="-122"/>
              </a:rPr>
              <a:t>0</a:t>
            </a:r>
            <a:r>
              <a:rPr lang="en-US" altLang="zh-CN" dirty="0">
                <a:ea typeface="宋体" panose="02010600030101010101" pitchFamily="2" charset="-122"/>
              </a:rPr>
              <a:t> such that</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                	</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latin typeface="Lucida Grande" pitchFamily="84" charset="0"/>
                <a:ea typeface="宋体" panose="02010600030101010101" pitchFamily="2" charset="-122"/>
              </a:rPr>
              <a:t>≤</a:t>
            </a:r>
            <a:r>
              <a:rPr lang="en-US" altLang="zh-CN" dirty="0">
                <a:ea typeface="宋体" panose="02010600030101010101" pitchFamily="2" charset="-122"/>
              </a:rPr>
              <a:t> </a:t>
            </a:r>
            <a:r>
              <a:rPr lang="en-US" altLang="zh-CN" i="1" dirty="0">
                <a:ea typeface="宋体" panose="02010600030101010101" pitchFamily="2" charset="-122"/>
              </a:rPr>
              <a:t>c 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for every </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latin typeface="Lucida Grande" pitchFamily="84" charset="0"/>
                <a:ea typeface="宋体" panose="02010600030101010101" pitchFamily="2" charset="-122"/>
              </a:rPr>
              <a:t>≥</a:t>
            </a:r>
            <a:r>
              <a:rPr lang="en-US" altLang="zh-CN" dirty="0">
                <a:ea typeface="宋体" panose="02010600030101010101" pitchFamily="2" charset="-122"/>
              </a:rPr>
              <a:t> </a:t>
            </a:r>
            <a:r>
              <a:rPr lang="en-US" altLang="zh-CN" i="1" dirty="0">
                <a:ea typeface="宋体" panose="02010600030101010101" pitchFamily="2" charset="-122"/>
              </a:rPr>
              <a:t>n</a:t>
            </a:r>
            <a:r>
              <a:rPr lang="en-US" altLang="zh-CN" baseline="-25000" dirty="0">
                <a:ea typeface="宋体" panose="02010600030101010101" pitchFamily="2" charset="-122"/>
              </a:rPr>
              <a:t>0 </a:t>
            </a:r>
            <a:endParaRPr lang="en-US" altLang="zh-CN" baseline="-25000" dirty="0">
              <a:ea typeface="宋体" panose="02010600030101010101" pitchFamily="2" charset="-122"/>
            </a:endParaRPr>
          </a:p>
          <a:p>
            <a:pPr>
              <a:buFont typeface="Monotype Sorts" pitchFamily="2" charset="2"/>
              <a:buNone/>
            </a:pP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Examples:</a:t>
            </a:r>
            <a:endParaRPr lang="en-US" altLang="zh-CN" dirty="0">
              <a:ea typeface="宋体" panose="02010600030101010101" pitchFamily="2" charset="-122"/>
            </a:endParaRPr>
          </a:p>
          <a:p>
            <a:r>
              <a:rPr lang="en-US" altLang="zh-CN" dirty="0">
                <a:ea typeface="宋体" panose="02010600030101010101" pitchFamily="2" charset="-122"/>
              </a:rPr>
              <a:t> 10</a:t>
            </a:r>
            <a:r>
              <a:rPr lang="en-US" altLang="zh-CN" i="1" dirty="0">
                <a:ea typeface="宋体" panose="02010600030101010101" pitchFamily="2" charset="-122"/>
              </a:rPr>
              <a:t>n</a:t>
            </a:r>
            <a:r>
              <a:rPr lang="en-US" altLang="zh-CN" dirty="0">
                <a:ea typeface="宋体" panose="02010600030101010101" pitchFamily="2" charset="-122"/>
              </a:rPr>
              <a:t> is O(</a:t>
            </a:r>
            <a:r>
              <a:rPr lang="en-US" altLang="zh-CN" i="1" dirty="0">
                <a:ea typeface="宋体" panose="02010600030101010101" pitchFamily="2" charset="-122"/>
              </a:rPr>
              <a:t>n</a:t>
            </a:r>
            <a:r>
              <a:rPr lang="en-US" altLang="zh-CN" baseline="30000" dirty="0">
                <a:ea typeface="宋体" panose="02010600030101010101" pitchFamily="2" charset="-122"/>
              </a:rPr>
              <a:t>2</a:t>
            </a:r>
            <a:r>
              <a:rPr lang="en-US" altLang="zh-CN" dirty="0">
                <a:ea typeface="宋体" panose="02010600030101010101" pitchFamily="2" charset="-122"/>
              </a:rPr>
              <a:t>)                      5</a:t>
            </a:r>
            <a:r>
              <a:rPr lang="en-US" altLang="zh-CN" i="1" dirty="0">
                <a:ea typeface="宋体" panose="02010600030101010101" pitchFamily="2" charset="-122"/>
              </a:rPr>
              <a:t>n</a:t>
            </a:r>
            <a:r>
              <a:rPr lang="en-US" altLang="zh-CN" dirty="0">
                <a:ea typeface="宋体" panose="02010600030101010101" pitchFamily="2" charset="-122"/>
              </a:rPr>
              <a:t>+20 is O(</a:t>
            </a:r>
            <a:r>
              <a:rPr lang="en-US" altLang="zh-CN" i="1" dirty="0">
                <a:ea typeface="宋体" panose="02010600030101010101" pitchFamily="2" charset="-122"/>
              </a:rPr>
              <a:t>n</a:t>
            </a:r>
            <a:r>
              <a:rPr lang="en-US" altLang="zh-CN" dirty="0">
                <a:ea typeface="宋体" panose="02010600030101010101" pitchFamily="2" charset="-122"/>
              </a:rPr>
              <a:t>)</a:t>
            </a:r>
            <a:endParaRPr lang="en-US" altLang="zh-CN" dirty="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2"/>
          <p:cNvSpPr>
            <a:spLocks noGrp="1"/>
          </p:cNvSpPr>
          <p:nvPr>
            <p:ph type="title"/>
          </p:nvPr>
        </p:nvSpPr>
        <p:spPr>
          <a:xfrm>
            <a:off x="685800" y="533400"/>
            <a:ext cx="8686800" cy="563563"/>
          </a:xfrm>
          <a:ln/>
        </p:spPr>
        <p:txBody>
          <a:bodyPr vert="horz" wrap="square" lIns="91440" tIns="45720" rIns="91440" bIns="45720" anchor="ctr" anchorCtr="0"/>
          <a:p>
            <a:r>
              <a:rPr lang="en-US" altLang="zh-CN" sz="2800" dirty="0">
                <a:ea typeface="宋体" panose="02010600030101010101" pitchFamily="2" charset="-122"/>
              </a:rPr>
              <a:t>Some properties of asymptotic order of growth</a:t>
            </a:r>
            <a:endParaRPr lang="en-US" altLang="zh-CN" sz="2800" dirty="0">
              <a:ea typeface="宋体" panose="02010600030101010101" pitchFamily="2" charset="-122"/>
            </a:endParaRPr>
          </a:p>
        </p:txBody>
      </p:sp>
      <p:sp>
        <p:nvSpPr>
          <p:cNvPr id="60418" name="Rectangle 3"/>
          <p:cNvSpPr>
            <a:spLocks noGrp="1"/>
          </p:cNvSpPr>
          <p:nvPr>
            <p:ph idx="1"/>
          </p:nvPr>
        </p:nvSpPr>
        <p:spPr>
          <a:ln/>
        </p:spPr>
        <p:txBody>
          <a:bodyPr vert="horz" wrap="square" lIns="91440" tIns="45720" rIns="91440" bIns="45720" anchor="t" anchorCtr="0"/>
          <a:p>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O(</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a:t>
            </a:r>
            <a:br>
              <a:rPr lang="en-US" altLang="zh-CN" dirty="0">
                <a:ea typeface="宋体" panose="02010600030101010101" pitchFamily="2" charset="-122"/>
              </a:rPr>
            </a:br>
            <a:endParaRPr lang="en-US" altLang="zh-CN" dirty="0">
              <a:ea typeface="宋体" panose="02010600030101010101" pitchFamily="2" charset="-122"/>
            </a:endParaRPr>
          </a:p>
          <a:p>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O(</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iff </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f</a:t>
            </a:r>
            <a:r>
              <a:rPr lang="en-US" altLang="zh-CN" dirty="0">
                <a:ea typeface="宋体" panose="02010600030101010101" pitchFamily="2" charset="-122"/>
                <a:sym typeface="Symbol" panose="05050102010706020507" pitchFamily="18" charset="2"/>
              </a:rPr>
              <a:t>(n))</a:t>
            </a:r>
            <a:r>
              <a:rPr lang="en-US" altLang="zh-CN" dirty="0">
                <a:ea typeface="宋体" panose="02010600030101010101" pitchFamily="2" charset="-122"/>
              </a:rPr>
              <a:t> </a:t>
            </a:r>
            <a:endParaRPr lang="en-US" altLang="zh-CN" i="1" dirty="0">
              <a:ea typeface="宋体" panose="02010600030101010101" pitchFamily="2" charset="-122"/>
            </a:endParaRPr>
          </a:p>
          <a:p>
            <a:r>
              <a:rPr lang="en-US" altLang="zh-CN" dirty="0">
                <a:ea typeface="宋体" panose="02010600030101010101" pitchFamily="2" charset="-122"/>
              </a:rPr>
              <a:t>If </a:t>
            </a:r>
            <a:r>
              <a:rPr lang="en-US" altLang="zh-CN" i="1" dirty="0">
                <a:ea typeface="宋体" panose="02010600030101010101" pitchFamily="2" charset="-122"/>
              </a:rPr>
              <a:t>f</a:t>
            </a:r>
            <a:r>
              <a:rPr lang="en-US" altLang="zh-CN" baseline="-25000" dirty="0">
                <a:ea typeface="宋体" panose="02010600030101010101" pitchFamily="2" charset="-122"/>
              </a:rPr>
              <a:t> </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O(</a:t>
            </a:r>
            <a:r>
              <a:rPr lang="en-US" altLang="zh-CN" i="1" dirty="0">
                <a:ea typeface="宋体" panose="02010600030101010101" pitchFamily="2" charset="-122"/>
              </a:rPr>
              <a:t>g</a:t>
            </a:r>
            <a:r>
              <a:rPr lang="en-US" altLang="zh-CN" baseline="-25000" dirty="0">
                <a:ea typeface="宋体" panose="02010600030101010101" pitchFamily="2" charset="-122"/>
              </a:rPr>
              <a:t> </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and </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O(</a:t>
            </a:r>
            <a:r>
              <a:rPr lang="en-US" altLang="zh-CN" i="1" dirty="0">
                <a:ea typeface="宋体" panose="02010600030101010101" pitchFamily="2" charset="-122"/>
              </a:rPr>
              <a:t>h</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 then</a:t>
            </a:r>
            <a:r>
              <a:rPr lang="en-US" altLang="zh-CN" i="1" dirty="0">
                <a:ea typeface="宋体" panose="02010600030101010101" pitchFamily="2" charset="-122"/>
              </a:rPr>
              <a:t> f</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O(</a:t>
            </a:r>
            <a:r>
              <a:rPr lang="en-US" altLang="zh-CN" i="1" dirty="0">
                <a:ea typeface="宋体" panose="02010600030101010101" pitchFamily="2" charset="-122"/>
              </a:rPr>
              <a:t>h</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br>
              <a:rPr lang="en-US" altLang="zh-CN" dirty="0">
                <a:ea typeface="宋体" panose="02010600030101010101" pitchFamily="2" charset="-122"/>
                <a:sym typeface="Symbol" panose="05050102010706020507" pitchFamily="18" charset="2"/>
              </a:rPr>
            </a:br>
            <a:r>
              <a:rPr lang="en-US" altLang="zh-CN" dirty="0">
                <a:ea typeface="宋体" panose="02010600030101010101" pitchFamily="2" charset="-122"/>
                <a:sym typeface="Symbol" panose="05050102010706020507" pitchFamily="18" charset="2"/>
              </a:rPr>
              <a:t>Note similarity with </a:t>
            </a:r>
            <a:r>
              <a:rPr lang="en-US" altLang="zh-CN" i="1" dirty="0">
                <a:ea typeface="宋体" panose="02010600030101010101" pitchFamily="2" charset="-122"/>
                <a:sym typeface="Symbol" panose="05050102010706020507" pitchFamily="18" charset="2"/>
              </a:rPr>
              <a:t>a </a:t>
            </a:r>
            <a:r>
              <a:rPr lang="en-US" altLang="zh-CN" i="1" dirty="0">
                <a:latin typeface="Lucida Grande" pitchFamily="84" charset="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 </a:t>
            </a:r>
            <a:r>
              <a:rPr lang="en-US" altLang="zh-CN" dirty="0">
                <a:ea typeface="宋体" panose="02010600030101010101" pitchFamily="2" charset="-122"/>
                <a:sym typeface="Symbol" panose="05050102010706020507" pitchFamily="18" charset="2"/>
              </a:rPr>
              <a:t>b</a:t>
            </a:r>
            <a:endParaRPr lang="en-US" altLang="zh-CN" dirty="0">
              <a:ea typeface="宋体" panose="02010600030101010101" pitchFamily="2" charset="-122"/>
              <a:sym typeface="Symbol" panose="05050102010706020507" pitchFamily="18" charset="2"/>
            </a:endParaRPr>
          </a:p>
          <a:p>
            <a:r>
              <a:rPr lang="en-US" altLang="zh-CN" dirty="0">
                <a:ea typeface="宋体" panose="02010600030101010101" pitchFamily="2" charset="-122"/>
              </a:rPr>
              <a:t>If </a:t>
            </a:r>
            <a:r>
              <a:rPr lang="en-US" altLang="zh-CN" i="1" dirty="0">
                <a:ea typeface="宋体" panose="02010600030101010101" pitchFamily="2" charset="-122"/>
              </a:rPr>
              <a:t>f</a:t>
            </a:r>
            <a:r>
              <a:rPr lang="en-US" altLang="zh-CN" baseline="-25000" dirty="0">
                <a:ea typeface="宋体" panose="02010600030101010101" pitchFamily="2" charset="-122"/>
              </a:rPr>
              <a:t>1</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O(</a:t>
            </a:r>
            <a:r>
              <a:rPr lang="en-US" altLang="zh-CN" i="1" dirty="0">
                <a:ea typeface="宋体" panose="02010600030101010101" pitchFamily="2" charset="-122"/>
              </a:rPr>
              <a:t>g</a:t>
            </a:r>
            <a:r>
              <a:rPr lang="en-US" altLang="zh-CN" baseline="-25000" dirty="0">
                <a:ea typeface="宋体" panose="02010600030101010101" pitchFamily="2" charset="-122"/>
              </a:rPr>
              <a:t>1</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and </a:t>
            </a:r>
            <a:r>
              <a:rPr lang="en-US" altLang="zh-CN" i="1" dirty="0">
                <a:ea typeface="宋体" panose="02010600030101010101" pitchFamily="2" charset="-122"/>
              </a:rPr>
              <a:t>f</a:t>
            </a:r>
            <a:r>
              <a:rPr lang="en-US" altLang="zh-CN" baseline="-25000" dirty="0">
                <a:ea typeface="宋体" panose="02010600030101010101" pitchFamily="2" charset="-122"/>
              </a:rPr>
              <a:t>2</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O(</a:t>
            </a:r>
            <a:r>
              <a:rPr lang="en-US" altLang="zh-CN" i="1" dirty="0">
                <a:ea typeface="宋体" panose="02010600030101010101" pitchFamily="2" charset="-122"/>
              </a:rPr>
              <a:t>g</a:t>
            </a:r>
            <a:r>
              <a:rPr lang="en-US" altLang="zh-CN" baseline="-25000" dirty="0">
                <a:ea typeface="宋体" panose="02010600030101010101" pitchFamily="2" charset="-122"/>
              </a:rPr>
              <a:t>2</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 then</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                	 </a:t>
            </a:r>
            <a:r>
              <a:rPr lang="en-US" altLang="zh-CN" i="1" dirty="0">
                <a:ea typeface="宋体" panose="02010600030101010101" pitchFamily="2" charset="-122"/>
              </a:rPr>
              <a:t>f</a:t>
            </a:r>
            <a:r>
              <a:rPr lang="en-US" altLang="zh-CN" baseline="-25000" dirty="0">
                <a:ea typeface="宋体" panose="02010600030101010101" pitchFamily="2" charset="-122"/>
              </a:rPr>
              <a:t>1</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t>
            </a:r>
            <a:r>
              <a:rPr lang="en-US" altLang="zh-CN" i="1" dirty="0">
                <a:ea typeface="宋体" panose="02010600030101010101" pitchFamily="2" charset="-122"/>
              </a:rPr>
              <a:t>f</a:t>
            </a:r>
            <a:r>
              <a:rPr lang="en-US" altLang="zh-CN" baseline="-25000" dirty="0">
                <a:ea typeface="宋体" panose="02010600030101010101" pitchFamily="2" charset="-122"/>
              </a:rPr>
              <a:t>2</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O(max{</a:t>
            </a:r>
            <a:r>
              <a:rPr lang="en-US" altLang="zh-CN" i="1" dirty="0">
                <a:ea typeface="宋体" panose="02010600030101010101" pitchFamily="2" charset="-122"/>
              </a:rPr>
              <a:t>g</a:t>
            </a:r>
            <a:r>
              <a:rPr lang="en-US" altLang="zh-CN" baseline="-25000" dirty="0">
                <a:ea typeface="宋体" panose="02010600030101010101" pitchFamily="2" charset="-122"/>
              </a:rPr>
              <a:t>1</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i="1" dirty="0">
                <a:ea typeface="宋体" panose="02010600030101010101" pitchFamily="2" charset="-122"/>
              </a:rPr>
              <a:t>g</a:t>
            </a:r>
            <a:r>
              <a:rPr lang="en-US" altLang="zh-CN" baseline="-25000" dirty="0">
                <a:ea typeface="宋体" panose="02010600030101010101" pitchFamily="2" charset="-122"/>
              </a:rPr>
              <a:t>2</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br>
              <a:rPr lang="en-US" altLang="zh-CN" dirty="0">
                <a:ea typeface="宋体" panose="02010600030101010101" pitchFamily="2" charset="-122"/>
              </a:rPr>
            </a:br>
            <a:endParaRPr lang="en-US" altLang="zh-CN" dirty="0">
              <a:ea typeface="宋体" panose="02010600030101010101" pitchFamily="2" charset="-122"/>
            </a:endParaRPr>
          </a:p>
          <a:p>
            <a:pPr>
              <a:buFont typeface="Monotype Sorts" pitchFamily="2" charset="2"/>
              <a:buNone/>
            </a:pPr>
            <a:endParaRPr lang="en-US" altLang="zh-CN" dirty="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p:cNvSpPr>
          <p:nvPr>
            <p:ph type="title"/>
          </p:nvPr>
        </p:nvSpPr>
        <p:spPr>
          <a:xfrm>
            <a:off x="685800" y="685800"/>
            <a:ext cx="8610600" cy="487363"/>
          </a:xfrm>
          <a:ln/>
        </p:spPr>
        <p:txBody>
          <a:bodyPr vert="horz" wrap="square" lIns="91440" tIns="45720" rIns="91440" bIns="45720" anchor="ctr" anchorCtr="0"/>
          <a:p>
            <a:r>
              <a:rPr lang="en-US" altLang="zh-CN" sz="2800" dirty="0">
                <a:ea typeface="宋体" panose="02010600030101010101" pitchFamily="2" charset="-122"/>
              </a:rPr>
              <a:t>Establishing order of growth using limits</a:t>
            </a:r>
            <a:endParaRPr lang="en-US" altLang="zh-CN" sz="2800" dirty="0">
              <a:ea typeface="宋体" panose="02010600030101010101" pitchFamily="2" charset="-122"/>
            </a:endParaRPr>
          </a:p>
        </p:txBody>
      </p:sp>
      <p:sp>
        <p:nvSpPr>
          <p:cNvPr id="62466" name="Rectangle 3"/>
          <p:cNvSpPr>
            <a:spLocks noGrp="1"/>
          </p:cNvSpPr>
          <p:nvPr>
            <p:ph idx="1"/>
          </p:nvPr>
        </p:nvSpPr>
        <p:spPr>
          <a:xfrm>
            <a:off x="228600" y="1676400"/>
            <a:ext cx="2438400" cy="685800"/>
          </a:xfrm>
          <a:ln/>
        </p:spPr>
        <p:txBody>
          <a:bodyPr vert="horz" wrap="square" lIns="91440" tIns="45720" rIns="91440" bIns="45720" anchor="t" anchorCtr="0"/>
          <a:p>
            <a:pPr>
              <a:buFont typeface="Monotype Sorts" pitchFamily="2" charset="2"/>
              <a:buNone/>
            </a:pPr>
            <a:r>
              <a:rPr lang="en-US" altLang="zh-CN" dirty="0">
                <a:ea typeface="宋体" panose="02010600030101010101" pitchFamily="2" charset="-122"/>
              </a:rPr>
              <a:t>lim</a:t>
            </a:r>
            <a:r>
              <a:rPr lang="en-US" altLang="zh-CN" baseline="-25000" dirty="0">
                <a:ea typeface="宋体" panose="02010600030101010101" pitchFamily="2" charset="-122"/>
              </a:rPr>
              <a:t> </a:t>
            </a:r>
            <a:r>
              <a:rPr lang="en-US" altLang="zh-CN" i="1" dirty="0">
                <a:ea typeface="宋体" panose="02010600030101010101" pitchFamily="2" charset="-122"/>
              </a:rPr>
              <a:t>T</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a:t>
            </a:r>
            <a:r>
              <a:rPr lang="en-US" altLang="zh-CN" i="1" dirty="0">
                <a:ea typeface="宋体" panose="02010600030101010101" pitchFamily="2" charset="-122"/>
              </a:rPr>
              <a:t>g</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                  = </a:t>
            </a:r>
            <a:endParaRPr lang="en-US" altLang="zh-CN" dirty="0">
              <a:ea typeface="宋体" panose="02010600030101010101" pitchFamily="2" charset="-122"/>
            </a:endParaRPr>
          </a:p>
        </p:txBody>
      </p:sp>
      <p:grpSp>
        <p:nvGrpSpPr>
          <p:cNvPr id="62467" name="Group 4"/>
          <p:cNvGrpSpPr/>
          <p:nvPr/>
        </p:nvGrpSpPr>
        <p:grpSpPr>
          <a:xfrm>
            <a:off x="1219200" y="2286000"/>
            <a:ext cx="6238875" cy="2133600"/>
            <a:chOff x="1728" y="864"/>
            <a:chExt cx="3930" cy="1344"/>
          </a:xfrm>
        </p:grpSpPr>
        <p:sp>
          <p:nvSpPr>
            <p:cNvPr id="62468" name="AutoShape 5"/>
            <p:cNvSpPr/>
            <p:nvPr/>
          </p:nvSpPr>
          <p:spPr>
            <a:xfrm>
              <a:off x="1728" y="864"/>
              <a:ext cx="336" cy="1344"/>
            </a:xfrm>
            <a:prstGeom prst="leftBrace">
              <a:avLst>
                <a:gd name="adj1" fmla="val 33314"/>
                <a:gd name="adj2" fmla="val 50000"/>
              </a:avLst>
            </a:prstGeom>
            <a:noFill/>
            <a:ln w="12700" cap="flat" cmpd="sng">
              <a:solidFill>
                <a:srgbClr val="FF0000"/>
              </a:solidFill>
              <a:prstDash val="solid"/>
              <a:round/>
              <a:headEnd type="none" w="sm" len="sm"/>
              <a:tailEnd type="triangle" w="sm" len="sm"/>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292870" name="Text Box 6"/>
            <p:cNvSpPr txBox="1">
              <a:spLocks noChangeArrowheads="1"/>
            </p:cNvSpPr>
            <p:nvPr/>
          </p:nvSpPr>
          <p:spPr bwMode="auto">
            <a:xfrm>
              <a:off x="1842" y="912"/>
              <a:ext cx="3806" cy="250"/>
            </a:xfrm>
            <a:prstGeom prst="rect">
              <a:avLst/>
            </a:prstGeom>
            <a:noFill/>
            <a:ln w="12700">
              <a:noFill/>
              <a:miter lim="800000"/>
              <a:headEnd type="none" w="sm" len="sm"/>
              <a:tailEnd type="none" w="sm" len="sm"/>
            </a:ln>
            <a:effectLst/>
          </p:spPr>
          <p:txBody>
            <a:bodyPr wrap="none">
              <a:spAutoFit/>
            </a:bodyPr>
            <a:lstStyle/>
            <a:p>
              <a:pPr marR="0" defTabSz="914400">
                <a:buClrTx/>
                <a:buSzTx/>
                <a:buFontTx/>
                <a:buNone/>
                <a:defRPr/>
              </a:pPr>
              <a:r>
                <a:rPr kumimoji="0" lang="en-US" altLang="zh-CN" sz="2000" b="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    0</a:t>
              </a:r>
              <a:r>
                <a:rPr kumimoji="0" lang="en-US" altLang="zh-CN" sz="2000" kern="1200" cap="none" spc="0" normalizeH="0" baseline="0" noProof="0" dirty="0">
                  <a:latin typeface="Arial" panose="020B0604020202020204" pitchFamily="34" charset="0"/>
                  <a:ea typeface="宋体" panose="02010600030101010101" pitchFamily="2" charset="-122"/>
                  <a:cs typeface="+mn-cs"/>
                </a:rPr>
                <a:t>    order of growth of </a:t>
              </a:r>
              <a:r>
                <a:rPr kumimoji="1" lang="en-US" altLang="zh-CN" sz="20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T</a:t>
              </a:r>
              <a:r>
                <a:rPr kumimoji="1" lang="en-US" altLang="zh-CN" sz="20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r>
                <a:rPr kumimoji="1" lang="en-US" altLang="zh-CN" sz="20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0" lang="en-US" altLang="zh-CN" sz="2000" kern="1200" cap="none" spc="0" normalizeH="0" baseline="0" noProof="0" dirty="0">
                  <a:latin typeface="Arial" panose="020B0604020202020204" pitchFamily="34" charset="0"/>
                  <a:ea typeface="宋体" panose="02010600030101010101" pitchFamily="2" charset="-122"/>
                  <a:cs typeface="+mn-cs"/>
                </a:rPr>
                <a:t>  &lt;  order of growth of </a:t>
              </a:r>
              <a:r>
                <a:rPr kumimoji="1" lang="en-US" altLang="zh-CN" sz="20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g</a:t>
              </a:r>
              <a:r>
                <a:rPr kumimoji="1" lang="en-US" altLang="zh-CN" sz="20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r>
                <a:rPr kumimoji="1" lang="en-US" altLang="zh-CN" sz="20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1" lang="en-US" altLang="zh-CN" sz="20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r>
                <a:rPr kumimoji="1" lang="en-US" altLang="zh-CN" sz="2000" kern="1200" cap="none" spc="0" normalizeH="0" baseline="0" noProof="0" dirty="0">
                  <a:latin typeface="Arial" panose="020B0604020202020204" pitchFamily="34" charset="0"/>
                  <a:ea typeface="宋体" panose="02010600030101010101" pitchFamily="2" charset="-122"/>
                  <a:cs typeface="+mn-cs"/>
                </a:rPr>
                <a:t> </a:t>
              </a:r>
              <a:endParaRPr kumimoji="1" lang="en-US" altLang="zh-CN" sz="2000" kern="1200" cap="none" spc="0" normalizeH="0" baseline="0" noProof="0" dirty="0">
                <a:latin typeface="Arial" panose="020B0604020202020204" pitchFamily="34" charset="0"/>
                <a:ea typeface="宋体" panose="02010600030101010101" pitchFamily="2" charset="-122"/>
                <a:cs typeface="+mn-cs"/>
              </a:endParaRPr>
            </a:p>
          </p:txBody>
        </p:sp>
        <p:sp>
          <p:nvSpPr>
            <p:cNvPr id="292871" name="Text Box 7"/>
            <p:cNvSpPr txBox="1">
              <a:spLocks noChangeArrowheads="1"/>
            </p:cNvSpPr>
            <p:nvPr/>
          </p:nvSpPr>
          <p:spPr bwMode="auto">
            <a:xfrm>
              <a:off x="1930" y="1344"/>
              <a:ext cx="3728" cy="250"/>
            </a:xfrm>
            <a:prstGeom prst="rect">
              <a:avLst/>
            </a:prstGeom>
            <a:noFill/>
            <a:ln w="12700">
              <a:noFill/>
              <a:miter lim="800000"/>
              <a:headEnd type="none" w="sm" len="sm"/>
              <a:tailEnd type="none" w="sm" len="sm"/>
            </a:ln>
            <a:effectLst/>
          </p:spPr>
          <p:txBody>
            <a:bodyPr wrap="none">
              <a:spAutoFit/>
            </a:bodyPr>
            <a:lstStyle/>
            <a:p>
              <a:pPr marR="0" defTabSz="914400">
                <a:buClrTx/>
                <a:buSzTx/>
                <a:buFontTx/>
                <a:buNone/>
                <a:defRPr/>
              </a:pPr>
              <a:r>
                <a:rPr kumimoji="0" lang="en-US" altLang="zh-CN" sz="2000" b="1" i="1" kern="1200" cap="none" spc="0" normalizeH="0" baseline="0" noProof="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c </a:t>
              </a:r>
              <a:r>
                <a:rPr kumimoji="0" lang="en-US" altLang="zh-CN" sz="2000" b="1" kern="1200" cap="none" spc="0" normalizeH="0" baseline="0" noProof="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&gt; 0</a:t>
              </a:r>
              <a:r>
                <a:rPr kumimoji="0" lang="en-US" altLang="zh-CN" sz="2000" kern="1200" cap="none" spc="0" normalizeH="0" baseline="0" noProof="0">
                  <a:latin typeface="Arial" panose="020B0604020202020204" pitchFamily="34" charset="0"/>
                  <a:ea typeface="宋体" panose="02010600030101010101" pitchFamily="2" charset="-122"/>
                  <a:cs typeface="+mn-cs"/>
                </a:rPr>
                <a:t>  order of growth of </a:t>
              </a:r>
              <a:r>
                <a:rPr kumimoji="1" lang="en-US" altLang="zh-CN" sz="2000" b="1" i="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T</a:t>
              </a:r>
              <a:r>
                <a:rPr kumimoji="1" lang="en-US" altLang="zh-CN" sz="2000" b="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r>
                <a:rPr kumimoji="1" lang="en-US" altLang="zh-CN" sz="2000" b="1" i="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0" lang="en-US" altLang="zh-CN" sz="2000" kern="1200" cap="none" spc="0" normalizeH="0" baseline="0" noProof="0">
                  <a:latin typeface="Arial" panose="020B0604020202020204" pitchFamily="34" charset="0"/>
                  <a:ea typeface="宋体" panose="02010600030101010101" pitchFamily="2" charset="-122"/>
                  <a:cs typeface="+mn-cs"/>
                </a:rPr>
                <a:t> = order of growth of </a:t>
              </a:r>
              <a:r>
                <a:rPr kumimoji="1" lang="en-US" altLang="zh-CN" sz="2000" b="1" i="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g</a:t>
              </a:r>
              <a:r>
                <a:rPr kumimoji="1" lang="en-US" altLang="zh-CN" sz="2000" b="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r>
                <a:rPr kumimoji="1" lang="en-US" altLang="zh-CN" sz="2000" b="1" i="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1" lang="en-US" altLang="zh-CN" sz="2000" b="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r>
                <a:rPr kumimoji="1" lang="en-US" altLang="zh-CN" sz="2000" kern="1200" cap="none" spc="0" normalizeH="0" baseline="0" noProof="0">
                  <a:latin typeface="Arial" panose="020B0604020202020204" pitchFamily="34" charset="0"/>
                  <a:ea typeface="宋体" panose="02010600030101010101" pitchFamily="2" charset="-122"/>
                  <a:cs typeface="+mn-cs"/>
                </a:rPr>
                <a:t> </a:t>
              </a:r>
              <a:endParaRPr kumimoji="1" lang="en-US" altLang="zh-CN" sz="2000" kern="1200" cap="none" spc="0" normalizeH="0" baseline="0" noProof="0">
                <a:latin typeface="Arial" panose="020B0604020202020204" pitchFamily="34" charset="0"/>
                <a:ea typeface="宋体" panose="02010600030101010101" pitchFamily="2" charset="-122"/>
                <a:cs typeface="+mn-cs"/>
              </a:endParaRPr>
            </a:p>
          </p:txBody>
        </p:sp>
        <p:sp>
          <p:nvSpPr>
            <p:cNvPr id="292872" name="Text Box 8"/>
            <p:cNvSpPr txBox="1">
              <a:spLocks noChangeArrowheads="1"/>
            </p:cNvSpPr>
            <p:nvPr/>
          </p:nvSpPr>
          <p:spPr bwMode="auto">
            <a:xfrm>
              <a:off x="1952" y="1824"/>
              <a:ext cx="3680" cy="250"/>
            </a:xfrm>
            <a:prstGeom prst="rect">
              <a:avLst/>
            </a:prstGeom>
            <a:noFill/>
            <a:ln w="12700">
              <a:noFill/>
              <a:miter lim="800000"/>
              <a:headEnd type="none" w="sm" len="sm"/>
              <a:tailEnd type="none" w="sm" len="sm"/>
            </a:ln>
            <a:effectLst/>
          </p:spPr>
          <p:txBody>
            <a:bodyPr wrap="none">
              <a:spAutoFit/>
            </a:bodyPr>
            <a:p>
              <a:pPr marR="0" defTabSz="914400">
                <a:buClrTx/>
                <a:buSzTx/>
                <a:buFontTx/>
                <a:buNone/>
              </a:pPr>
              <a:r>
                <a:rPr kumimoji="0" lang="en-US" altLang="zh-CN" sz="2000" b="1" kern="1200" cap="none" spc="0" normalizeH="0" baseline="0" noProof="1" dirty="0">
                  <a:solidFill>
                    <a:schemeClr val="hlink"/>
                  </a:solidFill>
                  <a:effectLst>
                    <a:outerShdw blurRad="38100" dist="38100" dir="2700000">
                      <a:srgbClr val="C0C0C0"/>
                    </a:outerShdw>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2000" kern="1200" cap="none" spc="0" normalizeH="0" baseline="0" noProof="1" dirty="0">
                  <a:latin typeface="Arial" panose="020B0604020202020204" pitchFamily="34" charset="0"/>
                  <a:ea typeface="宋体" panose="02010600030101010101" pitchFamily="2" charset="-122"/>
                  <a:cs typeface="+mn-cs"/>
                </a:rPr>
                <a:t>    order of growth of </a:t>
              </a:r>
              <a:r>
                <a:rPr kumimoji="0" lang="en-US" altLang="zh-CN" sz="2000" b="1" i="1"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宋体" panose="02010600030101010101" pitchFamily="2" charset="-122"/>
                  <a:cs typeface="+mn-cs"/>
                </a:rPr>
                <a:t>T</a:t>
              </a:r>
              <a:r>
                <a:rPr kumimoji="0" lang="en-US" altLang="zh-CN" sz="2000" b="1"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宋体" panose="02010600030101010101" pitchFamily="2" charset="-122"/>
                  <a:cs typeface="+mn-cs"/>
                </a:rPr>
                <a:t>(</a:t>
              </a:r>
              <a:r>
                <a:rPr kumimoji="0" lang="en-US" altLang="zh-CN" sz="2000" b="1" i="1"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宋体" panose="02010600030101010101" pitchFamily="2" charset="-122"/>
                  <a:cs typeface="+mn-cs"/>
                </a:rPr>
                <a:t>n)</a:t>
              </a:r>
              <a:r>
                <a:rPr kumimoji="0" lang="en-US" altLang="zh-CN" sz="2000" kern="1200" cap="none" spc="0" normalizeH="0" baseline="0" noProof="1" dirty="0">
                  <a:latin typeface="Arial" panose="020B0604020202020204" pitchFamily="34" charset="0"/>
                  <a:ea typeface="宋体" panose="02010600030101010101" pitchFamily="2" charset="-122"/>
                  <a:cs typeface="+mn-cs"/>
                </a:rPr>
                <a:t> &gt;  order of growth of </a:t>
              </a:r>
              <a:r>
                <a:rPr kumimoji="0" lang="en-US" altLang="zh-CN" sz="2000" b="1" i="1"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宋体" panose="02010600030101010101" pitchFamily="2" charset="-122"/>
                  <a:cs typeface="+mn-cs"/>
                </a:rPr>
                <a:t>g</a:t>
              </a:r>
              <a:r>
                <a:rPr kumimoji="0" lang="en-US" altLang="zh-CN" sz="2000" b="1"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宋体" panose="02010600030101010101" pitchFamily="2" charset="-122"/>
                  <a:cs typeface="+mn-cs"/>
                </a:rPr>
                <a:t>(</a:t>
              </a:r>
              <a:r>
                <a:rPr kumimoji="0" lang="en-US" altLang="zh-CN" sz="2000" b="1" i="1"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宋体" panose="02010600030101010101" pitchFamily="2" charset="-122"/>
                  <a:cs typeface="+mn-cs"/>
                </a:rPr>
                <a:t>n</a:t>
              </a:r>
              <a:r>
                <a:rPr kumimoji="0" lang="en-US" altLang="zh-CN" sz="2000" b="1"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宋体" panose="02010600030101010101" pitchFamily="2" charset="-122"/>
                  <a:cs typeface="+mn-cs"/>
                </a:rPr>
                <a:t>)</a:t>
              </a:r>
              <a:r>
                <a:rPr kumimoji="0" lang="en-US" altLang="zh-CN" sz="2000" kern="1200" cap="none" spc="0" normalizeH="0" baseline="0" noProof="1" dirty="0">
                  <a:latin typeface="Arial" panose="020B0604020202020204" pitchFamily="34" charset="0"/>
                  <a:ea typeface="宋体" panose="02010600030101010101" pitchFamily="2" charset="-122"/>
                  <a:cs typeface="+mn-cs"/>
                </a:rPr>
                <a:t> </a:t>
              </a:r>
              <a:endParaRPr kumimoji="0" lang="en-US" altLang="zh-CN" sz="2000" kern="1200" cap="none" spc="0" normalizeH="0" baseline="0" noProof="1" dirty="0">
                <a:latin typeface="Arial" panose="020B0604020202020204" pitchFamily="34" charset="0"/>
                <a:ea typeface="宋体" panose="02010600030101010101" pitchFamily="2" charset="-122"/>
                <a:cs typeface="+mn-cs"/>
              </a:endParaRPr>
            </a:p>
          </p:txBody>
        </p:sp>
      </p:grpSp>
      <p:sp>
        <p:nvSpPr>
          <p:cNvPr id="292873" name="Text Box 9"/>
          <p:cNvSpPr txBox="1">
            <a:spLocks noChangeArrowheads="1"/>
          </p:cNvSpPr>
          <p:nvPr/>
        </p:nvSpPr>
        <p:spPr bwMode="auto">
          <a:xfrm>
            <a:off x="609600" y="4800600"/>
            <a:ext cx="7696200" cy="1570038"/>
          </a:xfrm>
          <a:prstGeom prst="rect">
            <a:avLst/>
          </a:prstGeom>
          <a:noFill/>
          <a:ln w="12700">
            <a:noFill/>
            <a:miter lim="800000"/>
            <a:headEnd type="none" w="sm" len="sm"/>
            <a:tailEnd type="none" w="sm" len="sm"/>
          </a:ln>
          <a:effectLst/>
        </p:spPr>
        <p:txBody>
          <a:bodyPr>
            <a:spAutoFit/>
          </a:bodyPr>
          <a:lstStyle/>
          <a:p>
            <a:pPr marR="0" defTabSz="914400">
              <a:buClrTx/>
              <a:buSzTx/>
              <a:buFontTx/>
              <a:buNone/>
              <a:defRPr/>
            </a:pPr>
            <a:r>
              <a:rPr kumimoji="0" lang="en-US" altLang="zh-CN" sz="2400" b="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Examples:</a:t>
            </a:r>
            <a:endParaRPr kumimoji="0" lang="en-US" altLang="zh-CN" sz="2400" b="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a:p>
            <a:pPr marR="0" defTabSz="914400">
              <a:buClrTx/>
              <a:buSzTx/>
              <a:buFontTx/>
              <a:buChar char="•"/>
              <a:defRPr/>
            </a:pPr>
            <a:r>
              <a:rPr kumimoji="0" lang="en-US" altLang="zh-CN" sz="2400" kern="1200" cap="none" spc="0" normalizeH="0" baseline="0" noProof="0" dirty="0">
                <a:latin typeface="Arial" panose="020B0604020202020204" pitchFamily="34" charset="0"/>
                <a:ea typeface="宋体" panose="02010600030101010101" pitchFamily="2" charset="-122"/>
                <a:cs typeface="+mn-cs"/>
              </a:rPr>
              <a:t> </a:t>
            </a:r>
            <a:r>
              <a:rPr kumimoji="0" lang="en-US" altLang="zh-CN" sz="2400" b="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10</a:t>
            </a:r>
            <a:r>
              <a:rPr kumimoji="0" lang="en-US" altLang="zh-CN" sz="2400" b="1" i="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0" lang="en-US" altLang="zh-CN" sz="2400" b="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                vs.             </a:t>
            </a:r>
            <a:r>
              <a:rPr kumimoji="0" lang="en-US" altLang="zh-CN" sz="2400" b="1" i="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0" lang="en-US" altLang="zh-CN" sz="2400" b="1" kern="1200" cap="none" spc="0" normalizeH="0" baseline="3000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2</a:t>
            </a:r>
            <a:br>
              <a:rPr kumimoji="0" lang="en-US" altLang="zh-CN" sz="2400" kern="1200" cap="none" spc="0" normalizeH="0" baseline="0" noProof="0" dirty="0">
                <a:latin typeface="Arial" panose="020B0604020202020204" pitchFamily="34" charset="0"/>
                <a:ea typeface="宋体" panose="02010600030101010101" pitchFamily="2" charset="-122"/>
                <a:cs typeface="+mn-cs"/>
              </a:rPr>
            </a:br>
            <a:endParaRPr kumimoji="0" lang="en-US" altLang="zh-CN" sz="2400" kern="1200" cap="none" spc="0" normalizeH="0" baseline="0" noProof="0" dirty="0">
              <a:latin typeface="Arial" panose="020B0604020202020204" pitchFamily="34" charset="0"/>
              <a:ea typeface="宋体" panose="02010600030101010101" pitchFamily="2" charset="-122"/>
              <a:cs typeface="+mn-cs"/>
            </a:endParaRPr>
          </a:p>
          <a:p>
            <a:pPr marR="0" defTabSz="914400">
              <a:buClrTx/>
              <a:buSzTx/>
              <a:buFontTx/>
              <a:buChar char="•"/>
              <a:defRPr/>
            </a:pPr>
            <a:r>
              <a:rPr kumimoji="0" lang="en-US" altLang="zh-CN" sz="2400" kern="1200" cap="none" spc="0" normalizeH="0" baseline="0" noProof="0" dirty="0">
                <a:latin typeface="Arial" panose="020B0604020202020204" pitchFamily="34" charset="0"/>
                <a:ea typeface="宋体" panose="02010600030101010101" pitchFamily="2" charset="-122"/>
                <a:cs typeface="+mn-cs"/>
              </a:rPr>
              <a:t> </a:t>
            </a:r>
            <a:r>
              <a:rPr kumimoji="0" lang="en-US" altLang="zh-CN" sz="2400" b="1" i="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0" lang="en-US" altLang="zh-CN" sz="2400" b="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r>
              <a:rPr kumimoji="0" lang="en-US" altLang="zh-CN" sz="2400" b="1" i="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0" lang="en-US" altLang="zh-CN" sz="2400" b="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+1)/2        vs.             </a:t>
            </a:r>
            <a:r>
              <a:rPr kumimoji="0" lang="en-US" altLang="zh-CN" sz="2400" b="1" i="1" kern="1200" cap="none" spc="0" normalizeH="0" baseline="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0" lang="en-US" altLang="zh-CN" sz="2400" b="1" kern="1200" cap="none" spc="0" normalizeH="0" baseline="30000" noProof="0" dirty="0">
                <a:solidFill>
                  <a:schemeClr val="hlink"/>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2</a:t>
            </a:r>
            <a:endParaRPr kumimoji="0" lang="en-US" altLang="zh-CN" sz="2400" i="1" kern="1200" cap="none" spc="0" normalizeH="0" baseline="0" noProof="0" dirty="0">
              <a:latin typeface="Arial" panose="020B0604020202020204" pitchFamily="34" charset="0"/>
              <a:ea typeface="宋体" panose="02010600030101010101" pitchFamily="2" charset="-122"/>
              <a:cs typeface="+mn-cs"/>
            </a:endParaRPr>
          </a:p>
        </p:txBody>
      </p:sp>
      <p:sp>
        <p:nvSpPr>
          <p:cNvPr id="292874" name="Text Box 10"/>
          <p:cNvSpPr txBox="1">
            <a:spLocks noChangeArrowheads="1"/>
          </p:cNvSpPr>
          <p:nvPr/>
        </p:nvSpPr>
        <p:spPr bwMode="auto">
          <a:xfrm>
            <a:off x="304800" y="2209800"/>
            <a:ext cx="990600" cy="457200"/>
          </a:xfrm>
          <a:prstGeom prst="rect">
            <a:avLst/>
          </a:prstGeom>
          <a:noFill/>
          <a:ln w="12700">
            <a:noFill/>
            <a:miter lim="800000"/>
            <a:headEnd type="none" w="sm" len="sm"/>
            <a:tailEnd type="none" w="sm" len="sm"/>
          </a:ln>
          <a:effectLst/>
        </p:spPr>
        <p:txBody>
          <a:bodyPr>
            <a:spAutoFit/>
          </a:bodyPr>
          <a:lstStyle/>
          <a:p>
            <a:pPr marR="0" defTabSz="914400">
              <a:spcBef>
                <a:spcPct val="50000"/>
              </a:spcBef>
              <a:buClrTx/>
              <a:buSzTx/>
              <a:buFontTx/>
              <a:buNone/>
              <a:defRPr/>
            </a:pPr>
            <a:r>
              <a:rPr kumimoji="1" lang="en-US" altLang="zh-CN"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1" lang="en-US" altLang="zh-CN"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endParaRPr kumimoji="1" lang="en-US" altLang="zh-CN"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2"/>
          <p:cNvSpPr>
            <a:spLocks noGrp="1"/>
          </p:cNvSpPr>
          <p:nvPr>
            <p:ph type="title"/>
          </p:nvPr>
        </p:nvSpPr>
        <p:spPr>
          <a:xfrm>
            <a:off x="685800" y="609600"/>
            <a:ext cx="8458200" cy="685800"/>
          </a:xfrm>
          <a:ln/>
        </p:spPr>
        <p:txBody>
          <a:bodyPr vert="horz" wrap="square" lIns="91440" tIns="45720" rIns="91440" bIns="45720" anchor="ctr" anchorCtr="0"/>
          <a:p>
            <a:r>
              <a:rPr lang="en-US" altLang="zh-CN" sz="2800" dirty="0">
                <a:ea typeface="宋体" panose="02010600030101010101" pitchFamily="2" charset="-122"/>
              </a:rPr>
              <a:t>L’Hôpital’s rule and Stirling’s formula</a:t>
            </a:r>
            <a:endParaRPr lang="en-US" altLang="zh-CN" sz="2800" dirty="0">
              <a:ea typeface="宋体" panose="02010600030101010101" pitchFamily="2" charset="-122"/>
            </a:endParaRPr>
          </a:p>
        </p:txBody>
      </p:sp>
      <p:sp>
        <p:nvSpPr>
          <p:cNvPr id="64514" name="Rectangle 3"/>
          <p:cNvSpPr>
            <a:spLocks noGrp="1"/>
          </p:cNvSpPr>
          <p:nvPr>
            <p:ph idx="1"/>
          </p:nvPr>
        </p:nvSpPr>
        <p:spPr>
          <a:xfrm>
            <a:off x="609600" y="1295400"/>
            <a:ext cx="8305800" cy="4876800"/>
          </a:xfrm>
          <a:ln/>
        </p:spPr>
        <p:txBody>
          <a:bodyPr vert="horz" wrap="square" lIns="91440" tIns="45720" rIns="91440" bIns="45720" anchor="t" anchorCtr="0"/>
          <a:p>
            <a:pPr>
              <a:lnSpc>
                <a:spcPct val="90000"/>
              </a:lnSpc>
              <a:buFont typeface="Monotype Sorts" pitchFamily="2" charset="2"/>
              <a:buNone/>
            </a:pPr>
            <a:r>
              <a:rPr lang="en-US" altLang="zh-CN" dirty="0">
                <a:ea typeface="宋体" panose="02010600030101010101" pitchFamily="2" charset="-122"/>
              </a:rPr>
              <a:t>L’Hôpital’s rule:  </a:t>
            </a:r>
            <a:endParaRPr lang="en-US" altLang="zh-CN" dirty="0">
              <a:ea typeface="宋体" panose="02010600030101010101" pitchFamily="2" charset="-122"/>
            </a:endParaRPr>
          </a:p>
          <a:p>
            <a:pPr>
              <a:lnSpc>
                <a:spcPct val="90000"/>
              </a:lnSpc>
              <a:buFont typeface="Monotype Sorts" pitchFamily="2" charset="2"/>
              <a:buNone/>
            </a:pPr>
            <a:r>
              <a:rPr lang="en-US" altLang="zh-CN" dirty="0">
                <a:ea typeface="宋体" panose="02010600030101010101" pitchFamily="2" charset="-122"/>
              </a:rPr>
              <a:t>If </a:t>
            </a:r>
            <a:r>
              <a:rPr lang="en-US" altLang="zh-CN" i="1" dirty="0">
                <a:ea typeface="宋体" panose="02010600030101010101" pitchFamily="2" charset="-122"/>
              </a:rPr>
              <a:t>lim</a:t>
            </a:r>
            <a:r>
              <a:rPr lang="en-US" altLang="zh-CN" i="1" baseline="-25000" dirty="0">
                <a:ea typeface="宋体" panose="02010600030101010101" pitchFamily="2" charset="-122"/>
              </a:rPr>
              <a:t>n</a:t>
            </a:r>
            <a:r>
              <a:rPr lang="en-US" altLang="zh-CN" baseline="-25000" dirty="0">
                <a:ea typeface="宋体" panose="02010600030101010101" pitchFamily="2" charset="-122"/>
                <a:sym typeface="Symbol" panose="05050102010706020507" pitchFamily="18" charset="2"/>
              </a:rPr>
              <a:t></a:t>
            </a:r>
            <a:r>
              <a:rPr lang="en-US" altLang="zh-CN" baseline="-25000" dirty="0">
                <a:ea typeface="宋体" panose="02010600030101010101" pitchFamily="2" charset="-122"/>
              </a:rPr>
              <a:t> </a:t>
            </a:r>
            <a:r>
              <a:rPr lang="en-US" altLang="zh-CN" i="1" dirty="0">
                <a:ea typeface="宋体" panose="02010600030101010101" pitchFamily="2" charset="-122"/>
              </a:rPr>
              <a:t>f</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 </a:t>
            </a:r>
            <a:r>
              <a:rPr lang="en-US" altLang="zh-CN" i="1" dirty="0">
                <a:ea typeface="宋体" panose="02010600030101010101" pitchFamily="2" charset="-122"/>
              </a:rPr>
              <a:t>lim</a:t>
            </a:r>
            <a:r>
              <a:rPr lang="en-US" altLang="zh-CN" i="1" baseline="-25000" dirty="0">
                <a:ea typeface="宋体" panose="02010600030101010101" pitchFamily="2" charset="-122"/>
              </a:rPr>
              <a:t>n</a:t>
            </a:r>
            <a:r>
              <a:rPr lang="en-US" altLang="zh-CN" baseline="-25000" dirty="0">
                <a:ea typeface="宋体" panose="02010600030101010101" pitchFamily="2" charset="-122"/>
                <a:sym typeface="Symbol" panose="05050102010706020507" pitchFamily="18" charset="2"/>
              </a:rPr>
              <a:t></a:t>
            </a:r>
            <a:r>
              <a:rPr lang="en-US" altLang="zh-CN" baseline="-25000" dirty="0">
                <a:ea typeface="宋体" panose="02010600030101010101" pitchFamily="2" charset="-122"/>
              </a:rPr>
              <a:t> </a:t>
            </a:r>
            <a:r>
              <a:rPr lang="en-US" altLang="zh-CN" i="1" dirty="0">
                <a:ea typeface="宋体" panose="02010600030101010101" pitchFamily="2" charset="-122"/>
              </a:rPr>
              <a:t>g(n</a:t>
            </a:r>
            <a:r>
              <a:rPr lang="en-US" altLang="zh-CN" dirty="0">
                <a:ea typeface="宋体" panose="02010600030101010101" pitchFamily="2" charset="-122"/>
              </a:rPr>
              <a:t>) = </a:t>
            </a:r>
            <a:r>
              <a:rPr lang="en-US" altLang="zh-CN" dirty="0">
                <a:ea typeface="宋体" panose="02010600030101010101" pitchFamily="2" charset="-122"/>
                <a:sym typeface="Symbol" panose="05050102010706020507" pitchFamily="18" charset="2"/>
              </a:rPr>
              <a:t>  and </a:t>
            </a:r>
            <a:endParaRPr lang="en-US" altLang="zh-CN" dirty="0">
              <a:ea typeface="宋体" panose="02010600030101010101" pitchFamily="2" charset="-122"/>
            </a:endParaRPr>
          </a:p>
          <a:p>
            <a:pPr>
              <a:lnSpc>
                <a:spcPct val="90000"/>
              </a:lnSpc>
              <a:buFont typeface="Monotype Sorts" pitchFamily="2" charset="2"/>
              <a:buNone/>
            </a:pPr>
            <a:r>
              <a:rPr lang="en-US" altLang="zh-CN" dirty="0">
                <a:ea typeface="宋体" panose="02010600030101010101" pitchFamily="2" charset="-122"/>
              </a:rPr>
              <a:t>                               </a:t>
            </a:r>
            <a:endParaRPr lang="en-US" altLang="zh-CN" dirty="0">
              <a:ea typeface="宋体" panose="02010600030101010101" pitchFamily="2" charset="-122"/>
            </a:endParaRPr>
          </a:p>
          <a:p>
            <a:pPr>
              <a:lnSpc>
                <a:spcPct val="90000"/>
              </a:lnSpc>
              <a:buFont typeface="Monotype Sorts" pitchFamily="2" charset="2"/>
              <a:buNone/>
            </a:pPr>
            <a:r>
              <a:rPr lang="en-US" altLang="zh-CN" dirty="0">
                <a:ea typeface="宋体" panose="02010600030101010101" pitchFamily="2" charset="-122"/>
              </a:rPr>
              <a:t>the derivatives </a:t>
            </a:r>
            <a:r>
              <a:rPr lang="en-US" altLang="zh-CN" i="1" dirty="0">
                <a:ea typeface="宋体" panose="02010600030101010101" pitchFamily="2" charset="-122"/>
              </a:rPr>
              <a:t>f</a:t>
            </a:r>
            <a:r>
              <a:rPr lang="en-US" altLang="zh-CN" dirty="0">
                <a:ea typeface="宋体" panose="02010600030101010101" pitchFamily="2" charset="-122"/>
              </a:rPr>
              <a:t>´, </a:t>
            </a:r>
            <a:r>
              <a:rPr lang="en-US" altLang="zh-CN" i="1" dirty="0">
                <a:ea typeface="宋体" panose="02010600030101010101" pitchFamily="2" charset="-122"/>
              </a:rPr>
              <a:t>g</a:t>
            </a:r>
            <a:r>
              <a:rPr lang="en-US" altLang="zh-CN" dirty="0">
                <a:ea typeface="宋体" panose="02010600030101010101" pitchFamily="2" charset="-122"/>
              </a:rPr>
              <a:t>´ exist, then	</a:t>
            </a:r>
            <a:endParaRPr lang="en-US" altLang="zh-CN" dirty="0">
              <a:ea typeface="宋体" panose="02010600030101010101" pitchFamily="2" charset="-122"/>
            </a:endParaRPr>
          </a:p>
          <a:p>
            <a:pPr>
              <a:lnSpc>
                <a:spcPct val="90000"/>
              </a:lnSpc>
              <a:buFont typeface="Monotype Sorts" pitchFamily="2" charset="2"/>
              <a:buNone/>
            </a:pPr>
            <a:r>
              <a:rPr lang="en-US" altLang="zh-CN" dirty="0">
                <a:ea typeface="宋体" panose="02010600030101010101" pitchFamily="2" charset="-122"/>
              </a:rPr>
              <a:t>																													</a:t>
            </a:r>
            <a:endParaRPr lang="en-US" altLang="zh-CN" dirty="0">
              <a:ea typeface="宋体" panose="02010600030101010101" pitchFamily="2" charset="-122"/>
            </a:endParaRPr>
          </a:p>
          <a:p>
            <a:pPr>
              <a:lnSpc>
                <a:spcPct val="90000"/>
              </a:lnSpc>
              <a:buFont typeface="Monotype Sorts" pitchFamily="2" charset="2"/>
              <a:buNone/>
            </a:pPr>
            <a:r>
              <a:rPr lang="en-US" altLang="zh-CN" dirty="0">
                <a:ea typeface="宋体" panose="02010600030101010101" pitchFamily="2" charset="-122"/>
              </a:rPr>
              <a:t>				</a:t>
            </a:r>
            <a:endParaRPr lang="en-US" altLang="zh-CN" dirty="0">
              <a:ea typeface="宋体" panose="02010600030101010101" pitchFamily="2" charset="-122"/>
            </a:endParaRPr>
          </a:p>
          <a:p>
            <a:pPr>
              <a:lnSpc>
                <a:spcPct val="90000"/>
              </a:lnSpc>
              <a:buFont typeface="Monotype Sorts" pitchFamily="2" charset="2"/>
              <a:buNone/>
            </a:pPr>
            <a:r>
              <a:rPr lang="en-US" altLang="zh-CN" dirty="0">
                <a:ea typeface="宋体" panose="02010600030101010101" pitchFamily="2" charset="-122"/>
              </a:rPr>
              <a:t>Stirling’s formula:  </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 (2</a:t>
            </a:r>
            <a:r>
              <a:rPr lang="en-US" altLang="zh-CN" i="1" dirty="0">
                <a:ea typeface="宋体" panose="02010600030101010101" pitchFamily="2" charset="-122"/>
                <a:sym typeface="Symbol" panose="05050102010706020507" pitchFamily="18" charset="2"/>
              </a:rPr>
              <a:t>n</a:t>
            </a:r>
            <a:r>
              <a:rPr lang="en-US" altLang="zh-CN" dirty="0">
                <a:ea typeface="宋体" panose="02010600030101010101" pitchFamily="2" charset="-122"/>
                <a:sym typeface="Symbol" panose="05050102010706020507" pitchFamily="18" charset="2"/>
              </a:rPr>
              <a:t>)</a:t>
            </a:r>
            <a:r>
              <a:rPr lang="en-US" altLang="zh-CN" baseline="30000" dirty="0">
                <a:ea typeface="宋体" panose="02010600030101010101" pitchFamily="2" charset="-122"/>
                <a:sym typeface="Symbol" panose="05050102010706020507" pitchFamily="18" charset="2"/>
              </a:rPr>
              <a:t>1/2 </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n</a:t>
            </a:r>
            <a:r>
              <a:rPr lang="en-US" altLang="zh-CN" dirty="0">
                <a:ea typeface="宋体" panose="02010600030101010101" pitchFamily="2" charset="-122"/>
                <a:sym typeface="Symbol" panose="05050102010706020507" pitchFamily="18" charset="2"/>
              </a:rPr>
              <a:t>/e)</a:t>
            </a:r>
            <a:r>
              <a:rPr lang="en-US" altLang="zh-CN" i="1" baseline="30000" dirty="0">
                <a:ea typeface="宋体" panose="02010600030101010101" pitchFamily="2" charset="-122"/>
                <a:sym typeface="Symbol" panose="05050102010706020507" pitchFamily="18" charset="2"/>
              </a:rPr>
              <a:t>n</a:t>
            </a:r>
            <a:endParaRPr lang="en-US" altLang="zh-CN" i="1" baseline="30000" dirty="0">
              <a:ea typeface="宋体" panose="02010600030101010101" pitchFamily="2" charset="-122"/>
              <a:sym typeface="Symbol" panose="05050102010706020507" pitchFamily="18" charset="2"/>
            </a:endParaRPr>
          </a:p>
          <a:p>
            <a:pPr>
              <a:lnSpc>
                <a:spcPct val="90000"/>
              </a:lnSpc>
              <a:buFont typeface="Monotype Sorts" pitchFamily="2" charset="2"/>
              <a:buNone/>
            </a:pPr>
            <a:endParaRPr lang="en-US" altLang="zh-CN" i="1" baseline="30000" dirty="0">
              <a:ea typeface="宋体" panose="02010600030101010101" pitchFamily="2" charset="-122"/>
              <a:sym typeface="Symbol" panose="05050102010706020507" pitchFamily="18" charset="2"/>
            </a:endParaRPr>
          </a:p>
          <a:p>
            <a:pPr>
              <a:lnSpc>
                <a:spcPct val="90000"/>
              </a:lnSpc>
              <a:buFont typeface="Monotype Sorts" pitchFamily="2" charset="2"/>
              <a:buNone/>
            </a:pPr>
            <a:r>
              <a:rPr lang="en-US" altLang="zh-CN" dirty="0">
                <a:ea typeface="宋体" panose="02010600030101010101" pitchFamily="2" charset="-122"/>
              </a:rPr>
              <a:t>															</a:t>
            </a:r>
            <a:endParaRPr lang="en-US" altLang="zh-CN" dirty="0">
              <a:ea typeface="宋体" panose="02010600030101010101" pitchFamily="2" charset="-122"/>
            </a:endParaRPr>
          </a:p>
          <a:p>
            <a:pPr>
              <a:lnSpc>
                <a:spcPct val="90000"/>
              </a:lnSpc>
              <a:buFont typeface="Monotype Sorts" pitchFamily="2" charset="2"/>
              <a:buNone/>
            </a:pPr>
            <a:r>
              <a:rPr lang="en-US" altLang="zh-CN" dirty="0">
                <a:ea typeface="宋体" panose="02010600030101010101" pitchFamily="2" charset="-122"/>
              </a:rPr>
              <a:t>  </a:t>
            </a:r>
            <a:endParaRPr lang="en-US" altLang="zh-CN" dirty="0">
              <a:ea typeface="宋体" panose="02010600030101010101" pitchFamily="2" charset="-122"/>
            </a:endParaRPr>
          </a:p>
        </p:txBody>
      </p:sp>
      <p:grpSp>
        <p:nvGrpSpPr>
          <p:cNvPr id="64515" name="Group 4"/>
          <p:cNvGrpSpPr/>
          <p:nvPr/>
        </p:nvGrpSpPr>
        <p:grpSpPr>
          <a:xfrm>
            <a:off x="2133600" y="3429000"/>
            <a:ext cx="4076700" cy="969963"/>
            <a:chOff x="2806" y="2352"/>
            <a:chExt cx="2305" cy="670"/>
          </a:xfrm>
        </p:grpSpPr>
        <p:grpSp>
          <p:nvGrpSpPr>
            <p:cNvPr id="64516" name="Group 5"/>
            <p:cNvGrpSpPr/>
            <p:nvPr/>
          </p:nvGrpSpPr>
          <p:grpSpPr>
            <a:xfrm>
              <a:off x="3264" y="2352"/>
              <a:ext cx="480" cy="574"/>
              <a:chOff x="3792" y="122"/>
              <a:chExt cx="480" cy="574"/>
            </a:xfrm>
          </p:grpSpPr>
          <p:sp>
            <p:nvSpPr>
              <p:cNvPr id="287750" name="Text Box 6"/>
              <p:cNvSpPr txBox="1">
                <a:spLocks noChangeArrowheads="1"/>
              </p:cNvSpPr>
              <p:nvPr/>
            </p:nvSpPr>
            <p:spPr bwMode="auto">
              <a:xfrm>
                <a:off x="3832" y="122"/>
                <a:ext cx="432" cy="574"/>
              </a:xfrm>
              <a:prstGeom prst="rect">
                <a:avLst/>
              </a:prstGeom>
              <a:noFill/>
              <a:ln w="12700">
                <a:noFill/>
                <a:miter lim="800000"/>
                <a:headEnd type="none" w="sm" len="sm"/>
                <a:tailEnd type="none" w="sm" len="sm"/>
              </a:ln>
              <a:effectLst/>
            </p:spPr>
            <p:txBody>
              <a:bodyPr wrap="none">
                <a:spAutoFit/>
              </a:bodyPr>
              <a:lstStyle/>
              <a:p>
                <a:pPr marR="0" defTabSz="914400">
                  <a:buClrTx/>
                  <a:buSzTx/>
                  <a:buFontTx/>
                  <a:buNone/>
                  <a:defRPr/>
                </a:pPr>
                <a:r>
                  <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f</a:t>
                </a: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r>
                  <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endPar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a:p>
                <a:pPr marR="0" defTabSz="914400">
                  <a:buClrTx/>
                  <a:buSzTx/>
                  <a:buFontTx/>
                  <a:buNone/>
                  <a:defRPr/>
                </a:pPr>
                <a:r>
                  <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g</a:t>
                </a: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r>
                  <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endPar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
            <p:nvSpPr>
              <p:cNvPr id="64518" name="Line 7"/>
              <p:cNvSpPr/>
              <p:nvPr/>
            </p:nvSpPr>
            <p:spPr>
              <a:xfrm>
                <a:off x="3792" y="432"/>
                <a:ext cx="480" cy="0"/>
              </a:xfrm>
              <a:prstGeom prst="line">
                <a:avLst/>
              </a:prstGeom>
              <a:ln w="28575" cap="flat" cmpd="sng">
                <a:solidFill>
                  <a:srgbClr val="FF0000"/>
                </a:solidFill>
                <a:prstDash val="solid"/>
                <a:round/>
                <a:headEnd type="none" w="sm" len="sm"/>
                <a:tailEnd type="none" w="sm" len="sm"/>
              </a:ln>
            </p:spPr>
          </p:sp>
        </p:grpSp>
        <p:sp>
          <p:nvSpPr>
            <p:cNvPr id="287752" name="Text Box 8"/>
            <p:cNvSpPr txBox="1">
              <a:spLocks noChangeArrowheads="1"/>
            </p:cNvSpPr>
            <p:nvPr/>
          </p:nvSpPr>
          <p:spPr bwMode="auto">
            <a:xfrm>
              <a:off x="2806" y="2448"/>
              <a:ext cx="507" cy="574"/>
            </a:xfrm>
            <a:prstGeom prst="rect">
              <a:avLst/>
            </a:prstGeom>
            <a:noFill/>
            <a:ln w="12700">
              <a:noFill/>
              <a:miter lim="800000"/>
              <a:headEnd type="none" w="sm" len="sm"/>
              <a:tailEnd type="none" w="sm" len="sm"/>
            </a:ln>
            <a:effectLst/>
          </p:spPr>
          <p:txBody>
            <a:bodyPr wrap="none">
              <a:spAutoFit/>
            </a:bodyPr>
            <a:lstStyle/>
            <a:p>
              <a:pPr marR="0" defTabSz="914400">
                <a:buClrTx/>
                <a:buSzTx/>
                <a:buFontTx/>
                <a:buNone/>
                <a:defRPr/>
              </a:pPr>
              <a:r>
                <a:rPr kumimoji="1" lang="en-US" altLang="zh-CN" sz="2400" b="1" i="1" kern="1200" cap="none" spc="0" normalizeH="0" baseline="0" noProof="0" dirty="0" err="1">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lim</a:t>
              </a:r>
              <a:endPar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a:p>
              <a:pPr marR="0" defTabSz="914400">
                <a:buClrTx/>
                <a:buSzTx/>
                <a:buFontTx/>
                <a:buNone/>
                <a:defRPr/>
              </a:pPr>
              <a:r>
                <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sym typeface="Symbol" panose="05050102010706020507" pitchFamily="18" charset="2"/>
                </a:rPr>
                <a:t></a:t>
              </a:r>
              <a:endParaRPr kumimoji="0" lang="en-US" altLang="zh-CN" sz="2400" kern="1200" cap="none" spc="0" normalizeH="0" baseline="-25000" noProof="0" dirty="0">
                <a:latin typeface="Arial" panose="020B0604020202020204" pitchFamily="34" charset="0"/>
                <a:ea typeface="宋体" panose="02010600030101010101" pitchFamily="2" charset="-122"/>
                <a:cs typeface="Times New Roman" panose="02020603050405020304" pitchFamily="18" charset="0"/>
              </a:endParaRPr>
            </a:p>
          </p:txBody>
        </p:sp>
        <p:sp>
          <p:nvSpPr>
            <p:cNvPr id="64520" name="Text Box 9"/>
            <p:cNvSpPr txBox="1"/>
            <p:nvPr/>
          </p:nvSpPr>
          <p:spPr>
            <a:xfrm>
              <a:off x="3805" y="2496"/>
              <a:ext cx="254" cy="319"/>
            </a:xfrm>
            <a:prstGeom prst="rect">
              <a:avLst/>
            </a:prstGeom>
            <a:noFill/>
            <a:ln w="12700">
              <a:noFill/>
            </a:ln>
          </p:spPr>
          <p:txBody>
            <a:bodyPr wrap="none" anchor="t" anchorCtr="0">
              <a:spAutoFit/>
            </a:bodyPr>
            <a:p>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p:txBody>
        </p:sp>
        <p:grpSp>
          <p:nvGrpSpPr>
            <p:cNvPr id="64521" name="Group 10"/>
            <p:cNvGrpSpPr/>
            <p:nvPr/>
          </p:nvGrpSpPr>
          <p:grpSpPr>
            <a:xfrm>
              <a:off x="4526" y="2352"/>
              <a:ext cx="585" cy="574"/>
              <a:chOff x="3792" y="122"/>
              <a:chExt cx="532" cy="574"/>
            </a:xfrm>
          </p:grpSpPr>
          <p:sp>
            <p:nvSpPr>
              <p:cNvPr id="287755" name="Text Box 11"/>
              <p:cNvSpPr txBox="1">
                <a:spLocks noChangeArrowheads="1"/>
              </p:cNvSpPr>
              <p:nvPr/>
            </p:nvSpPr>
            <p:spPr bwMode="auto">
              <a:xfrm>
                <a:off x="3806" y="122"/>
                <a:ext cx="518" cy="574"/>
              </a:xfrm>
              <a:prstGeom prst="rect">
                <a:avLst/>
              </a:prstGeom>
              <a:noFill/>
              <a:ln w="12700">
                <a:noFill/>
                <a:miter lim="800000"/>
                <a:headEnd type="none" w="sm" len="sm"/>
                <a:tailEnd type="none" w="sm" len="sm"/>
              </a:ln>
              <a:effectLst/>
            </p:spPr>
            <p:txBody>
              <a:bodyPr wrap="none">
                <a:spAutoFit/>
              </a:bodyPr>
              <a:lstStyle/>
              <a:p>
                <a:pPr marR="0" defTabSz="914400">
                  <a:buClrTx/>
                  <a:buSzTx/>
                  <a:buFontTx/>
                  <a:buNone/>
                  <a:defRPr/>
                </a:pPr>
                <a:r>
                  <a:rPr kumimoji="1" lang="en-US" altLang="zh-CN" sz="2400" b="1" i="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f </a:t>
                </a:r>
                <a:r>
                  <a:rPr kumimoji="1" lang="en-US" altLang="zh-CN" sz="2400" b="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r>
                  <a:rPr kumimoji="1" lang="en-US" altLang="zh-CN" sz="2400" b="1" i="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1" lang="en-US" altLang="zh-CN" sz="2400" b="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endParaRPr kumimoji="1" lang="en-US" altLang="zh-CN" sz="2400" b="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a:p>
                <a:pPr marR="0" defTabSz="914400">
                  <a:buClrTx/>
                  <a:buSzTx/>
                  <a:buFontTx/>
                  <a:buNone/>
                  <a:defRPr/>
                </a:pPr>
                <a:r>
                  <a:rPr kumimoji="1" lang="en-US" altLang="zh-CN" sz="2400" b="1" i="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g </a:t>
                </a:r>
                <a:r>
                  <a:rPr kumimoji="1" lang="en-US" altLang="zh-CN" sz="2400" b="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r>
                  <a:rPr kumimoji="1" lang="en-US" altLang="zh-CN" sz="2400" b="1" i="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1" lang="en-US" altLang="zh-CN" sz="2400" b="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endParaRPr kumimoji="1" lang="en-US" altLang="zh-CN" sz="2400" b="1" kern="1200" cap="none" spc="0" normalizeH="0" baseline="0" noProof="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
            <p:nvSpPr>
              <p:cNvPr id="64523" name="Line 12"/>
              <p:cNvSpPr/>
              <p:nvPr/>
            </p:nvSpPr>
            <p:spPr>
              <a:xfrm>
                <a:off x="3792" y="432"/>
                <a:ext cx="480" cy="0"/>
              </a:xfrm>
              <a:prstGeom prst="line">
                <a:avLst/>
              </a:prstGeom>
              <a:ln w="28575" cap="flat" cmpd="sng">
                <a:solidFill>
                  <a:srgbClr val="FF0000"/>
                </a:solidFill>
                <a:prstDash val="solid"/>
                <a:round/>
                <a:headEnd type="none" w="sm" len="sm"/>
                <a:tailEnd type="none" w="sm" len="sm"/>
              </a:ln>
            </p:spPr>
          </p:sp>
        </p:grpSp>
        <p:sp>
          <p:nvSpPr>
            <p:cNvPr id="287757" name="Text Box 13"/>
            <p:cNvSpPr txBox="1">
              <a:spLocks noChangeArrowheads="1"/>
            </p:cNvSpPr>
            <p:nvPr/>
          </p:nvSpPr>
          <p:spPr bwMode="auto">
            <a:xfrm>
              <a:off x="4103" y="2448"/>
              <a:ext cx="507" cy="574"/>
            </a:xfrm>
            <a:prstGeom prst="rect">
              <a:avLst/>
            </a:prstGeom>
            <a:noFill/>
            <a:ln w="12700">
              <a:noFill/>
              <a:miter lim="800000"/>
              <a:headEnd type="none" w="sm" len="sm"/>
              <a:tailEnd type="none" w="sm" len="sm"/>
            </a:ln>
            <a:effectLst/>
          </p:spPr>
          <p:txBody>
            <a:bodyPr wrap="none">
              <a:spAutoFit/>
            </a:bodyPr>
            <a:lstStyle/>
            <a:p>
              <a:pPr marR="0" defTabSz="914400">
                <a:buClrTx/>
                <a:buSzTx/>
                <a:buFontTx/>
                <a:buNone/>
                <a:defRPr/>
              </a:pPr>
              <a:r>
                <a:rPr kumimoji="1" lang="en-US" altLang="zh-CN" sz="2400" b="1" i="1" kern="1200" cap="none" spc="0" normalizeH="0" baseline="0" noProof="0" dirty="0" err="1">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lim</a:t>
              </a:r>
              <a:endPar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a:p>
              <a:pPr marR="0" defTabSz="914400">
                <a:buClrTx/>
                <a:buSzTx/>
                <a:buFontTx/>
                <a:buNone/>
                <a:defRPr/>
              </a:pPr>
              <a:r>
                <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sym typeface="Symbol" panose="05050102010706020507" pitchFamily="18" charset="2"/>
                </a:rPr>
                <a:t></a:t>
              </a:r>
              <a:endPar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grpSp>
      <p:sp>
        <p:nvSpPr>
          <p:cNvPr id="287758" name="Text Box 14"/>
          <p:cNvSpPr txBox="1">
            <a:spLocks noChangeArrowheads="1"/>
          </p:cNvSpPr>
          <p:nvPr/>
        </p:nvSpPr>
        <p:spPr bwMode="auto">
          <a:xfrm>
            <a:off x="609600" y="4572000"/>
            <a:ext cx="3810000" cy="461963"/>
          </a:xfrm>
          <a:prstGeom prst="rect">
            <a:avLst/>
          </a:prstGeom>
          <a:noFill/>
          <a:ln w="12700">
            <a:noFill/>
            <a:miter lim="800000"/>
            <a:headEnd type="none" w="sm" len="sm"/>
            <a:tailEnd type="none" w="sm" len="sm"/>
          </a:ln>
          <a:effectLst/>
        </p:spPr>
        <p:txBody>
          <a:bodyPr>
            <a:spAutoFit/>
          </a:bodyPr>
          <a:lstStyle/>
          <a:p>
            <a:pPr marR="0" defTabSz="914400">
              <a:buClrTx/>
              <a:buSzTx/>
              <a:buFontTx/>
              <a:buNone/>
              <a:defRPr/>
            </a:pP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Example:  log </a:t>
            </a:r>
            <a:r>
              <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  vs. </a:t>
            </a:r>
            <a:r>
              <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endParaRPr kumimoji="0" lang="en-US" altLang="zh-CN" sz="2400" i="1" kern="1200" cap="none" spc="0" normalizeH="0" baseline="0" noProof="0" dirty="0">
              <a:latin typeface="Arial" panose="020B0604020202020204" pitchFamily="34" charset="0"/>
              <a:ea typeface="宋体" panose="02010600030101010101" pitchFamily="2" charset="-122"/>
              <a:cs typeface="+mn-cs"/>
            </a:endParaRPr>
          </a:p>
        </p:txBody>
      </p:sp>
      <p:sp>
        <p:nvSpPr>
          <p:cNvPr id="287759" name="Text Box 15"/>
          <p:cNvSpPr txBox="1">
            <a:spLocks noChangeArrowheads="1"/>
          </p:cNvSpPr>
          <p:nvPr/>
        </p:nvSpPr>
        <p:spPr bwMode="auto">
          <a:xfrm>
            <a:off x="609600" y="5105400"/>
            <a:ext cx="3276600" cy="457200"/>
          </a:xfrm>
          <a:prstGeom prst="rect">
            <a:avLst/>
          </a:prstGeom>
          <a:noFill/>
          <a:ln w="12700">
            <a:noFill/>
            <a:miter lim="800000"/>
            <a:headEnd type="none" w="sm" len="sm"/>
            <a:tailEnd type="none" w="sm" len="sm"/>
          </a:ln>
          <a:effectLst/>
        </p:spPr>
        <p:txBody>
          <a:bodyPr>
            <a:spAutoFit/>
          </a:bodyPr>
          <a:lstStyle/>
          <a:p>
            <a:pPr marR="0" defTabSz="914400">
              <a:buClrTx/>
              <a:buSzTx/>
              <a:buFontTx/>
              <a:buNone/>
              <a:defRPr/>
            </a:pP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Example:  </a:t>
            </a: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sym typeface="Symbol" panose="05050102010706020507" pitchFamily="18" charset="2"/>
              </a:rPr>
              <a:t>2</a:t>
            </a:r>
            <a:r>
              <a:rPr kumimoji="1" lang="en-US" altLang="zh-CN" sz="2400" b="1" i="1" kern="1200" cap="none" spc="0" normalizeH="0" baseline="3000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sym typeface="Symbol" panose="05050102010706020507" pitchFamily="18" charset="2"/>
              </a:rPr>
              <a:t>n</a:t>
            </a: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 vs. </a:t>
            </a:r>
            <a:r>
              <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n</a:t>
            </a:r>
            <a:r>
              <a:rPr kumimoji="1" lang="en-US" altLang="zh-CN" sz="2400" b="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rPr>
              <a:t>!</a:t>
            </a:r>
            <a:endParaRPr kumimoji="1" lang="en-US" altLang="zh-CN" sz="2400" b="1" i="1" kern="1200" cap="none" spc="0" normalizeH="0" baseline="0" noProof="0" dirty="0">
              <a:solidFill>
                <a:srgbClr val="FFFF99"/>
              </a:solidFill>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2"/>
          <p:cNvSpPr>
            <a:spLocks noGrp="1"/>
          </p:cNvSpPr>
          <p:nvPr>
            <p:ph type="title"/>
          </p:nvPr>
        </p:nvSpPr>
        <p:spPr>
          <a:xfrm>
            <a:off x="609600" y="762000"/>
            <a:ext cx="8534400" cy="533400"/>
          </a:xfrm>
          <a:ln/>
        </p:spPr>
        <p:txBody>
          <a:bodyPr vert="horz" wrap="square" lIns="91440" tIns="45720" rIns="91440" bIns="45720" anchor="ctr" anchorCtr="0"/>
          <a:p>
            <a:r>
              <a:rPr lang="en-US" altLang="zh-CN" sz="2400" dirty="0">
                <a:ea typeface="宋体" panose="02010600030101010101" pitchFamily="2" charset="-122"/>
              </a:rPr>
              <a:t>Orders of growth of some important functions</a:t>
            </a:r>
            <a:endParaRPr lang="en-US" altLang="zh-CN" sz="2400" dirty="0">
              <a:ea typeface="宋体" panose="02010600030101010101" pitchFamily="2" charset="-122"/>
            </a:endParaRPr>
          </a:p>
        </p:txBody>
      </p:sp>
      <p:sp>
        <p:nvSpPr>
          <p:cNvPr id="66562" name="Rectangle 3"/>
          <p:cNvSpPr>
            <a:spLocks noGrp="1"/>
          </p:cNvSpPr>
          <p:nvPr>
            <p:ph idx="1"/>
          </p:nvPr>
        </p:nvSpPr>
        <p:spPr>
          <a:xfrm>
            <a:off x="0" y="1295400"/>
            <a:ext cx="9144000" cy="5334000"/>
          </a:xfrm>
          <a:ln/>
        </p:spPr>
        <p:txBody>
          <a:bodyPr vert="horz" wrap="square" lIns="91440" tIns="45720" rIns="91440" bIns="45720" anchor="t" anchorCtr="0"/>
          <a:p>
            <a:pPr>
              <a:lnSpc>
                <a:spcPct val="80000"/>
              </a:lnSpc>
            </a:pPr>
            <a:r>
              <a:rPr lang="en-US" altLang="zh-CN" dirty="0">
                <a:ea typeface="宋体" panose="02010600030101010101" pitchFamily="2" charset="-122"/>
              </a:rPr>
              <a:t>All logarithmic functions log</a:t>
            </a:r>
            <a:r>
              <a:rPr lang="en-US" altLang="zh-CN" i="1" baseline="-25000" dirty="0">
                <a:ea typeface="宋体" panose="02010600030101010101" pitchFamily="2" charset="-122"/>
              </a:rPr>
              <a:t>a </a:t>
            </a:r>
            <a:r>
              <a:rPr lang="en-US" altLang="zh-CN" i="1" dirty="0">
                <a:ea typeface="宋体" panose="02010600030101010101" pitchFamily="2" charset="-122"/>
              </a:rPr>
              <a:t>n</a:t>
            </a:r>
            <a:r>
              <a:rPr lang="en-US" altLang="zh-CN" dirty="0">
                <a:ea typeface="宋体" panose="02010600030101010101" pitchFamily="2" charset="-122"/>
              </a:rPr>
              <a:t> belong to the same class</a:t>
            </a:r>
            <a:r>
              <a:rPr lang="en-US" altLang="zh-CN" dirty="0">
                <a:ea typeface="宋体" panose="02010600030101010101" pitchFamily="2" charset="-122"/>
                <a:sym typeface="Symbol" panose="05050102010706020507" pitchFamily="18" charset="2"/>
              </a:rPr>
              <a:t> </a:t>
            </a:r>
            <a:br>
              <a:rPr lang="en-US" altLang="zh-CN" dirty="0">
                <a:ea typeface="宋体" panose="02010600030101010101" pitchFamily="2" charset="-122"/>
                <a:sym typeface="Symbol" panose="05050102010706020507" pitchFamily="18" charset="2"/>
              </a:rPr>
            </a:br>
            <a:r>
              <a:rPr lang="en-US" altLang="zh-CN" dirty="0">
                <a:ea typeface="宋体" panose="02010600030101010101" pitchFamily="2" charset="-122"/>
                <a:sym typeface="Symbol" panose="05050102010706020507" pitchFamily="18" charset="2"/>
              </a:rPr>
              <a:t>(log </a:t>
            </a:r>
            <a:r>
              <a:rPr lang="en-US" altLang="zh-CN" i="1" dirty="0">
                <a:ea typeface="宋体" panose="02010600030101010101" pitchFamily="2" charset="-122"/>
                <a:sym typeface="Symbol" panose="05050102010706020507" pitchFamily="18" charset="2"/>
              </a:rPr>
              <a:t>n</a:t>
            </a:r>
            <a:r>
              <a:rPr lang="en-US" altLang="zh-CN" dirty="0">
                <a:ea typeface="宋体" panose="02010600030101010101" pitchFamily="2" charset="-122"/>
                <a:sym typeface="Symbol" panose="05050102010706020507" pitchFamily="18" charset="2"/>
              </a:rPr>
              <a:t>) no matter what the logarithm’s base </a:t>
            </a:r>
            <a:r>
              <a:rPr lang="en-US" altLang="zh-CN" i="1" dirty="0">
                <a:ea typeface="宋体" panose="02010600030101010101" pitchFamily="2" charset="-122"/>
                <a:sym typeface="Symbol" panose="05050102010706020507" pitchFamily="18" charset="2"/>
              </a:rPr>
              <a:t>a </a:t>
            </a:r>
            <a:r>
              <a:rPr lang="en-US" altLang="zh-CN" dirty="0">
                <a:ea typeface="宋体" panose="02010600030101010101" pitchFamily="2" charset="-122"/>
                <a:sym typeface="Symbol" panose="05050102010706020507" pitchFamily="18" charset="2"/>
              </a:rPr>
              <a:t>&gt; 1 is</a:t>
            </a:r>
            <a:br>
              <a:rPr lang="en-US" altLang="zh-CN" sz="2000" dirty="0">
                <a:ea typeface="宋体" panose="02010600030101010101" pitchFamily="2" charset="-122"/>
                <a:sym typeface="Symbol" panose="05050102010706020507" pitchFamily="18" charset="2"/>
              </a:rPr>
            </a:br>
            <a:endParaRPr lang="en-US" altLang="zh-CN" sz="2000" dirty="0">
              <a:ea typeface="宋体" panose="02010600030101010101" pitchFamily="2" charset="-122"/>
              <a:sym typeface="Symbol" panose="05050102010706020507" pitchFamily="18" charset="2"/>
            </a:endParaRPr>
          </a:p>
          <a:p>
            <a:pPr>
              <a:lnSpc>
                <a:spcPct val="80000"/>
              </a:lnSpc>
            </a:pPr>
            <a:r>
              <a:rPr lang="en-US" altLang="zh-CN" dirty="0">
                <a:ea typeface="宋体" panose="02010600030101010101" pitchFamily="2" charset="-122"/>
              </a:rPr>
              <a:t>All polynomials of the same degree </a:t>
            </a:r>
            <a:r>
              <a:rPr lang="en-US" altLang="zh-CN" i="1" dirty="0">
                <a:ea typeface="宋体" panose="02010600030101010101" pitchFamily="2" charset="-122"/>
              </a:rPr>
              <a:t>k </a:t>
            </a:r>
            <a:r>
              <a:rPr lang="en-US" altLang="zh-CN" dirty="0">
                <a:ea typeface="宋体" panose="02010600030101010101" pitchFamily="2" charset="-122"/>
              </a:rPr>
              <a:t>belong to the same class: </a:t>
            </a:r>
            <a:endParaRPr lang="en-US" altLang="zh-CN" dirty="0">
              <a:ea typeface="宋体" panose="02010600030101010101" pitchFamily="2" charset="-122"/>
            </a:endParaRPr>
          </a:p>
          <a:p>
            <a:pPr>
              <a:lnSpc>
                <a:spcPct val="80000"/>
              </a:lnSpc>
              <a:buNone/>
            </a:pPr>
            <a:r>
              <a:rPr lang="en-US" altLang="zh-CN" i="1" dirty="0">
                <a:ea typeface="宋体" panose="02010600030101010101" pitchFamily="2" charset="-122"/>
              </a:rPr>
              <a:t>          a</a:t>
            </a:r>
            <a:r>
              <a:rPr lang="en-US" altLang="zh-CN" i="1" baseline="-25000" dirty="0">
                <a:ea typeface="宋体" panose="02010600030101010101" pitchFamily="2" charset="-122"/>
              </a:rPr>
              <a:t>k</a:t>
            </a:r>
            <a:r>
              <a:rPr lang="en-US" altLang="zh-CN" i="1" dirty="0">
                <a:ea typeface="宋体" panose="02010600030101010101" pitchFamily="2" charset="-122"/>
              </a:rPr>
              <a:t>n</a:t>
            </a:r>
            <a:r>
              <a:rPr lang="en-US" altLang="zh-CN" i="1" baseline="30000" dirty="0">
                <a:ea typeface="宋体" panose="02010600030101010101" pitchFamily="2" charset="-122"/>
              </a:rPr>
              <a:t>k</a:t>
            </a:r>
            <a:r>
              <a:rPr lang="en-US" altLang="zh-CN" dirty="0">
                <a:ea typeface="宋体" panose="02010600030101010101" pitchFamily="2" charset="-122"/>
              </a:rPr>
              <a:t> + </a:t>
            </a:r>
            <a:r>
              <a:rPr lang="en-US" altLang="zh-CN" i="1" dirty="0">
                <a:ea typeface="宋体" panose="02010600030101010101" pitchFamily="2" charset="-122"/>
              </a:rPr>
              <a:t>a</a:t>
            </a:r>
            <a:r>
              <a:rPr lang="en-US" altLang="zh-CN" i="1" baseline="-25000" dirty="0">
                <a:ea typeface="宋体" panose="02010600030101010101" pitchFamily="2" charset="-122"/>
              </a:rPr>
              <a:t>k</a:t>
            </a:r>
            <a:r>
              <a:rPr lang="en-US" altLang="zh-CN" baseline="-25000" dirty="0">
                <a:ea typeface="宋体" panose="02010600030101010101" pitchFamily="2" charset="-122"/>
              </a:rPr>
              <a:t>-1</a:t>
            </a:r>
            <a:r>
              <a:rPr lang="en-US" altLang="zh-CN" i="1" dirty="0">
                <a:ea typeface="宋体" panose="02010600030101010101" pitchFamily="2" charset="-122"/>
              </a:rPr>
              <a:t>n</a:t>
            </a:r>
            <a:r>
              <a:rPr lang="en-US" altLang="zh-CN" i="1" baseline="30000" dirty="0">
                <a:ea typeface="宋体" panose="02010600030101010101" pitchFamily="2" charset="-122"/>
              </a:rPr>
              <a:t>k</a:t>
            </a:r>
            <a:r>
              <a:rPr lang="en-US" altLang="zh-CN" baseline="30000" dirty="0">
                <a:ea typeface="宋体" panose="02010600030101010101" pitchFamily="2" charset="-122"/>
              </a:rPr>
              <a:t>-1</a:t>
            </a:r>
            <a:r>
              <a:rPr lang="en-US" altLang="zh-CN" dirty="0">
                <a:ea typeface="宋体" panose="02010600030101010101" pitchFamily="2" charset="-122"/>
              </a:rPr>
              <a:t> + … + </a:t>
            </a:r>
            <a:r>
              <a:rPr lang="en-US" altLang="zh-CN" i="1" dirty="0">
                <a:ea typeface="宋体" panose="02010600030101010101" pitchFamily="2" charset="-122"/>
              </a:rPr>
              <a:t>a</a:t>
            </a:r>
            <a:r>
              <a:rPr lang="en-US" altLang="zh-CN" baseline="-25000" dirty="0">
                <a:ea typeface="宋体" panose="02010600030101010101" pitchFamily="2" charset="-122"/>
              </a:rPr>
              <a:t>0 </a:t>
            </a:r>
            <a:r>
              <a:rPr lang="en-US" altLang="zh-CN" dirty="0">
                <a:ea typeface="宋体" panose="02010600030101010101" pitchFamily="2" charset="-122"/>
                <a:sym typeface="Symbol" panose="05050102010706020507" pitchFamily="18" charset="2"/>
              </a:rPr>
              <a:t> (</a:t>
            </a:r>
            <a:r>
              <a:rPr lang="en-US" altLang="zh-CN" i="1" dirty="0">
                <a:ea typeface="宋体" panose="02010600030101010101" pitchFamily="2" charset="-122"/>
                <a:sym typeface="Symbol" panose="05050102010706020507" pitchFamily="18" charset="2"/>
              </a:rPr>
              <a:t>n</a:t>
            </a:r>
            <a:r>
              <a:rPr lang="en-US" altLang="zh-CN" i="1" baseline="30000" dirty="0">
                <a:ea typeface="宋体" panose="02010600030101010101" pitchFamily="2" charset="-122"/>
                <a:sym typeface="Symbol" panose="05050102010706020507" pitchFamily="18" charset="2"/>
              </a:rPr>
              <a:t>k</a:t>
            </a:r>
            <a:r>
              <a:rPr lang="en-US" altLang="zh-CN" dirty="0">
                <a:ea typeface="宋体" panose="02010600030101010101" pitchFamily="2" charset="-122"/>
                <a:sym typeface="Symbol" panose="05050102010706020507" pitchFamily="18" charset="2"/>
              </a:rPr>
              <a:t>) </a:t>
            </a:r>
            <a:br>
              <a:rPr lang="en-US" altLang="zh-CN" dirty="0">
                <a:ea typeface="宋体" panose="02010600030101010101" pitchFamily="2" charset="-122"/>
                <a:sym typeface="Symbol" panose="05050102010706020507" pitchFamily="18" charset="2"/>
              </a:rPr>
            </a:br>
            <a:endParaRPr lang="en-US" altLang="zh-CN" sz="2000" dirty="0">
              <a:ea typeface="宋体" panose="02010600030101010101" pitchFamily="2" charset="-122"/>
              <a:sym typeface="Symbol" panose="05050102010706020507" pitchFamily="18" charset="2"/>
            </a:endParaRPr>
          </a:p>
          <a:p>
            <a:pPr>
              <a:lnSpc>
                <a:spcPct val="80000"/>
              </a:lnSpc>
            </a:pPr>
            <a:r>
              <a:rPr lang="en-US" altLang="zh-CN" dirty="0">
                <a:ea typeface="宋体" panose="02010600030101010101" pitchFamily="2" charset="-122"/>
                <a:sym typeface="Symbol" panose="05050102010706020507" pitchFamily="18" charset="2"/>
              </a:rPr>
              <a:t>Exponential functions </a:t>
            </a:r>
            <a:r>
              <a:rPr lang="en-US" altLang="zh-CN" i="1" dirty="0">
                <a:ea typeface="宋体" panose="02010600030101010101" pitchFamily="2" charset="-122"/>
                <a:sym typeface="Symbol" panose="05050102010706020507" pitchFamily="18" charset="2"/>
              </a:rPr>
              <a:t>a</a:t>
            </a:r>
            <a:r>
              <a:rPr lang="en-US" altLang="zh-CN" i="1" baseline="30000" dirty="0">
                <a:ea typeface="宋体" panose="02010600030101010101" pitchFamily="2" charset="-122"/>
                <a:sym typeface="Symbol" panose="05050102010706020507" pitchFamily="18" charset="2"/>
              </a:rPr>
              <a:t>n </a:t>
            </a:r>
            <a:r>
              <a:rPr lang="en-US" altLang="zh-CN" dirty="0">
                <a:ea typeface="宋体" panose="02010600030101010101" pitchFamily="2" charset="-122"/>
                <a:sym typeface="Symbol" panose="05050102010706020507" pitchFamily="18" charset="2"/>
              </a:rPr>
              <a:t>have different orders of growth for different </a:t>
            </a:r>
            <a:r>
              <a:rPr lang="en-US" altLang="zh-CN" i="1" dirty="0">
                <a:ea typeface="宋体" panose="02010600030101010101" pitchFamily="2" charset="-122"/>
                <a:sym typeface="Symbol" panose="05050102010706020507" pitchFamily="18" charset="2"/>
              </a:rPr>
              <a:t>a</a:t>
            </a:r>
            <a:r>
              <a:rPr lang="en-US" altLang="zh-CN" dirty="0">
                <a:ea typeface="宋体" panose="02010600030101010101" pitchFamily="2" charset="-122"/>
                <a:sym typeface="Symbol" panose="05050102010706020507" pitchFamily="18" charset="2"/>
              </a:rPr>
              <a:t>’s</a:t>
            </a:r>
            <a:br>
              <a:rPr lang="en-US" altLang="zh-CN" sz="2000" i="1" dirty="0">
                <a:ea typeface="宋体" panose="02010600030101010101" pitchFamily="2" charset="-122"/>
                <a:sym typeface="Symbol" panose="05050102010706020507" pitchFamily="18" charset="2"/>
              </a:rPr>
            </a:br>
            <a:endParaRPr lang="en-US" altLang="zh-CN" sz="2000" i="1" dirty="0">
              <a:ea typeface="宋体" panose="02010600030101010101" pitchFamily="2" charset="-122"/>
              <a:sym typeface="Symbol" panose="05050102010706020507" pitchFamily="18" charset="2"/>
            </a:endParaRPr>
          </a:p>
          <a:p>
            <a:pPr>
              <a:lnSpc>
                <a:spcPct val="80000"/>
              </a:lnSpc>
            </a:pPr>
            <a:r>
              <a:rPr lang="en-US" altLang="zh-CN" dirty="0">
                <a:ea typeface="宋体" panose="02010600030101010101" pitchFamily="2" charset="-122"/>
              </a:rPr>
              <a:t>order </a:t>
            </a:r>
            <a:r>
              <a:rPr lang="en-US" altLang="zh-CN" dirty="0">
                <a:ea typeface="宋体" panose="02010600030101010101" pitchFamily="2" charset="-122"/>
                <a:sym typeface="Symbol" panose="05050102010706020507" pitchFamily="18" charset="2"/>
              </a:rPr>
              <a:t>log </a:t>
            </a:r>
            <a:r>
              <a:rPr lang="en-US" altLang="zh-CN" i="1" dirty="0">
                <a:ea typeface="宋体" panose="02010600030101010101" pitchFamily="2" charset="-122"/>
                <a:sym typeface="Symbol" panose="05050102010706020507" pitchFamily="18" charset="2"/>
              </a:rPr>
              <a:t>n  &lt; </a:t>
            </a:r>
            <a:r>
              <a:rPr lang="en-US" altLang="zh-CN" dirty="0">
                <a:ea typeface="宋体" panose="02010600030101010101" pitchFamily="2" charset="-122"/>
                <a:sym typeface="Symbol" panose="05050102010706020507" pitchFamily="18" charset="2"/>
              </a:rPr>
              <a:t>order </a:t>
            </a:r>
            <a:r>
              <a:rPr lang="en-US" altLang="zh-CN" i="1" dirty="0">
                <a:ea typeface="宋体" panose="02010600030101010101" pitchFamily="2" charset="-122"/>
                <a:sym typeface="Symbol" panose="05050102010706020507" pitchFamily="18" charset="2"/>
              </a:rPr>
              <a:t>n</a:t>
            </a:r>
            <a:r>
              <a:rPr lang="en-US" altLang="zh-CN" i="1" baseline="30000" dirty="0">
                <a:ea typeface="宋体" panose="02010600030101010101" pitchFamily="2" charset="-122"/>
                <a:sym typeface="Symbol" panose="05050102010706020507" pitchFamily="18" charset="2"/>
              </a:rPr>
              <a:t> </a:t>
            </a:r>
            <a:r>
              <a:rPr lang="en-US" altLang="zh-CN" i="1" dirty="0">
                <a:ea typeface="宋体" panose="02010600030101010101" pitchFamily="2" charset="-122"/>
                <a:sym typeface="Symbol" panose="05050102010706020507" pitchFamily="18" charset="2"/>
              </a:rPr>
              <a:t> </a:t>
            </a:r>
            <a:r>
              <a:rPr lang="en-US" altLang="zh-CN" dirty="0">
                <a:ea typeface="宋体" panose="02010600030101010101" pitchFamily="2" charset="-122"/>
                <a:sym typeface="Symbol" panose="05050102010706020507" pitchFamily="18" charset="2"/>
              </a:rPr>
              <a:t>(&gt;0)  &lt; order </a:t>
            </a:r>
            <a:r>
              <a:rPr lang="en-US" altLang="zh-CN" i="1" dirty="0">
                <a:ea typeface="宋体" panose="02010600030101010101" pitchFamily="2" charset="-122"/>
                <a:sym typeface="Symbol" panose="05050102010706020507" pitchFamily="18" charset="2"/>
              </a:rPr>
              <a:t>a</a:t>
            </a:r>
            <a:r>
              <a:rPr lang="en-US" altLang="zh-CN" i="1" baseline="30000" dirty="0">
                <a:ea typeface="宋体" panose="02010600030101010101" pitchFamily="2" charset="-122"/>
                <a:sym typeface="Symbol" panose="05050102010706020507" pitchFamily="18" charset="2"/>
              </a:rPr>
              <a:t>n</a:t>
            </a:r>
            <a:r>
              <a:rPr lang="en-US" altLang="zh-CN" dirty="0">
                <a:ea typeface="宋体" panose="02010600030101010101" pitchFamily="2" charset="-122"/>
                <a:sym typeface="Symbol" panose="05050102010706020507" pitchFamily="18" charset="2"/>
              </a:rPr>
              <a:t>  &lt; order </a:t>
            </a:r>
            <a:r>
              <a:rPr lang="en-US" altLang="zh-CN" i="1" dirty="0">
                <a:ea typeface="宋体" panose="02010600030101010101" pitchFamily="2" charset="-122"/>
                <a:sym typeface="Symbol" panose="05050102010706020507" pitchFamily="18" charset="2"/>
              </a:rPr>
              <a:t>n</a:t>
            </a:r>
            <a:r>
              <a:rPr lang="en-US" altLang="zh-CN" dirty="0">
                <a:ea typeface="宋体" panose="02010600030101010101" pitchFamily="2" charset="-122"/>
                <a:sym typeface="Symbol" panose="05050102010706020507" pitchFamily="18" charset="2"/>
              </a:rPr>
              <a:t>! &lt; order </a:t>
            </a:r>
            <a:r>
              <a:rPr lang="en-US" altLang="zh-CN" i="1" dirty="0">
                <a:ea typeface="宋体" panose="02010600030101010101" pitchFamily="2" charset="-122"/>
                <a:sym typeface="Symbol" panose="05050102010706020507" pitchFamily="18" charset="2"/>
              </a:rPr>
              <a:t>n</a:t>
            </a:r>
            <a:r>
              <a:rPr lang="en-US" altLang="zh-CN" i="1" baseline="30000" dirty="0">
                <a:ea typeface="宋体" panose="02010600030101010101" pitchFamily="2" charset="-122"/>
                <a:sym typeface="Symbol" panose="05050102010706020507" pitchFamily="18" charset="2"/>
              </a:rPr>
              <a:t>n</a:t>
            </a:r>
            <a:r>
              <a:rPr lang="en-US" altLang="zh-CN" sz="1600" dirty="0">
                <a:ea typeface="宋体" panose="02010600030101010101" pitchFamily="2" charset="-122"/>
              </a:rPr>
              <a:t>																											</a:t>
            </a:r>
            <a:endParaRPr lang="en-US" altLang="zh-CN" sz="1600" i="1" baseline="30000" dirty="0">
              <a:ea typeface="宋体" panose="02010600030101010101" pitchFamily="2" charset="-122"/>
              <a:sym typeface="Symbol" panose="05050102010706020507" pitchFamily="18" charset="2"/>
            </a:endParaRPr>
          </a:p>
          <a:p>
            <a:pPr>
              <a:lnSpc>
                <a:spcPct val="80000"/>
              </a:lnSpc>
              <a:buFont typeface="Monotype Sorts" pitchFamily="2" charset="2"/>
              <a:buNone/>
            </a:pPr>
            <a:r>
              <a:rPr lang="en-US" altLang="zh-CN" sz="1600" dirty="0">
                <a:ea typeface="宋体" panose="02010600030101010101" pitchFamily="2" charset="-122"/>
              </a:rPr>
              <a:t>															</a:t>
            </a:r>
            <a:endParaRPr lang="en-US" altLang="zh-CN" sz="1600" dirty="0">
              <a:ea typeface="宋体" panose="02010600030101010101" pitchFamily="2" charset="-122"/>
            </a:endParaRPr>
          </a:p>
          <a:p>
            <a:pPr>
              <a:lnSpc>
                <a:spcPct val="80000"/>
              </a:lnSpc>
              <a:buFont typeface="Monotype Sorts" pitchFamily="2" charset="2"/>
              <a:buNone/>
            </a:pPr>
            <a:r>
              <a:rPr lang="en-US" altLang="zh-CN" sz="1600" dirty="0">
                <a:ea typeface="宋体" panose="02010600030101010101" pitchFamily="2" charset="-122"/>
              </a:rPr>
              <a:t>  </a:t>
            </a:r>
            <a:endParaRPr lang="en-US" altLang="zh-CN" sz="1600" dirty="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2"/>
          <p:cNvSpPr>
            <a:spLocks noGrp="1"/>
          </p:cNvSpPr>
          <p:nvPr>
            <p:ph type="title"/>
          </p:nvPr>
        </p:nvSpPr>
        <p:spPr>
          <a:ln/>
        </p:spPr>
        <p:txBody>
          <a:bodyPr vert="horz" wrap="square" lIns="91440" tIns="45720" rIns="91440" bIns="45720" anchor="ctr" anchorCtr="0"/>
          <a:p>
            <a:r>
              <a:rPr lang="en-US" altLang="zh-CN" sz="2800" dirty="0">
                <a:ea typeface="宋体" panose="02010600030101010101" pitchFamily="2" charset="-122"/>
              </a:rPr>
              <a:t>Basic asymptotic efficiency classes</a:t>
            </a:r>
            <a:endParaRPr lang="en-US" altLang="zh-CN" sz="2800" dirty="0">
              <a:ea typeface="宋体" panose="02010600030101010101" pitchFamily="2" charset="-122"/>
            </a:endParaRPr>
          </a:p>
        </p:txBody>
      </p:sp>
      <p:graphicFrame>
        <p:nvGraphicFramePr>
          <p:cNvPr id="265255" name="Group 39"/>
          <p:cNvGraphicFramePr>
            <a:graphicFrameLocks noGrp="1"/>
          </p:cNvGraphicFramePr>
          <p:nvPr/>
        </p:nvGraphicFramePr>
        <p:xfrm>
          <a:off x="1219200" y="1371600"/>
          <a:ext cx="7010400" cy="4953000"/>
        </p:xfrm>
        <a:graphic>
          <a:graphicData uri="http://schemas.openxmlformats.org/drawingml/2006/table">
            <a:tbl>
              <a:tblPr/>
              <a:tblGrid>
                <a:gridCol w="3505200"/>
                <a:gridCol w="3505200"/>
              </a:tblGrid>
              <a:tr h="619125">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constant</a:t>
                      </a:r>
                      <a:endPar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19125">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log </a:t>
                      </a:r>
                      <a:r>
                        <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endPar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logarithmic</a:t>
                      </a:r>
                      <a:endPar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19125">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endPar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linear</a:t>
                      </a:r>
                      <a:endPar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19125">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n </a:t>
                      </a: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log </a:t>
                      </a:r>
                      <a:r>
                        <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endPar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log</a:t>
                      </a:r>
                      <a:r>
                        <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endPar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19125">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r>
                        <a:rPr kumimoji="1" lang="en-US" altLang="zh-CN" sz="2400" b="1" i="0" u="none" strike="noStrike" cap="none" normalizeH="0" baseline="3000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2</a:t>
                      </a:r>
                      <a:endPar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quadratic</a:t>
                      </a:r>
                      <a:endPar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19125">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r>
                        <a:rPr kumimoji="1" lang="en-US" altLang="zh-CN" sz="2400" b="1" i="0" u="none" strike="noStrike" cap="none" normalizeH="0" baseline="3000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3</a:t>
                      </a:r>
                      <a:endParaRPr kumimoji="1" lang="en-US" altLang="zh-CN" sz="2400" b="1" i="0" u="none" strike="noStrike" cap="none" normalizeH="0" baseline="3000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cubic</a:t>
                      </a:r>
                      <a:endPar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19125">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2</a:t>
                      </a:r>
                      <a:r>
                        <a:rPr kumimoji="1" lang="en-US" altLang="zh-CN" sz="2400" b="1" i="1" u="none" strike="noStrike" cap="none" normalizeH="0" baseline="3000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endParaRPr kumimoji="1" lang="en-US" altLang="zh-CN" sz="2400" b="1" i="1" u="none" strike="noStrike" cap="none" normalizeH="0" baseline="3000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exponential</a:t>
                      </a:r>
                      <a:endPar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19125">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1"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endParaRPr kumimoji="1" lang="en-US" altLang="zh-CN" sz="2400" b="1" i="0" u="none" strike="noStrike" cap="none" normalizeH="0" baseline="3000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factorial</a:t>
                      </a:r>
                      <a:endParaRPr kumimoji="1"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68639" name="Line 40"/>
          <p:cNvSpPr/>
          <p:nvPr/>
        </p:nvSpPr>
        <p:spPr>
          <a:xfrm>
            <a:off x="1295400" y="4953000"/>
            <a:ext cx="7010400" cy="0"/>
          </a:xfrm>
          <a:prstGeom prst="line">
            <a:avLst/>
          </a:prstGeom>
          <a:ln w="28575" cap="flat" cmpd="sng">
            <a:solidFill>
              <a:srgbClr val="FF0000"/>
            </a:solidFill>
            <a:prstDash val="solid"/>
            <a:round/>
            <a:headEnd type="none" w="sm" len="sm"/>
            <a:tailEnd type="none" w="sm" len="sm"/>
          </a:ln>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2" name="灯片编号占位符 5"/>
          <p:cNvSpPr txBox="1">
            <a:spLocks noGrp="1"/>
          </p:cNvSpPr>
          <p:nvPr/>
        </p:nvSpPr>
        <p:spPr bwMode="auto">
          <a:xfrm>
            <a:off x="3124200" y="6477000"/>
            <a:ext cx="2133600" cy="320675"/>
          </a:xfrm>
          <a:prstGeom prst="rect">
            <a:avLst/>
          </a:prstGeom>
          <a:noFill/>
          <a:ln>
            <a:miter lim="800000"/>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70659" name="Rectangle 2"/>
          <p:cNvSpPr>
            <a:spLocks noGrp="1"/>
          </p:cNvSpPr>
          <p:nvPr>
            <p:ph type="title" idx="4294967295"/>
          </p:nvPr>
        </p:nvSpPr>
        <p:spPr>
          <a:ln/>
        </p:spPr>
        <p:txBody>
          <a:bodyPr vert="horz" wrap="square" lIns="91440" tIns="45720" rIns="91440" bIns="45720" anchor="ctr" anchorCtr="0"/>
          <a:p>
            <a:pPr eaLnBrk="1" hangingPunct="1"/>
            <a:endParaRPr lang="zh-CN" altLang="zh-CN" dirty="0">
              <a:ea typeface="宋体" panose="02010600030101010101" pitchFamily="2" charset="-122"/>
            </a:endParaRPr>
          </a:p>
        </p:txBody>
      </p:sp>
      <p:grpSp>
        <p:nvGrpSpPr>
          <p:cNvPr id="70660" name="Group 4"/>
          <p:cNvGrpSpPr/>
          <p:nvPr/>
        </p:nvGrpSpPr>
        <p:grpSpPr>
          <a:xfrm>
            <a:off x="1981200" y="2819400"/>
            <a:ext cx="5029200" cy="2438400"/>
            <a:chOff x="1997" y="1314"/>
            <a:chExt cx="1889" cy="1009"/>
          </a:xfrm>
        </p:grpSpPr>
        <p:grpSp>
          <p:nvGrpSpPr>
            <p:cNvPr id="70661" name="Group 5"/>
            <p:cNvGrpSpPr/>
            <p:nvPr/>
          </p:nvGrpSpPr>
          <p:grpSpPr>
            <a:xfrm>
              <a:off x="1997" y="1404"/>
              <a:ext cx="1889" cy="919"/>
              <a:chOff x="1973" y="1027"/>
              <a:chExt cx="1926" cy="937"/>
            </a:xfrm>
          </p:grpSpPr>
          <p:sp>
            <p:nvSpPr>
              <p:cNvPr id="55302" name="Oval 6"/>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3" name="Oval 7"/>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5304" name="Oval 8"/>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5" name="Oval 9"/>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6" name="Oval 10"/>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7" name="Oval 11"/>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0668" name="Rectangle 3"/>
          <p:cNvSpPr>
            <a:spLocks noGrp="1"/>
          </p:cNvSpPr>
          <p:nvPr>
            <p:ph type="body" idx="4294967295"/>
          </p:nvPr>
        </p:nvSpPr>
        <p:spPr>
          <a:xfrm>
            <a:off x="2514600" y="3200400"/>
            <a:ext cx="5029200" cy="914400"/>
          </a:xfrm>
          <a:ln/>
        </p:spPr>
        <p:txBody>
          <a:bodyPr vert="horz" wrap="square" lIns="91440" tIns="45720" rIns="91440" bIns="45720" anchor="t" anchorCtr="0"/>
          <a:p>
            <a:pPr eaLnBrk="1" hangingPunct="1">
              <a:lnSpc>
                <a:spcPct val="90000"/>
              </a:lnSpc>
              <a:buNone/>
            </a:pPr>
            <a:r>
              <a:rPr lang="en-US" altLang="zh-CN" sz="2800" dirty="0">
                <a:ea typeface="宋体" panose="02010600030101010101" pitchFamily="2" charset="-122"/>
              </a:rPr>
              <a:t>2.3 Mathematical Analysis of Nonrecursive Algorithms</a:t>
            </a:r>
            <a:endParaRPr lang="en-US" altLang="zh-CN" sz="2800" b="1" dirty="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Measuring an Input’s Size</a:t>
            </a:r>
            <a:endParaRPr lang="zh-CN" altLang="en-US" dirty="0">
              <a:ea typeface="宋体" panose="02010600030101010101" pitchFamily="2" charset="-122"/>
            </a:endParaRPr>
          </a:p>
        </p:txBody>
      </p:sp>
      <p:sp>
        <p:nvSpPr>
          <p:cNvPr id="10242" name="内容占位符 2"/>
          <p:cNvSpPr>
            <a:spLocks noGrp="1"/>
          </p:cNvSpPr>
          <p:nvPr>
            <p:ph idx="1"/>
          </p:nvPr>
        </p:nvSpPr>
        <p:spPr>
          <a:xfrm>
            <a:off x="228600" y="1419225"/>
            <a:ext cx="8686800" cy="4879975"/>
          </a:xfrm>
          <a:ln/>
        </p:spPr>
        <p:txBody>
          <a:bodyPr vert="horz" wrap="square" lIns="91440" tIns="45720" rIns="91440" bIns="45720" anchor="t" anchorCtr="0"/>
          <a:p>
            <a:pPr>
              <a:buNone/>
            </a:pPr>
            <a:r>
              <a:rPr lang="en-US" altLang="zh-CN" sz="2800" dirty="0">
                <a:ea typeface="宋体" panose="02010600030101010101" pitchFamily="2" charset="-122"/>
              </a:rPr>
              <a:t>(1) For example, polynomial input</a:t>
            </a:r>
            <a:endParaRPr lang="en-US" altLang="zh-CN" sz="2800" dirty="0">
              <a:ea typeface="宋体" panose="02010600030101010101" pitchFamily="2" charset="-122"/>
            </a:endParaRPr>
          </a:p>
          <a:p>
            <a:pPr>
              <a:buNone/>
            </a:pPr>
            <a:r>
              <a:rPr lang="en-US" altLang="zh-CN" sz="2800" dirty="0">
                <a:ea typeface="宋体" panose="02010600030101010101" pitchFamily="2" charset="-122"/>
              </a:rPr>
              <a:t>Polynomial’s degree     </a:t>
            </a:r>
            <a:endParaRPr lang="en-US" altLang="zh-CN" sz="2800" dirty="0">
              <a:ea typeface="宋体" panose="02010600030101010101" pitchFamily="2" charset="-122"/>
            </a:endParaRPr>
          </a:p>
          <a:p>
            <a:pPr>
              <a:buNone/>
            </a:pPr>
            <a:r>
              <a:rPr lang="en-US" altLang="zh-CN" sz="2800" dirty="0">
                <a:ea typeface="宋体" panose="02010600030101010101" pitchFamily="2" charset="-122"/>
              </a:rPr>
              <a:t>The number of its coefficients</a:t>
            </a:r>
            <a:endParaRPr lang="en-US" altLang="zh-CN" sz="2800" dirty="0">
              <a:ea typeface="宋体" panose="02010600030101010101" pitchFamily="2" charset="-122"/>
            </a:endParaRPr>
          </a:p>
          <a:p>
            <a:pPr>
              <a:buNone/>
            </a:pPr>
            <a:r>
              <a:rPr lang="en-US" altLang="zh-CN" sz="2800" dirty="0">
                <a:ea typeface="宋体" panose="02010600030101010101" pitchFamily="2" charset="-122"/>
              </a:rPr>
              <a:t>(2) For example, Matrix input</a:t>
            </a:r>
            <a:endParaRPr lang="en-US" altLang="zh-CN" sz="2800" dirty="0">
              <a:ea typeface="宋体" panose="02010600030101010101" pitchFamily="2" charset="-122"/>
            </a:endParaRPr>
          </a:p>
          <a:p>
            <a:pPr>
              <a:buNone/>
            </a:pPr>
            <a:r>
              <a:rPr lang="en-US" altLang="zh-CN" sz="2800" dirty="0">
                <a:ea typeface="宋体" panose="02010600030101010101" pitchFamily="2" charset="-122"/>
              </a:rPr>
              <a:t>There are two natural measures of size for this problem.</a:t>
            </a:r>
            <a:endParaRPr lang="en-US" altLang="zh-CN" sz="2800" dirty="0">
              <a:ea typeface="宋体" panose="02010600030101010101" pitchFamily="2" charset="-122"/>
            </a:endParaRPr>
          </a:p>
          <a:p>
            <a:pPr>
              <a:buNone/>
            </a:pPr>
            <a:r>
              <a:rPr lang="en-US" altLang="zh-CN" sz="2800" dirty="0">
                <a:ea typeface="宋体" panose="02010600030101010101" pitchFamily="2" charset="-122"/>
              </a:rPr>
              <a:t>Matrix order           Total number of elements</a:t>
            </a:r>
            <a:endParaRPr lang="en-US" altLang="zh-CN" sz="2800" dirty="0">
              <a:ea typeface="宋体" panose="02010600030101010101" pitchFamily="2" charset="-122"/>
            </a:endParaRPr>
          </a:p>
          <a:p>
            <a:pPr>
              <a:buNone/>
            </a:pPr>
            <a:r>
              <a:rPr lang="en-US" altLang="zh-CN" sz="2800" dirty="0">
                <a:ea typeface="宋体" panose="02010600030101010101" pitchFamily="2" charset="-122"/>
              </a:rPr>
              <a:t>(3) For example, binary input</a:t>
            </a:r>
            <a:endParaRPr lang="en-US" altLang="zh-CN" sz="2800" dirty="0">
              <a:ea typeface="宋体" panose="02010600030101010101" pitchFamily="2" charset="-122"/>
            </a:endParaRPr>
          </a:p>
          <a:p>
            <a:pPr>
              <a:buNone/>
            </a:pPr>
            <a:r>
              <a:rPr lang="en-US" altLang="zh-CN" sz="2800" dirty="0">
                <a:ea typeface="宋体" panose="02010600030101010101" pitchFamily="2" charset="-122"/>
              </a:rPr>
              <a:t>The number b of bits in the n’s binary representation</a:t>
            </a:r>
            <a:endParaRPr lang="en-US" altLang="zh-CN" sz="2800" dirty="0">
              <a:ea typeface="宋体" panose="02010600030101010101" pitchFamily="2" charset="-122"/>
            </a:endParaRPr>
          </a:p>
          <a:p>
            <a:endParaRPr lang="zh-CN" altLang="en-US" sz="2800"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2"/>
          <p:cNvSpPr>
            <a:spLocks noGrp="1"/>
          </p:cNvSpPr>
          <p:nvPr>
            <p:ph type="title"/>
          </p:nvPr>
        </p:nvSpPr>
        <p:spPr>
          <a:xfrm>
            <a:off x="685800" y="533400"/>
            <a:ext cx="8686800" cy="685800"/>
          </a:xfrm>
          <a:ln/>
        </p:spPr>
        <p:txBody>
          <a:bodyPr vert="horz" wrap="square" lIns="91440" tIns="45720" rIns="91440" bIns="45720" anchor="ctr" anchorCtr="0"/>
          <a:p>
            <a:r>
              <a:rPr lang="en-US" altLang="zh-CN" sz="2400" dirty="0">
                <a:ea typeface="宋体" panose="02010600030101010101" pitchFamily="2" charset="-122"/>
              </a:rPr>
              <a:t>Time efficiency of nonrecursive algorithms</a:t>
            </a:r>
            <a:endParaRPr lang="en-US" altLang="zh-CN" sz="2400" dirty="0">
              <a:ea typeface="宋体" panose="02010600030101010101" pitchFamily="2" charset="-122"/>
            </a:endParaRPr>
          </a:p>
        </p:txBody>
      </p:sp>
      <p:sp>
        <p:nvSpPr>
          <p:cNvPr id="71682" name="Rectangle 3"/>
          <p:cNvSpPr>
            <a:spLocks noGrp="1"/>
          </p:cNvSpPr>
          <p:nvPr>
            <p:ph idx="1"/>
          </p:nvPr>
        </p:nvSpPr>
        <p:spPr>
          <a:xfrm>
            <a:off x="228600" y="1266825"/>
            <a:ext cx="8686800" cy="5286375"/>
          </a:xfrm>
          <a:ln/>
        </p:spPr>
        <p:txBody>
          <a:bodyPr vert="horz" wrap="square" lIns="91440" tIns="45720" rIns="91440" bIns="45720" anchor="t" anchorCtr="0"/>
          <a:p>
            <a:pPr algn="ctr">
              <a:lnSpc>
                <a:spcPct val="80000"/>
              </a:lnSpc>
              <a:buFont typeface="Monotype Sorts" pitchFamily="2" charset="2"/>
              <a:buNone/>
            </a:pPr>
            <a:r>
              <a:rPr lang="en-US" altLang="zh-CN" dirty="0">
                <a:ea typeface="宋体" panose="02010600030101010101" pitchFamily="2" charset="-122"/>
              </a:rPr>
              <a:t>General Plan for Analysis</a:t>
            </a:r>
            <a:endParaRPr lang="en-US" altLang="zh-CN" dirty="0">
              <a:ea typeface="宋体" panose="02010600030101010101" pitchFamily="2" charset="-122"/>
            </a:endParaRPr>
          </a:p>
          <a:p>
            <a:pPr>
              <a:lnSpc>
                <a:spcPct val="80000"/>
              </a:lnSpc>
              <a:buFont typeface="Monotype Sorts" pitchFamily="2" charset="2"/>
              <a:buNone/>
            </a:pPr>
            <a:r>
              <a:rPr lang="en-US" altLang="zh-CN" sz="1800" dirty="0">
                <a:ea typeface="宋体" panose="02010600030101010101" pitchFamily="2" charset="-122"/>
              </a:rPr>
              <a:t> </a:t>
            </a:r>
            <a:endParaRPr lang="en-US" altLang="zh-CN" sz="1800" i="1" u="sng" dirty="0">
              <a:ea typeface="宋体" panose="02010600030101010101" pitchFamily="2" charset="-122"/>
            </a:endParaRPr>
          </a:p>
          <a:p>
            <a:pPr>
              <a:lnSpc>
                <a:spcPct val="80000"/>
              </a:lnSpc>
            </a:pPr>
            <a:r>
              <a:rPr lang="en-US" altLang="zh-CN" dirty="0">
                <a:ea typeface="宋体" panose="02010600030101010101" pitchFamily="2" charset="-122"/>
              </a:rPr>
              <a:t>Decide on parameter </a:t>
            </a:r>
            <a:r>
              <a:rPr lang="en-US" altLang="zh-CN" i="1" dirty="0">
                <a:ea typeface="宋体" panose="02010600030101010101" pitchFamily="2" charset="-122"/>
              </a:rPr>
              <a:t>n</a:t>
            </a:r>
            <a:r>
              <a:rPr lang="en-US" altLang="zh-CN" dirty="0">
                <a:ea typeface="宋体" panose="02010600030101010101" pitchFamily="2" charset="-122"/>
              </a:rPr>
              <a:t> indicating </a:t>
            </a:r>
            <a:r>
              <a:rPr lang="en-US" altLang="zh-CN" i="1" u="sng" dirty="0">
                <a:ea typeface="宋体" panose="02010600030101010101" pitchFamily="2" charset="-122"/>
              </a:rPr>
              <a:t>input size</a:t>
            </a:r>
            <a:endParaRPr lang="en-US" altLang="zh-CN" i="1" u="sng" dirty="0">
              <a:ea typeface="宋体" panose="02010600030101010101" pitchFamily="2" charset="-122"/>
            </a:endParaRPr>
          </a:p>
          <a:p>
            <a:pPr>
              <a:lnSpc>
                <a:spcPct val="80000"/>
              </a:lnSpc>
            </a:pPr>
            <a:r>
              <a:rPr lang="en-US" altLang="zh-CN" dirty="0">
                <a:ea typeface="宋体" panose="02010600030101010101" pitchFamily="2" charset="-122"/>
              </a:rPr>
              <a:t>Identify algorithm’s </a:t>
            </a:r>
            <a:r>
              <a:rPr lang="en-US" altLang="zh-CN" i="1" u="sng" dirty="0">
                <a:ea typeface="宋体" panose="02010600030101010101" pitchFamily="2" charset="-122"/>
              </a:rPr>
              <a:t>basic operation</a:t>
            </a:r>
            <a:endParaRPr lang="en-US" altLang="zh-CN" i="1" u="sng" dirty="0">
              <a:ea typeface="宋体" panose="02010600030101010101" pitchFamily="2" charset="-122"/>
            </a:endParaRPr>
          </a:p>
          <a:p>
            <a:pPr>
              <a:lnSpc>
                <a:spcPct val="80000"/>
              </a:lnSpc>
            </a:pPr>
            <a:r>
              <a:rPr lang="en-US" altLang="zh-CN" dirty="0">
                <a:ea typeface="宋体" panose="02010600030101010101" pitchFamily="2" charset="-122"/>
              </a:rPr>
              <a:t>Determine </a:t>
            </a:r>
            <a:r>
              <a:rPr lang="en-US" altLang="zh-CN" i="1" u="sng" dirty="0">
                <a:ea typeface="宋体" panose="02010600030101010101" pitchFamily="2" charset="-122"/>
              </a:rPr>
              <a:t>worst</a:t>
            </a:r>
            <a:r>
              <a:rPr lang="en-US" altLang="zh-CN" dirty="0">
                <a:ea typeface="宋体" panose="02010600030101010101" pitchFamily="2" charset="-122"/>
              </a:rPr>
              <a:t>, </a:t>
            </a:r>
            <a:r>
              <a:rPr lang="en-US" altLang="zh-CN" i="1" u="sng" dirty="0">
                <a:ea typeface="宋体" panose="02010600030101010101" pitchFamily="2" charset="-122"/>
              </a:rPr>
              <a:t>average</a:t>
            </a:r>
            <a:r>
              <a:rPr lang="en-US" altLang="zh-CN" dirty="0">
                <a:ea typeface="宋体" panose="02010600030101010101" pitchFamily="2" charset="-122"/>
              </a:rPr>
              <a:t>, and </a:t>
            </a:r>
            <a:r>
              <a:rPr lang="en-US" altLang="zh-CN" i="1" u="sng" dirty="0">
                <a:ea typeface="宋体" panose="02010600030101010101" pitchFamily="2" charset="-122"/>
              </a:rPr>
              <a:t>best</a:t>
            </a:r>
            <a:r>
              <a:rPr lang="en-US" altLang="zh-CN" dirty="0">
                <a:ea typeface="宋体" panose="02010600030101010101" pitchFamily="2" charset="-122"/>
              </a:rPr>
              <a:t> cases for input of size </a:t>
            </a:r>
            <a:r>
              <a:rPr lang="en-US" altLang="zh-CN" i="1" dirty="0">
                <a:ea typeface="宋体" panose="02010600030101010101" pitchFamily="2" charset="-122"/>
              </a:rPr>
              <a:t>n</a:t>
            </a:r>
            <a:endParaRPr lang="en-US" altLang="zh-CN" i="1" dirty="0">
              <a:ea typeface="宋体" panose="02010600030101010101" pitchFamily="2" charset="-122"/>
            </a:endParaRPr>
          </a:p>
          <a:p>
            <a:pPr>
              <a:lnSpc>
                <a:spcPct val="80000"/>
              </a:lnSpc>
            </a:pPr>
            <a:r>
              <a:rPr lang="en-US" altLang="zh-CN" dirty="0">
                <a:ea typeface="宋体" panose="02010600030101010101" pitchFamily="2" charset="-122"/>
              </a:rPr>
              <a:t>Set up a sum for the number of times the basic operation is executed</a:t>
            </a:r>
            <a:endParaRPr lang="en-US" altLang="zh-CN" dirty="0">
              <a:ea typeface="宋体" panose="02010600030101010101" pitchFamily="2" charset="-122"/>
            </a:endParaRPr>
          </a:p>
          <a:p>
            <a:pPr>
              <a:lnSpc>
                <a:spcPct val="80000"/>
              </a:lnSpc>
            </a:pPr>
            <a:r>
              <a:rPr lang="en-US" altLang="zh-CN" dirty="0">
                <a:ea typeface="宋体" panose="02010600030101010101" pitchFamily="2" charset="-122"/>
              </a:rPr>
              <a:t>Simplify the sum using standard formulas and rules</a:t>
            </a:r>
            <a:endParaRPr lang="en-US" altLang="zh-CN" dirty="0">
              <a:ea typeface="宋体" panose="02010600030101010101" pitchFamily="2" charset="-122"/>
            </a:endParaRPr>
          </a:p>
          <a:p>
            <a:pPr>
              <a:lnSpc>
                <a:spcPct val="80000"/>
              </a:lnSpc>
              <a:buFont typeface="Monotype Sorts" pitchFamily="2" charset="2"/>
              <a:buNone/>
            </a:pPr>
            <a:r>
              <a:rPr lang="en-US" altLang="zh-CN" sz="2000" i="1" dirty="0">
                <a:ea typeface="宋体" panose="02010600030101010101" pitchFamily="2" charset="-122"/>
              </a:rPr>
              <a:t>                       </a:t>
            </a:r>
            <a:endParaRPr lang="en-US" altLang="zh-CN" dirty="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73730"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Example 1: Max algorithm</a:t>
            </a:r>
            <a:endParaRPr lang="en-US" altLang="zh-CN" dirty="0">
              <a:ea typeface="宋体" panose="02010600030101010101" pitchFamily="2" charset="-122"/>
            </a:endParaRPr>
          </a:p>
        </p:txBody>
      </p:sp>
      <p:sp>
        <p:nvSpPr>
          <p:cNvPr id="73731" name="Rectangle 3"/>
          <p:cNvSpPr>
            <a:spLocks noGrp="1"/>
          </p:cNvSpPr>
          <p:nvPr>
            <p:ph idx="1"/>
          </p:nvPr>
        </p:nvSpPr>
        <p:spPr>
          <a:ln/>
        </p:spPr>
        <p:txBody>
          <a:bodyPr vert="horz" wrap="square" lIns="91440" tIns="45720" rIns="91440" bIns="45720" anchor="t" anchorCtr="0"/>
          <a:p>
            <a:r>
              <a:rPr lang="en-US" altLang="zh-CN" b="1" dirty="0">
                <a:ea typeface="宋体" panose="02010600030101010101" pitchFamily="2" charset="-122"/>
              </a:rPr>
              <a:t>Problem: </a:t>
            </a:r>
            <a:r>
              <a:rPr lang="en-US" altLang="zh-CN" dirty="0">
                <a:ea typeface="宋体" panose="02010600030101010101" pitchFamily="2" charset="-122"/>
              </a:rPr>
              <a:t>Find the </a:t>
            </a:r>
            <a:r>
              <a:rPr lang="en-US" altLang="zh-CN" i="1" dirty="0">
                <a:ea typeface="宋体" panose="02010600030101010101" pitchFamily="2" charset="-122"/>
              </a:rPr>
              <a:t>simplest form</a:t>
            </a:r>
            <a:r>
              <a:rPr lang="en-US" altLang="zh-CN" dirty="0">
                <a:ea typeface="宋体" panose="02010600030101010101" pitchFamily="2" charset="-122"/>
              </a:rPr>
              <a:t> of the </a:t>
            </a:r>
            <a:r>
              <a:rPr lang="en-US" altLang="zh-CN" i="1" dirty="0">
                <a:ea typeface="宋体" panose="02010600030101010101" pitchFamily="2" charset="-122"/>
              </a:rPr>
              <a:t>exact</a:t>
            </a:r>
            <a:r>
              <a:rPr lang="en-US" altLang="zh-CN" dirty="0">
                <a:ea typeface="宋体" panose="02010600030101010101" pitchFamily="2" charset="-122"/>
              </a:rPr>
              <a:t> order of growth (</a:t>
            </a:r>
            <a:r>
              <a:rPr lang="en-US" altLang="zh-CN" dirty="0">
                <a:solidFill>
                  <a:srgbClr val="FF0000"/>
                </a:solidFill>
                <a:ea typeface="宋体" panose="02010600030101010101" pitchFamily="2" charset="-122"/>
                <a:sym typeface="Symbol" panose="05050102010706020507" pitchFamily="18" charset="2"/>
              </a:rPr>
              <a:t></a:t>
            </a:r>
            <a:r>
              <a:rPr lang="en-US" altLang="zh-CN" dirty="0">
                <a:ea typeface="宋体" panose="02010600030101010101" pitchFamily="2" charset="-122"/>
                <a:sym typeface="Symbol" panose="05050102010706020507" pitchFamily="18" charset="2"/>
              </a:rPr>
              <a:t>) of the </a:t>
            </a:r>
            <a:r>
              <a:rPr lang="en-US" altLang="zh-CN" i="1" dirty="0">
                <a:ea typeface="宋体" panose="02010600030101010101" pitchFamily="2" charset="-122"/>
                <a:sym typeface="Symbol" panose="05050102010706020507" pitchFamily="18" charset="2"/>
              </a:rPr>
              <a:t>worst-case</a:t>
            </a:r>
            <a:r>
              <a:rPr lang="en-US" altLang="zh-CN" dirty="0">
                <a:ea typeface="宋体" panose="02010600030101010101" pitchFamily="2" charset="-122"/>
                <a:sym typeface="Symbol" panose="05050102010706020507" pitchFamily="18" charset="2"/>
              </a:rPr>
              <a:t> time complexity </a:t>
            </a:r>
            <a:r>
              <a:rPr lang="en-US" altLang="zh-CN" dirty="0">
                <a:solidFill>
                  <a:srgbClr val="000000"/>
                </a:solidFill>
                <a:ea typeface="宋体" panose="02010600030101010101" pitchFamily="2" charset="-122"/>
                <a:sym typeface="Symbol" panose="05050102010706020507" pitchFamily="18" charset="2"/>
              </a:rPr>
              <a:t>(w.c.t.c.)</a:t>
            </a:r>
            <a:r>
              <a:rPr lang="en-US" altLang="zh-CN" dirty="0">
                <a:ea typeface="宋体" panose="02010600030101010101" pitchFamily="2" charset="-122"/>
                <a:sym typeface="Symbol" panose="05050102010706020507" pitchFamily="18" charset="2"/>
              </a:rPr>
              <a:t> of the </a:t>
            </a:r>
            <a:r>
              <a:rPr lang="en-US" altLang="zh-CN" i="1" dirty="0">
                <a:ea typeface="宋体" panose="02010600030101010101" pitchFamily="2" charset="-122"/>
                <a:sym typeface="Symbol" panose="05050102010706020507" pitchFamily="18" charset="2"/>
              </a:rPr>
              <a:t>max</a:t>
            </a:r>
            <a:r>
              <a:rPr lang="en-US" altLang="zh-CN" dirty="0">
                <a:ea typeface="宋体" panose="02010600030101010101" pitchFamily="2" charset="-122"/>
                <a:sym typeface="Symbol" panose="05050102010706020507" pitchFamily="18" charset="2"/>
              </a:rPr>
              <a:t> algorithm, assuming that each line of code takes some constant time every time it is executed </a:t>
            </a:r>
            <a:r>
              <a:rPr lang="en-US" altLang="zh-CN" dirty="0">
                <a:solidFill>
                  <a:srgbClr val="000000"/>
                </a:solidFill>
                <a:ea typeface="宋体" panose="02010600030101010101" pitchFamily="2" charset="-122"/>
                <a:sym typeface="Symbol" panose="05050102010706020507" pitchFamily="18" charset="2"/>
              </a:rPr>
              <a:t>(with possibly different times for different lines of code).</a:t>
            </a:r>
            <a:endParaRPr lang="en-US" altLang="zh-CN" dirty="0">
              <a:solidFill>
                <a:srgbClr val="000000"/>
              </a:solidFill>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Rectangle 2"/>
          <p:cNvSpPr>
            <a:spLocks noGrp="1"/>
          </p:cNvSpPr>
          <p:nvPr>
            <p:ph type="title"/>
          </p:nvPr>
        </p:nvSpPr>
        <p:spPr>
          <a:xfrm>
            <a:off x="611188" y="533400"/>
            <a:ext cx="8532812" cy="685800"/>
          </a:xfrm>
          <a:ln/>
        </p:spPr>
        <p:txBody>
          <a:bodyPr vert="horz" wrap="square" lIns="91440" tIns="45720" rIns="91440" bIns="45720" anchor="ctr" anchorCtr="0"/>
          <a:p>
            <a:r>
              <a:rPr lang="en-US" altLang="zh-CN" sz="2800" dirty="0">
                <a:ea typeface="宋体" panose="02010600030101010101" pitchFamily="2" charset="-122"/>
              </a:rPr>
              <a:t>Input size and basic operation examples</a:t>
            </a:r>
            <a:endParaRPr lang="en-US" altLang="zh-CN" sz="2800" dirty="0">
              <a:ea typeface="宋体" panose="02010600030101010101" pitchFamily="2" charset="-122"/>
            </a:endParaRPr>
          </a:p>
        </p:txBody>
      </p:sp>
      <p:graphicFrame>
        <p:nvGraphicFramePr>
          <p:cNvPr id="266243" name="Group 3"/>
          <p:cNvGraphicFramePr>
            <a:graphicFrameLocks noGrp="1"/>
          </p:cNvGraphicFramePr>
          <p:nvPr>
            <p:ph idx="1"/>
          </p:nvPr>
        </p:nvGraphicFramePr>
        <p:xfrm>
          <a:off x="609600" y="1295400"/>
          <a:ext cx="8305800" cy="4876800"/>
        </p:xfrm>
        <a:graphic>
          <a:graphicData uri="http://schemas.openxmlformats.org/drawingml/2006/table">
            <a:tbl>
              <a:tblPr/>
              <a:tblGrid>
                <a:gridCol w="2743200"/>
                <a:gridCol w="3048000"/>
                <a:gridCol w="2514600"/>
              </a:tblGrid>
              <a:tr h="922338">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1"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Problem</a:t>
                      </a:r>
                      <a:endParaRPr kumimoji="1" lang="en-US" altLang="zh-CN" sz="2400" b="1" i="1"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Input size measure</a:t>
                      </a:r>
                      <a:endParaRPr kumimoji="1" lang="en-US" altLang="zh-CN" sz="2400" b="1"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400" b="1" i="1"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Basic operation</a:t>
                      </a:r>
                      <a:endParaRPr kumimoji="1" lang="en-US" altLang="zh-CN" sz="2400" b="1" i="1"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950913">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Searching for key in a list of </a:t>
                      </a:r>
                      <a:r>
                        <a:rPr kumimoji="1" lang="en-US" altLang="zh-CN" sz="2000" b="1"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n</a:t>
                      </a: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 items</a:t>
                      </a:r>
                      <a:endPar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Number of list’s items,  i.e. </a:t>
                      </a:r>
                      <a:r>
                        <a:rPr kumimoji="1" lang="en-US" altLang="zh-CN" sz="2000" b="1"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n</a:t>
                      </a:r>
                      <a:endParaRPr kumimoji="1" lang="en-US" altLang="zh-CN" sz="2000" b="1"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Key comparison</a:t>
                      </a:r>
                      <a:endPar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101725">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Multiplication of two matrices</a:t>
                      </a:r>
                      <a:endPar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Matrix dimensions or total number of elements</a:t>
                      </a:r>
                      <a:endPar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Multiplication of two numbers</a:t>
                      </a:r>
                      <a:endPar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950913">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Checking primality of a given integer </a:t>
                      </a:r>
                      <a:r>
                        <a:rPr kumimoji="1" lang="en-US" altLang="zh-CN" sz="2000" b="1"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n</a:t>
                      </a:r>
                      <a:endParaRPr kumimoji="1" lang="en-US" altLang="zh-CN" sz="2000" b="1" i="1" u="none" strike="noStrike" cap="none" normalizeH="0" baseline="3000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n’</a:t>
                      </a: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size = number of digits (in binary representation)</a:t>
                      </a:r>
                      <a:endParaRPr kumimoji="1" lang="en-US" altLang="zh-CN" sz="2000" b="1"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Division</a:t>
                      </a:r>
                      <a:endPar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950913">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Typical graph problem</a:t>
                      </a:r>
                      <a:endPar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#vertices and/or edges</a:t>
                      </a:r>
                      <a:endParaRPr kumimoji="1" lang="en-US" altLang="zh-CN"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A50021"/>
                        </a:buClr>
                        <a:buSzPct val="75000"/>
                        <a:buFont typeface="Monotype Sorts" pitchFamily="2" charset="2"/>
                        <a:buNone/>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Visiting a vertex or traversing an edge</a:t>
                      </a:r>
                      <a:endPar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2"/>
          <p:cNvSpPr>
            <a:spLocks noGrp="1"/>
          </p:cNvSpPr>
          <p:nvPr>
            <p:ph type="title"/>
          </p:nvPr>
        </p:nvSpPr>
        <p:spPr>
          <a:xfrm>
            <a:off x="609600" y="457200"/>
            <a:ext cx="7588250" cy="685800"/>
          </a:xfrm>
          <a:ln/>
        </p:spPr>
        <p:txBody>
          <a:bodyPr vert="horz" wrap="square" lIns="91440" tIns="45720" rIns="91440" bIns="45720" anchor="ctr" anchorCtr="0"/>
          <a:p>
            <a:r>
              <a:rPr lang="en-US" altLang="zh-CN" dirty="0">
                <a:ea typeface="宋体" panose="02010600030101010101" pitchFamily="2" charset="-122"/>
              </a:rPr>
              <a:t>Example 1: Maximum element</a:t>
            </a:r>
            <a:endParaRPr lang="en-US" altLang="zh-CN" dirty="0">
              <a:ea typeface="宋体" panose="02010600030101010101" pitchFamily="2" charset="-122"/>
            </a:endParaRPr>
          </a:p>
        </p:txBody>
      </p:sp>
      <p:sp>
        <p:nvSpPr>
          <p:cNvPr id="76802" name="Rectangle 3"/>
          <p:cNvSpPr>
            <a:spLocks noGrp="1"/>
          </p:cNvSpPr>
          <p:nvPr>
            <p:ph type="body" sz="half" idx="1"/>
          </p:nvPr>
        </p:nvSpPr>
        <p:spPr>
          <a:ln/>
        </p:spPr>
        <p:txBody>
          <a:bodyPr vert="horz" wrap="square" lIns="91440" tIns="45720" rIns="91440" bIns="45720" anchor="t" anchorCtr="0"/>
          <a:p>
            <a:pPr>
              <a:buClr>
                <a:schemeClr val="hlink"/>
              </a:buClr>
              <a:buSzTx/>
              <a:buFont typeface="Monotype Sorts" pitchFamily="2" charset="2"/>
              <a:buNone/>
            </a:pPr>
            <a:endParaRPr lang="en-US" altLang="zh-CN" sz="2000" dirty="0">
              <a:ea typeface="宋体" panose="02010600030101010101" pitchFamily="2" charset="-122"/>
            </a:endParaRPr>
          </a:p>
          <a:p>
            <a:pPr>
              <a:buClr>
                <a:schemeClr val="hlink"/>
              </a:buClr>
              <a:buSzTx/>
              <a:buFont typeface="Wingdings" panose="05000000000000000000" pitchFamily="2" charset="2"/>
            </a:pPr>
            <a:endParaRPr lang="en-US" altLang="zh-CN" sz="2000" dirty="0">
              <a:ea typeface="宋体" panose="02010600030101010101" pitchFamily="2" charset="-122"/>
            </a:endParaRPr>
          </a:p>
        </p:txBody>
      </p:sp>
      <p:pic>
        <p:nvPicPr>
          <p:cNvPr id="76803" name="Picture 4" descr="2_3a"/>
          <p:cNvPicPr>
            <a:picLocks noGrp="1" noChangeAspect="1"/>
          </p:cNvPicPr>
          <p:nvPr>
            <p:ph sz="half" idx="2"/>
          </p:nvPr>
        </p:nvPicPr>
        <p:blipFill>
          <a:blip r:embed="rId1"/>
          <a:stretch>
            <a:fillRect/>
          </a:stretch>
        </p:blipFill>
        <p:spPr>
          <a:xfrm>
            <a:off x="406400" y="1752600"/>
            <a:ext cx="8737600" cy="3657600"/>
          </a:xfrm>
          <a:solidFill>
            <a:schemeClr val="tx1"/>
          </a:solid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78850"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Complexity analysis of </a:t>
            </a:r>
            <a:r>
              <a:rPr lang="en-US" altLang="zh-CN" i="1" dirty="0">
                <a:ea typeface="宋体" panose="02010600030101010101" pitchFamily="2" charset="-122"/>
              </a:rPr>
              <a:t>max</a:t>
            </a:r>
            <a:endParaRPr lang="en-US" altLang="zh-CN" dirty="0">
              <a:ea typeface="宋体" panose="02010600030101010101" pitchFamily="2" charset="-122"/>
            </a:endParaRPr>
          </a:p>
        </p:txBody>
      </p:sp>
      <p:sp>
        <p:nvSpPr>
          <p:cNvPr id="78851" name="Rectangle 3"/>
          <p:cNvSpPr>
            <a:spLocks noGrp="1"/>
          </p:cNvSpPr>
          <p:nvPr>
            <p:ph idx="1"/>
          </p:nvPr>
        </p:nvSpPr>
        <p:spPr>
          <a:ln/>
        </p:spPr>
        <p:txBody>
          <a:bodyPr vert="horz" wrap="square" lIns="91440" tIns="45720" rIns="91440" bIns="45720" anchor="t" anchorCtr="0"/>
          <a:p>
            <a:pPr>
              <a:buNone/>
            </a:pPr>
            <a:r>
              <a:rPr lang="en-US" altLang="zh-CN" b="1" dirty="0">
                <a:ea typeface="宋体" panose="02010600030101010101" pitchFamily="2" charset="-122"/>
              </a:rPr>
              <a:t>procedure</a:t>
            </a:r>
            <a:r>
              <a:rPr lang="en-US" altLang="zh-CN" dirty="0">
                <a:ea typeface="宋体" panose="02010600030101010101" pitchFamily="2" charset="-122"/>
              </a:rPr>
              <a:t> </a:t>
            </a:r>
            <a:r>
              <a:rPr lang="en-US" altLang="zh-CN" i="1" dirty="0">
                <a:ea typeface="宋体" panose="02010600030101010101" pitchFamily="2" charset="-122"/>
              </a:rPr>
              <a:t>max</a:t>
            </a:r>
            <a:r>
              <a:rPr lang="en-US" altLang="zh-CN" dirty="0">
                <a:ea typeface="宋体" panose="02010600030101010101" pitchFamily="2" charset="-122"/>
              </a:rPr>
              <a:t>(</a:t>
            </a:r>
            <a:r>
              <a:rPr lang="en-US" altLang="zh-CN" i="1" dirty="0">
                <a:ea typeface="宋体" panose="02010600030101010101" pitchFamily="2" charset="-122"/>
              </a:rPr>
              <a:t>a</a:t>
            </a:r>
            <a:r>
              <a:rPr lang="en-US" altLang="zh-CN" baseline="-25000" dirty="0">
                <a:ea typeface="宋体" panose="02010600030101010101" pitchFamily="2" charset="-122"/>
              </a:rPr>
              <a:t>1</a:t>
            </a:r>
            <a:r>
              <a:rPr lang="en-US" altLang="zh-CN" dirty="0">
                <a:ea typeface="宋体" panose="02010600030101010101" pitchFamily="2" charset="-122"/>
              </a:rPr>
              <a:t>, </a:t>
            </a:r>
            <a:r>
              <a:rPr lang="en-US" altLang="zh-CN" i="1" dirty="0">
                <a:ea typeface="宋体" panose="02010600030101010101" pitchFamily="2" charset="-122"/>
              </a:rPr>
              <a:t>a</a:t>
            </a:r>
            <a:r>
              <a:rPr lang="en-US" altLang="zh-CN" baseline="-25000" dirty="0">
                <a:ea typeface="宋体" panose="02010600030101010101" pitchFamily="2" charset="-122"/>
              </a:rPr>
              <a:t>2</a:t>
            </a:r>
            <a:r>
              <a:rPr lang="en-US" altLang="zh-CN" dirty="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a:t>
            </a:r>
            <a:r>
              <a:rPr lang="en-US" altLang="zh-CN" dirty="0">
                <a:ea typeface="宋体" panose="02010600030101010101" pitchFamily="2" charset="-122"/>
              </a:rPr>
              <a:t>, </a:t>
            </a:r>
            <a:r>
              <a:rPr lang="en-US" altLang="zh-CN" i="1" dirty="0">
                <a:ea typeface="宋体" panose="02010600030101010101" pitchFamily="2" charset="-122"/>
              </a:rPr>
              <a:t>a</a:t>
            </a:r>
            <a:r>
              <a:rPr lang="en-US" altLang="zh-CN" i="1" baseline="-25000" dirty="0">
                <a:ea typeface="宋体" panose="02010600030101010101" pitchFamily="2" charset="-122"/>
              </a:rPr>
              <a:t>n</a:t>
            </a:r>
            <a:r>
              <a:rPr lang="en-US" altLang="zh-CN" dirty="0">
                <a:ea typeface="宋体" panose="02010600030101010101" pitchFamily="2" charset="-122"/>
              </a:rPr>
              <a:t>: integers)</a:t>
            </a:r>
            <a:endParaRPr lang="en-US" altLang="zh-CN" dirty="0">
              <a:ea typeface="宋体" panose="02010600030101010101" pitchFamily="2" charset="-122"/>
            </a:endParaRPr>
          </a:p>
          <a:p>
            <a:pPr>
              <a:buNone/>
            </a:pPr>
            <a:r>
              <a:rPr lang="en-US" altLang="zh-CN" dirty="0">
                <a:ea typeface="宋体" panose="02010600030101010101" pitchFamily="2" charset="-122"/>
              </a:rPr>
              <a:t>     </a:t>
            </a:r>
            <a:r>
              <a:rPr lang="en-US" altLang="zh-CN" i="1" dirty="0">
                <a:ea typeface="宋体" panose="02010600030101010101" pitchFamily="2" charset="-122"/>
              </a:rPr>
              <a:t>v</a:t>
            </a:r>
            <a:r>
              <a:rPr lang="en-US" altLang="zh-CN" dirty="0">
                <a:ea typeface="宋体" panose="02010600030101010101" pitchFamily="2" charset="-122"/>
              </a:rPr>
              <a:t> </a:t>
            </a:r>
            <a:r>
              <a:rPr lang="en-US" altLang="zh-CN" dirty="0">
                <a:latin typeface="Lucida Console" panose="020B0609040504020204" pitchFamily="49" charset="0"/>
                <a:ea typeface="宋体" panose="02010600030101010101" pitchFamily="2" charset="-122"/>
              </a:rPr>
              <a:t>:=</a:t>
            </a:r>
            <a:r>
              <a:rPr lang="en-US" altLang="zh-CN" dirty="0">
                <a:ea typeface="宋体" panose="02010600030101010101" pitchFamily="2" charset="-122"/>
              </a:rPr>
              <a:t> </a:t>
            </a:r>
            <a:r>
              <a:rPr lang="en-US" altLang="zh-CN" i="1" dirty="0">
                <a:ea typeface="宋体" panose="02010600030101010101" pitchFamily="2" charset="-122"/>
              </a:rPr>
              <a:t>a</a:t>
            </a:r>
            <a:r>
              <a:rPr lang="en-US" altLang="zh-CN" baseline="-25000" dirty="0">
                <a:ea typeface="宋体" panose="02010600030101010101" pitchFamily="2" charset="-122"/>
              </a:rPr>
              <a:t>1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1</a:t>
            </a:r>
            <a:endParaRPr lang="en-US" altLang="zh-CN" dirty="0">
              <a:solidFill>
                <a:srgbClr val="FF0000"/>
              </a:solidFill>
              <a:ea typeface="宋体" panose="02010600030101010101" pitchFamily="2" charset="-122"/>
            </a:endParaRPr>
          </a:p>
          <a:p>
            <a:pPr>
              <a:buNone/>
            </a:pPr>
            <a:r>
              <a:rPr lang="en-US" altLang="zh-CN" dirty="0">
                <a:ea typeface="宋体" panose="02010600030101010101" pitchFamily="2" charset="-122"/>
              </a:rPr>
              <a:t>     </a:t>
            </a:r>
            <a:r>
              <a:rPr lang="en-US" altLang="zh-CN" b="1" dirty="0">
                <a:ea typeface="宋体" panose="02010600030101010101" pitchFamily="2" charset="-122"/>
              </a:rPr>
              <a:t>for</a:t>
            </a:r>
            <a:r>
              <a:rPr lang="en-US" altLang="zh-CN" dirty="0">
                <a:ea typeface="宋体" panose="02010600030101010101" pitchFamily="2" charset="-122"/>
              </a:rPr>
              <a:t> </a:t>
            </a:r>
            <a:r>
              <a:rPr lang="en-US" altLang="zh-CN" i="1" dirty="0">
                <a:ea typeface="宋体" panose="02010600030101010101" pitchFamily="2" charset="-122"/>
              </a:rPr>
              <a:t>i</a:t>
            </a:r>
            <a:r>
              <a:rPr lang="en-US" altLang="zh-CN" dirty="0">
                <a:ea typeface="宋体" panose="02010600030101010101" pitchFamily="2" charset="-122"/>
              </a:rPr>
              <a:t> </a:t>
            </a:r>
            <a:r>
              <a:rPr lang="en-US" altLang="zh-CN" dirty="0">
                <a:latin typeface="Lucida Console" panose="020B0609040504020204" pitchFamily="49" charset="0"/>
                <a:ea typeface="宋体" panose="02010600030101010101" pitchFamily="2" charset="-122"/>
              </a:rPr>
              <a:t>:=</a:t>
            </a:r>
            <a:r>
              <a:rPr lang="en-US" altLang="zh-CN" dirty="0">
                <a:ea typeface="宋体" panose="02010600030101010101" pitchFamily="2" charset="-122"/>
              </a:rPr>
              <a:t> 2 </a:t>
            </a:r>
            <a:r>
              <a:rPr lang="en-US" altLang="zh-CN" b="1" dirty="0">
                <a:ea typeface="宋体" panose="02010600030101010101" pitchFamily="2" charset="-122"/>
              </a:rPr>
              <a:t>to</a:t>
            </a:r>
            <a:r>
              <a:rPr lang="en-US" altLang="zh-CN" dirty="0">
                <a:ea typeface="宋体" panose="02010600030101010101" pitchFamily="2" charset="-122"/>
              </a:rPr>
              <a:t> </a:t>
            </a:r>
            <a:r>
              <a:rPr lang="en-US" altLang="zh-CN" i="1" dirty="0">
                <a:ea typeface="宋体" panose="02010600030101010101" pitchFamily="2" charset="-122"/>
              </a:rPr>
              <a:t>n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2</a:t>
            </a:r>
            <a:endParaRPr lang="en-US" altLang="zh-CN" dirty="0">
              <a:solidFill>
                <a:srgbClr val="FF0000"/>
              </a:solidFill>
              <a:ea typeface="宋体" panose="02010600030101010101" pitchFamily="2" charset="-122"/>
            </a:endParaRPr>
          </a:p>
          <a:p>
            <a:pPr>
              <a:buNone/>
            </a:pPr>
            <a:r>
              <a:rPr lang="en-US" altLang="zh-CN" dirty="0">
                <a:ea typeface="宋体" panose="02010600030101010101" pitchFamily="2" charset="-122"/>
              </a:rPr>
              <a:t>          </a:t>
            </a:r>
            <a:r>
              <a:rPr lang="en-US" altLang="zh-CN" b="1" dirty="0">
                <a:ea typeface="宋体" panose="02010600030101010101" pitchFamily="2" charset="-122"/>
              </a:rPr>
              <a:t>if</a:t>
            </a:r>
            <a:r>
              <a:rPr lang="en-US" altLang="zh-CN" dirty="0">
                <a:ea typeface="宋体" panose="02010600030101010101" pitchFamily="2" charset="-122"/>
              </a:rPr>
              <a:t> </a:t>
            </a:r>
            <a:r>
              <a:rPr lang="en-US" altLang="zh-CN" i="1" dirty="0">
                <a:ea typeface="宋体" panose="02010600030101010101" pitchFamily="2" charset="-122"/>
              </a:rPr>
              <a:t>a</a:t>
            </a:r>
            <a:r>
              <a:rPr lang="en-US" altLang="zh-CN" i="1" baseline="-25000" dirty="0">
                <a:ea typeface="宋体" panose="02010600030101010101" pitchFamily="2" charset="-122"/>
              </a:rPr>
              <a:t>i</a:t>
            </a:r>
            <a:r>
              <a:rPr lang="en-US" altLang="zh-CN" dirty="0">
                <a:ea typeface="宋体" panose="02010600030101010101" pitchFamily="2" charset="-122"/>
              </a:rPr>
              <a:t> &gt; </a:t>
            </a:r>
            <a:r>
              <a:rPr lang="en-US" altLang="zh-CN" i="1" dirty="0">
                <a:ea typeface="宋体" panose="02010600030101010101" pitchFamily="2" charset="-122"/>
              </a:rPr>
              <a:t>v</a:t>
            </a:r>
            <a:r>
              <a:rPr lang="en-US" altLang="zh-CN" dirty="0">
                <a:ea typeface="宋体" panose="02010600030101010101" pitchFamily="2" charset="-122"/>
              </a:rPr>
              <a:t> </a:t>
            </a:r>
            <a:r>
              <a:rPr lang="en-US" altLang="zh-CN" b="1" dirty="0">
                <a:ea typeface="宋体" panose="02010600030101010101" pitchFamily="2" charset="-122"/>
              </a:rPr>
              <a:t>then </a:t>
            </a:r>
            <a:r>
              <a:rPr lang="en-US" altLang="zh-CN" i="1" dirty="0">
                <a:ea typeface="宋体" panose="02010600030101010101" pitchFamily="2" charset="-122"/>
              </a:rPr>
              <a:t>v</a:t>
            </a:r>
            <a:r>
              <a:rPr lang="en-US" altLang="zh-CN" dirty="0">
                <a:ea typeface="宋体" panose="02010600030101010101" pitchFamily="2" charset="-122"/>
              </a:rPr>
              <a:t> </a:t>
            </a:r>
            <a:r>
              <a:rPr lang="en-US" altLang="zh-CN" dirty="0">
                <a:latin typeface="Lucida Console" panose="020B0609040504020204" pitchFamily="49" charset="0"/>
                <a:ea typeface="宋体" panose="02010600030101010101" pitchFamily="2" charset="-122"/>
              </a:rPr>
              <a:t>:=</a:t>
            </a:r>
            <a:r>
              <a:rPr lang="en-US" altLang="zh-CN" dirty="0">
                <a:ea typeface="宋体" panose="02010600030101010101" pitchFamily="2" charset="-122"/>
              </a:rPr>
              <a:t> </a:t>
            </a:r>
            <a:r>
              <a:rPr lang="en-US" altLang="zh-CN" i="1" dirty="0">
                <a:ea typeface="宋体" panose="02010600030101010101" pitchFamily="2" charset="-122"/>
              </a:rPr>
              <a:t>a</a:t>
            </a:r>
            <a:r>
              <a:rPr lang="en-US" altLang="zh-CN" i="1" baseline="-25000" dirty="0">
                <a:ea typeface="宋体" panose="02010600030101010101" pitchFamily="2" charset="-122"/>
              </a:rPr>
              <a:t>i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3</a:t>
            </a:r>
            <a:endParaRPr lang="en-US" altLang="zh-CN" dirty="0">
              <a:solidFill>
                <a:srgbClr val="FF0000"/>
              </a:solidFill>
              <a:ea typeface="宋体" panose="02010600030101010101" pitchFamily="2" charset="-122"/>
            </a:endParaRPr>
          </a:p>
          <a:p>
            <a:pPr>
              <a:buNone/>
            </a:pPr>
            <a:r>
              <a:rPr lang="en-US" altLang="zh-CN" dirty="0">
                <a:ea typeface="宋体" panose="02010600030101010101" pitchFamily="2" charset="-122"/>
              </a:rPr>
              <a:t>     </a:t>
            </a:r>
            <a:r>
              <a:rPr lang="en-US" altLang="zh-CN" b="1" dirty="0">
                <a:ea typeface="宋体" panose="02010600030101010101" pitchFamily="2" charset="-122"/>
              </a:rPr>
              <a:t>return</a:t>
            </a:r>
            <a:r>
              <a:rPr lang="en-US" altLang="zh-CN" dirty="0">
                <a:ea typeface="宋体" panose="02010600030101010101" pitchFamily="2" charset="-122"/>
              </a:rPr>
              <a:t> </a:t>
            </a:r>
            <a:r>
              <a:rPr lang="en-US" altLang="zh-CN" i="1" dirty="0">
                <a:ea typeface="宋体" panose="02010600030101010101" pitchFamily="2" charset="-122"/>
              </a:rPr>
              <a:t>v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4</a:t>
            </a:r>
            <a:endParaRPr lang="en-US" altLang="zh-CN" baseline="-25000" dirty="0">
              <a:solidFill>
                <a:srgbClr val="FF0000"/>
              </a:solidFill>
              <a:ea typeface="宋体" panose="02010600030101010101" pitchFamily="2" charset="-122"/>
            </a:endParaRPr>
          </a:p>
          <a:p>
            <a:pPr>
              <a:buNone/>
            </a:pPr>
            <a:r>
              <a:rPr lang="en-US" altLang="zh-CN" b="1" dirty="0">
                <a:solidFill>
                  <a:srgbClr val="000000"/>
                </a:solidFill>
                <a:ea typeface="宋体" panose="02010600030101010101" pitchFamily="2" charset="-122"/>
              </a:rPr>
              <a:t>   First, what</a:t>
            </a:r>
            <a:r>
              <a:rPr lang="en-US" altLang="zh-CN" b="1" dirty="0">
                <a:solidFill>
                  <a:srgbClr val="000000"/>
                </a:solidFill>
                <a:latin typeface="Times New Roman" panose="02020603050405020304" pitchFamily="18" charset="0"/>
                <a:ea typeface="宋体" panose="02010600030101010101" pitchFamily="2" charset="-122"/>
              </a:rPr>
              <a:t>’</a:t>
            </a:r>
            <a:r>
              <a:rPr lang="en-US" altLang="zh-CN" b="1" dirty="0">
                <a:solidFill>
                  <a:srgbClr val="000000"/>
                </a:solidFill>
                <a:ea typeface="宋体" panose="02010600030101010101" pitchFamily="2" charset="-122"/>
              </a:rPr>
              <a:t>s an expression for the </a:t>
            </a:r>
            <a:r>
              <a:rPr lang="en-US" altLang="zh-CN" b="1" i="1" dirty="0">
                <a:solidFill>
                  <a:srgbClr val="000000"/>
                </a:solidFill>
                <a:ea typeface="宋体" panose="02010600030101010101" pitchFamily="2" charset="-122"/>
              </a:rPr>
              <a:t>exact</a:t>
            </a:r>
            <a:r>
              <a:rPr lang="en-US" altLang="zh-CN" b="1" dirty="0">
                <a:solidFill>
                  <a:srgbClr val="000000"/>
                </a:solidFill>
                <a:ea typeface="宋体" panose="02010600030101010101" pitchFamily="2" charset="-122"/>
              </a:rPr>
              <a:t> total worst-case time? (Not its order of growth.)</a:t>
            </a:r>
            <a:endParaRPr lang="en-US" altLang="zh-CN" b="1" baseline="-25000" dirty="0">
              <a:solidFill>
                <a:srgbClr val="000000"/>
              </a:solidFill>
              <a:ea typeface="宋体" panose="02010600030101010101" pitchFamily="2" charset="-122"/>
            </a:endParaRPr>
          </a:p>
        </p:txBody>
      </p:sp>
      <p:sp>
        <p:nvSpPr>
          <p:cNvPr id="78852" name="AutoShape 4"/>
          <p:cNvSpPr/>
          <p:nvPr/>
        </p:nvSpPr>
        <p:spPr>
          <a:xfrm>
            <a:off x="6019800" y="2133600"/>
            <a:ext cx="457200" cy="2209800"/>
          </a:xfrm>
          <a:prstGeom prst="rightBrace">
            <a:avLst>
              <a:gd name="adj1" fmla="val 40255"/>
              <a:gd name="adj2" fmla="val 50000"/>
            </a:avLst>
          </a:prstGeom>
          <a:noFill/>
          <a:ln w="63500" cap="flat" cmpd="sng">
            <a:solidFill>
              <a:srgbClr val="FF0000"/>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8853" name="Text Box 5"/>
          <p:cNvSpPr txBox="1"/>
          <p:nvPr/>
        </p:nvSpPr>
        <p:spPr>
          <a:xfrm>
            <a:off x="6678613" y="2438400"/>
            <a:ext cx="1447800" cy="1917700"/>
          </a:xfrm>
          <a:prstGeom prst="rect">
            <a:avLst/>
          </a:prstGeom>
          <a:noFill/>
          <a:ln w="63500">
            <a:noFill/>
          </a:ln>
        </p:spPr>
        <p:txBody>
          <a:bodyPr anchor="ctr" anchorCtr="0">
            <a:spAutoFit/>
          </a:bodyPr>
          <a:p>
            <a:pPr eaLnBrk="0" hangingPunct="0">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Times for </a:t>
            </a:r>
            <a:r>
              <a:rPr lang="en-US" altLang="zh-CN" sz="2400" b="1" i="1" dirty="0">
                <a:solidFill>
                  <a:srgbClr val="FF0000"/>
                </a:solidFill>
                <a:latin typeface="Times New Roman" panose="02020603050405020304" pitchFamily="18" charset="0"/>
                <a:ea typeface="宋体" panose="02010600030101010101" pitchFamily="2" charset="-122"/>
              </a:rPr>
              <a:t>each</a:t>
            </a:r>
            <a:r>
              <a:rPr lang="en-US" altLang="zh-CN" sz="2400" b="1" dirty="0">
                <a:solidFill>
                  <a:srgbClr val="FF0000"/>
                </a:solidFill>
                <a:latin typeface="Times New Roman" panose="02020603050405020304" pitchFamily="18" charset="0"/>
                <a:ea typeface="宋体" panose="02010600030101010101" pitchFamily="2" charset="-122"/>
              </a:rPr>
              <a:t> execution of each line.</a:t>
            </a:r>
            <a:endParaRPr lang="en-US" altLang="zh-CN" sz="2400" b="1"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79874"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Complexity analysis, cont.</a:t>
            </a:r>
            <a:endParaRPr lang="en-US" altLang="zh-CN" dirty="0">
              <a:ea typeface="宋体" panose="02010600030101010101" pitchFamily="2" charset="-122"/>
            </a:endParaRPr>
          </a:p>
        </p:txBody>
      </p:sp>
      <p:sp>
        <p:nvSpPr>
          <p:cNvPr id="79875" name="Rectangle 3"/>
          <p:cNvSpPr>
            <a:spLocks noGrp="1"/>
          </p:cNvSpPr>
          <p:nvPr>
            <p:ph idx="1"/>
          </p:nvPr>
        </p:nvSpPr>
        <p:spPr>
          <a:ln/>
        </p:spPr>
        <p:txBody>
          <a:bodyPr vert="horz" wrap="square" lIns="91440" tIns="45720" rIns="91440" bIns="45720" anchor="t" anchorCtr="0"/>
          <a:p>
            <a:pPr>
              <a:buNone/>
            </a:pPr>
            <a:r>
              <a:rPr lang="en-US" altLang="zh-CN" b="1" dirty="0">
                <a:ea typeface="宋体" panose="02010600030101010101" pitchFamily="2" charset="-122"/>
              </a:rPr>
              <a:t>procedure</a:t>
            </a:r>
            <a:r>
              <a:rPr lang="en-US" altLang="zh-CN" dirty="0">
                <a:ea typeface="宋体" panose="02010600030101010101" pitchFamily="2" charset="-122"/>
              </a:rPr>
              <a:t> </a:t>
            </a:r>
            <a:r>
              <a:rPr lang="en-US" altLang="zh-CN" i="1" dirty="0">
                <a:ea typeface="宋体" panose="02010600030101010101" pitchFamily="2" charset="-122"/>
              </a:rPr>
              <a:t>max</a:t>
            </a:r>
            <a:r>
              <a:rPr lang="en-US" altLang="zh-CN" dirty="0">
                <a:ea typeface="宋体" panose="02010600030101010101" pitchFamily="2" charset="-122"/>
              </a:rPr>
              <a:t>(</a:t>
            </a:r>
            <a:r>
              <a:rPr lang="en-US" altLang="zh-CN" i="1" dirty="0">
                <a:ea typeface="宋体" panose="02010600030101010101" pitchFamily="2" charset="-122"/>
              </a:rPr>
              <a:t>a</a:t>
            </a:r>
            <a:r>
              <a:rPr lang="en-US" altLang="zh-CN" baseline="-25000" dirty="0">
                <a:ea typeface="宋体" panose="02010600030101010101" pitchFamily="2" charset="-122"/>
              </a:rPr>
              <a:t>1</a:t>
            </a:r>
            <a:r>
              <a:rPr lang="en-US" altLang="zh-CN" dirty="0">
                <a:ea typeface="宋体" panose="02010600030101010101" pitchFamily="2" charset="-122"/>
              </a:rPr>
              <a:t>, </a:t>
            </a:r>
            <a:r>
              <a:rPr lang="en-US" altLang="zh-CN" i="1" dirty="0">
                <a:ea typeface="宋体" panose="02010600030101010101" pitchFamily="2" charset="-122"/>
              </a:rPr>
              <a:t>a</a:t>
            </a:r>
            <a:r>
              <a:rPr lang="en-US" altLang="zh-CN" baseline="-25000" dirty="0">
                <a:ea typeface="宋体" panose="02010600030101010101" pitchFamily="2" charset="-122"/>
              </a:rPr>
              <a:t>2</a:t>
            </a:r>
            <a:r>
              <a:rPr lang="en-US" altLang="zh-CN" dirty="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a:t>
            </a:r>
            <a:r>
              <a:rPr lang="en-US" altLang="zh-CN" dirty="0">
                <a:ea typeface="宋体" panose="02010600030101010101" pitchFamily="2" charset="-122"/>
              </a:rPr>
              <a:t>, </a:t>
            </a:r>
            <a:r>
              <a:rPr lang="en-US" altLang="zh-CN" i="1" dirty="0">
                <a:ea typeface="宋体" panose="02010600030101010101" pitchFamily="2" charset="-122"/>
              </a:rPr>
              <a:t>a</a:t>
            </a:r>
            <a:r>
              <a:rPr lang="en-US" altLang="zh-CN" i="1" baseline="-25000" dirty="0">
                <a:ea typeface="宋体" panose="02010600030101010101" pitchFamily="2" charset="-122"/>
              </a:rPr>
              <a:t>n</a:t>
            </a:r>
            <a:r>
              <a:rPr lang="en-US" altLang="zh-CN" dirty="0">
                <a:ea typeface="宋体" panose="02010600030101010101" pitchFamily="2" charset="-122"/>
              </a:rPr>
              <a:t>: integers)</a:t>
            </a:r>
            <a:endParaRPr lang="en-US" altLang="zh-CN" dirty="0">
              <a:ea typeface="宋体" panose="02010600030101010101" pitchFamily="2" charset="-122"/>
            </a:endParaRPr>
          </a:p>
          <a:p>
            <a:pPr>
              <a:buNone/>
            </a:pPr>
            <a:r>
              <a:rPr lang="en-US" altLang="zh-CN" dirty="0">
                <a:ea typeface="宋体" panose="02010600030101010101" pitchFamily="2" charset="-122"/>
              </a:rPr>
              <a:t>     </a:t>
            </a:r>
            <a:r>
              <a:rPr lang="en-US" altLang="zh-CN" i="1" dirty="0">
                <a:ea typeface="宋体" panose="02010600030101010101" pitchFamily="2" charset="-122"/>
              </a:rPr>
              <a:t>v</a:t>
            </a:r>
            <a:r>
              <a:rPr lang="en-US" altLang="zh-CN" dirty="0">
                <a:ea typeface="宋体" panose="02010600030101010101" pitchFamily="2" charset="-122"/>
              </a:rPr>
              <a:t> </a:t>
            </a:r>
            <a:r>
              <a:rPr lang="en-US" altLang="zh-CN" dirty="0">
                <a:latin typeface="Lucida Console" panose="020B0609040504020204" pitchFamily="49" charset="0"/>
                <a:ea typeface="宋体" panose="02010600030101010101" pitchFamily="2" charset="-122"/>
              </a:rPr>
              <a:t>:=</a:t>
            </a:r>
            <a:r>
              <a:rPr lang="en-US" altLang="zh-CN" dirty="0">
                <a:ea typeface="宋体" panose="02010600030101010101" pitchFamily="2" charset="-122"/>
              </a:rPr>
              <a:t> </a:t>
            </a:r>
            <a:r>
              <a:rPr lang="en-US" altLang="zh-CN" i="1" dirty="0">
                <a:ea typeface="宋体" panose="02010600030101010101" pitchFamily="2" charset="-122"/>
              </a:rPr>
              <a:t>a</a:t>
            </a:r>
            <a:r>
              <a:rPr lang="en-US" altLang="zh-CN" baseline="-25000" dirty="0">
                <a:ea typeface="宋体" panose="02010600030101010101" pitchFamily="2" charset="-122"/>
              </a:rPr>
              <a:t>1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1</a:t>
            </a:r>
            <a:endParaRPr lang="en-US" altLang="zh-CN" dirty="0">
              <a:solidFill>
                <a:srgbClr val="FF0000"/>
              </a:solidFill>
              <a:ea typeface="宋体" panose="02010600030101010101" pitchFamily="2" charset="-122"/>
            </a:endParaRPr>
          </a:p>
          <a:p>
            <a:pPr>
              <a:buNone/>
            </a:pPr>
            <a:r>
              <a:rPr lang="en-US" altLang="zh-CN" dirty="0">
                <a:ea typeface="宋体" panose="02010600030101010101" pitchFamily="2" charset="-122"/>
              </a:rPr>
              <a:t>     </a:t>
            </a:r>
            <a:r>
              <a:rPr lang="en-US" altLang="zh-CN" b="1" dirty="0">
                <a:ea typeface="宋体" panose="02010600030101010101" pitchFamily="2" charset="-122"/>
              </a:rPr>
              <a:t>for</a:t>
            </a:r>
            <a:r>
              <a:rPr lang="en-US" altLang="zh-CN" dirty="0">
                <a:ea typeface="宋体" panose="02010600030101010101" pitchFamily="2" charset="-122"/>
              </a:rPr>
              <a:t> </a:t>
            </a:r>
            <a:r>
              <a:rPr lang="en-US" altLang="zh-CN" i="1" dirty="0">
                <a:ea typeface="宋体" panose="02010600030101010101" pitchFamily="2" charset="-122"/>
              </a:rPr>
              <a:t>i</a:t>
            </a:r>
            <a:r>
              <a:rPr lang="en-US" altLang="zh-CN" dirty="0">
                <a:ea typeface="宋体" panose="02010600030101010101" pitchFamily="2" charset="-122"/>
              </a:rPr>
              <a:t> </a:t>
            </a:r>
            <a:r>
              <a:rPr lang="en-US" altLang="zh-CN" dirty="0">
                <a:latin typeface="Lucida Console" panose="020B0609040504020204" pitchFamily="49" charset="0"/>
                <a:ea typeface="宋体" panose="02010600030101010101" pitchFamily="2" charset="-122"/>
              </a:rPr>
              <a:t>:=</a:t>
            </a:r>
            <a:r>
              <a:rPr lang="en-US" altLang="zh-CN" dirty="0">
                <a:ea typeface="宋体" panose="02010600030101010101" pitchFamily="2" charset="-122"/>
              </a:rPr>
              <a:t> 2 </a:t>
            </a:r>
            <a:r>
              <a:rPr lang="en-US" altLang="zh-CN" b="1" dirty="0">
                <a:ea typeface="宋体" panose="02010600030101010101" pitchFamily="2" charset="-122"/>
              </a:rPr>
              <a:t>to</a:t>
            </a:r>
            <a:r>
              <a:rPr lang="en-US" altLang="zh-CN" dirty="0">
                <a:ea typeface="宋体" panose="02010600030101010101" pitchFamily="2" charset="-122"/>
              </a:rPr>
              <a:t> </a:t>
            </a:r>
            <a:r>
              <a:rPr lang="en-US" altLang="zh-CN" i="1" dirty="0">
                <a:ea typeface="宋体" panose="02010600030101010101" pitchFamily="2" charset="-122"/>
              </a:rPr>
              <a:t>n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2</a:t>
            </a:r>
            <a:endParaRPr lang="en-US" altLang="zh-CN" dirty="0">
              <a:solidFill>
                <a:srgbClr val="FF0000"/>
              </a:solidFill>
              <a:ea typeface="宋体" panose="02010600030101010101" pitchFamily="2" charset="-122"/>
            </a:endParaRPr>
          </a:p>
          <a:p>
            <a:pPr>
              <a:buNone/>
            </a:pPr>
            <a:r>
              <a:rPr lang="en-US" altLang="zh-CN" dirty="0">
                <a:ea typeface="宋体" panose="02010600030101010101" pitchFamily="2" charset="-122"/>
              </a:rPr>
              <a:t>          </a:t>
            </a:r>
            <a:r>
              <a:rPr lang="en-US" altLang="zh-CN" b="1" dirty="0">
                <a:ea typeface="宋体" panose="02010600030101010101" pitchFamily="2" charset="-122"/>
              </a:rPr>
              <a:t>if</a:t>
            </a:r>
            <a:r>
              <a:rPr lang="en-US" altLang="zh-CN" dirty="0">
                <a:ea typeface="宋体" panose="02010600030101010101" pitchFamily="2" charset="-122"/>
              </a:rPr>
              <a:t> </a:t>
            </a:r>
            <a:r>
              <a:rPr lang="en-US" altLang="zh-CN" i="1" dirty="0">
                <a:ea typeface="宋体" panose="02010600030101010101" pitchFamily="2" charset="-122"/>
              </a:rPr>
              <a:t>a</a:t>
            </a:r>
            <a:r>
              <a:rPr lang="en-US" altLang="zh-CN" i="1" baseline="-25000" dirty="0">
                <a:ea typeface="宋体" panose="02010600030101010101" pitchFamily="2" charset="-122"/>
              </a:rPr>
              <a:t>i</a:t>
            </a:r>
            <a:r>
              <a:rPr lang="en-US" altLang="zh-CN" dirty="0">
                <a:ea typeface="宋体" panose="02010600030101010101" pitchFamily="2" charset="-122"/>
              </a:rPr>
              <a:t> &gt; </a:t>
            </a:r>
            <a:r>
              <a:rPr lang="en-US" altLang="zh-CN" i="1" dirty="0">
                <a:ea typeface="宋体" panose="02010600030101010101" pitchFamily="2" charset="-122"/>
              </a:rPr>
              <a:t>v</a:t>
            </a:r>
            <a:r>
              <a:rPr lang="en-US" altLang="zh-CN" dirty="0">
                <a:ea typeface="宋体" panose="02010600030101010101" pitchFamily="2" charset="-122"/>
              </a:rPr>
              <a:t> </a:t>
            </a:r>
            <a:r>
              <a:rPr lang="en-US" altLang="zh-CN" b="1" dirty="0">
                <a:ea typeface="宋体" panose="02010600030101010101" pitchFamily="2" charset="-122"/>
              </a:rPr>
              <a:t>then </a:t>
            </a:r>
            <a:r>
              <a:rPr lang="en-US" altLang="zh-CN" i="1" dirty="0">
                <a:ea typeface="宋体" panose="02010600030101010101" pitchFamily="2" charset="-122"/>
              </a:rPr>
              <a:t>v</a:t>
            </a:r>
            <a:r>
              <a:rPr lang="en-US" altLang="zh-CN" dirty="0">
                <a:ea typeface="宋体" panose="02010600030101010101" pitchFamily="2" charset="-122"/>
              </a:rPr>
              <a:t> </a:t>
            </a:r>
            <a:r>
              <a:rPr lang="en-US" altLang="zh-CN" dirty="0">
                <a:latin typeface="Lucida Console" panose="020B0609040504020204" pitchFamily="49" charset="0"/>
                <a:ea typeface="宋体" panose="02010600030101010101" pitchFamily="2" charset="-122"/>
              </a:rPr>
              <a:t>:=</a:t>
            </a:r>
            <a:r>
              <a:rPr lang="en-US" altLang="zh-CN" dirty="0">
                <a:ea typeface="宋体" panose="02010600030101010101" pitchFamily="2" charset="-122"/>
              </a:rPr>
              <a:t> </a:t>
            </a:r>
            <a:r>
              <a:rPr lang="en-US" altLang="zh-CN" i="1" dirty="0">
                <a:ea typeface="宋体" panose="02010600030101010101" pitchFamily="2" charset="-122"/>
              </a:rPr>
              <a:t>a</a:t>
            </a:r>
            <a:r>
              <a:rPr lang="en-US" altLang="zh-CN" i="1" baseline="-25000" dirty="0">
                <a:ea typeface="宋体" panose="02010600030101010101" pitchFamily="2" charset="-122"/>
              </a:rPr>
              <a:t>i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3</a:t>
            </a:r>
            <a:endParaRPr lang="en-US" altLang="zh-CN" dirty="0">
              <a:solidFill>
                <a:srgbClr val="FF0000"/>
              </a:solidFill>
              <a:ea typeface="宋体" panose="02010600030101010101" pitchFamily="2" charset="-122"/>
            </a:endParaRPr>
          </a:p>
          <a:p>
            <a:pPr>
              <a:buNone/>
            </a:pPr>
            <a:r>
              <a:rPr lang="en-US" altLang="zh-CN" dirty="0">
                <a:ea typeface="宋体" panose="02010600030101010101" pitchFamily="2" charset="-122"/>
              </a:rPr>
              <a:t>     </a:t>
            </a:r>
            <a:r>
              <a:rPr lang="en-US" altLang="zh-CN" b="1" dirty="0">
                <a:ea typeface="宋体" panose="02010600030101010101" pitchFamily="2" charset="-122"/>
              </a:rPr>
              <a:t>return</a:t>
            </a:r>
            <a:r>
              <a:rPr lang="en-US" altLang="zh-CN" dirty="0">
                <a:ea typeface="宋体" panose="02010600030101010101" pitchFamily="2" charset="-122"/>
              </a:rPr>
              <a:t> </a:t>
            </a:r>
            <a:r>
              <a:rPr lang="en-US" altLang="zh-CN" i="1" dirty="0">
                <a:ea typeface="宋体" panose="02010600030101010101" pitchFamily="2" charset="-122"/>
              </a:rPr>
              <a:t>v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4</a:t>
            </a:r>
            <a:endParaRPr lang="en-US" altLang="zh-CN" baseline="-25000" dirty="0">
              <a:solidFill>
                <a:srgbClr val="FF0000"/>
              </a:solidFill>
              <a:ea typeface="宋体" panose="02010600030101010101" pitchFamily="2" charset="-122"/>
            </a:endParaRPr>
          </a:p>
          <a:p>
            <a:pPr>
              <a:buNone/>
            </a:pPr>
            <a:r>
              <a:rPr lang="en-US" altLang="zh-CN" b="1" dirty="0">
                <a:solidFill>
                  <a:srgbClr val="000000"/>
                </a:solidFill>
                <a:ea typeface="宋体" panose="02010600030101010101" pitchFamily="2" charset="-122"/>
              </a:rPr>
              <a:t>w.c.t.c.:</a:t>
            </a:r>
            <a:r>
              <a:rPr lang="en-US" altLang="zh-CN" dirty="0">
                <a:ea typeface="宋体" panose="02010600030101010101" pitchFamily="2" charset="-122"/>
              </a:rPr>
              <a:t> </a:t>
            </a:r>
            <a:endParaRPr lang="en-US" altLang="zh-CN" baseline="-25000" dirty="0">
              <a:ea typeface="宋体" panose="02010600030101010101" pitchFamily="2" charset="-122"/>
            </a:endParaRPr>
          </a:p>
        </p:txBody>
      </p:sp>
      <p:sp>
        <p:nvSpPr>
          <p:cNvPr id="79876" name="AutoShape 4"/>
          <p:cNvSpPr/>
          <p:nvPr/>
        </p:nvSpPr>
        <p:spPr>
          <a:xfrm>
            <a:off x="6629400" y="2209800"/>
            <a:ext cx="457200" cy="2209800"/>
          </a:xfrm>
          <a:prstGeom prst="rightBrace">
            <a:avLst>
              <a:gd name="adj1" fmla="val 40255"/>
              <a:gd name="adj2" fmla="val 50000"/>
            </a:avLst>
          </a:prstGeom>
          <a:noFill/>
          <a:ln w="63500" cap="flat" cmpd="sng">
            <a:solidFill>
              <a:srgbClr val="FF0000"/>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79877" name="Text Box 5"/>
          <p:cNvSpPr txBox="1"/>
          <p:nvPr/>
        </p:nvSpPr>
        <p:spPr>
          <a:xfrm>
            <a:off x="7239000" y="2362200"/>
            <a:ext cx="1447800" cy="1917700"/>
          </a:xfrm>
          <a:prstGeom prst="rect">
            <a:avLst/>
          </a:prstGeom>
          <a:noFill/>
          <a:ln w="63500">
            <a:noFill/>
          </a:ln>
        </p:spPr>
        <p:txBody>
          <a:bodyPr anchor="ctr" anchorCtr="0">
            <a:spAutoFit/>
          </a:bodyPr>
          <a:p>
            <a:pPr eaLnBrk="0" hangingPunct="0">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Times for </a:t>
            </a:r>
            <a:r>
              <a:rPr lang="en-US" altLang="zh-CN" sz="2400" b="1" i="1" dirty="0">
                <a:solidFill>
                  <a:srgbClr val="FF0000"/>
                </a:solidFill>
                <a:latin typeface="Times New Roman" panose="02020603050405020304" pitchFamily="18" charset="0"/>
                <a:ea typeface="宋体" panose="02010600030101010101" pitchFamily="2" charset="-122"/>
              </a:rPr>
              <a:t>each</a:t>
            </a:r>
            <a:r>
              <a:rPr lang="en-US" altLang="zh-CN" sz="2400" b="1" dirty="0">
                <a:solidFill>
                  <a:srgbClr val="FF0000"/>
                </a:solidFill>
                <a:latin typeface="Times New Roman" panose="02020603050405020304" pitchFamily="18" charset="0"/>
                <a:ea typeface="宋体" panose="02010600030101010101" pitchFamily="2" charset="-122"/>
              </a:rPr>
              <a:t> execution of each line.</a:t>
            </a:r>
            <a:endParaRPr lang="en-US" altLang="zh-CN" sz="2400" b="1" dirty="0">
              <a:solidFill>
                <a:srgbClr val="FF0000"/>
              </a:solidFill>
              <a:latin typeface="Times New Roman" panose="02020603050405020304" pitchFamily="18" charset="0"/>
              <a:ea typeface="宋体" panose="02010600030101010101" pitchFamily="2" charset="-122"/>
            </a:endParaRPr>
          </a:p>
        </p:txBody>
      </p:sp>
      <p:graphicFrame>
        <p:nvGraphicFramePr>
          <p:cNvPr id="79878" name="Object 6"/>
          <p:cNvGraphicFramePr>
            <a:graphicFrameLocks noChangeAspect="1"/>
          </p:cNvGraphicFramePr>
          <p:nvPr/>
        </p:nvGraphicFramePr>
        <p:xfrm>
          <a:off x="2286000" y="5105400"/>
          <a:ext cx="5091113" cy="1409700"/>
        </p:xfrm>
        <a:graphic>
          <a:graphicData uri="http://schemas.openxmlformats.org/presentationml/2006/ole">
            <mc:AlternateContent xmlns:mc="http://schemas.openxmlformats.org/markup-compatibility/2006">
              <mc:Choice xmlns:v="urn:schemas-microsoft-com:vml" Requires="v">
                <p:oleObj spid="_x0000_s3093" name="" r:id="rId1" imgW="1651000" imgH="457200" progId="Equation.3">
                  <p:embed/>
                </p:oleObj>
              </mc:Choice>
              <mc:Fallback>
                <p:oleObj name="" r:id="rId1" imgW="1651000" imgH="457200" progId="Equation.3">
                  <p:embed/>
                  <p:pic>
                    <p:nvPicPr>
                      <p:cNvPr id="0" name="图片 3092"/>
                      <p:cNvPicPr/>
                      <p:nvPr/>
                    </p:nvPicPr>
                    <p:blipFill>
                      <a:blip r:embed="rId2"/>
                      <a:stretch>
                        <a:fillRect/>
                      </a:stretch>
                    </p:blipFill>
                    <p:spPr>
                      <a:xfrm>
                        <a:off x="2286000" y="5105400"/>
                        <a:ext cx="5091113" cy="1409700"/>
                      </a:xfrm>
                      <a:prstGeom prst="rect">
                        <a:avLst/>
                      </a:prstGeom>
                      <a:solidFill>
                        <a:schemeClr val="bg1"/>
                      </a:solidFill>
                      <a:ln w="38100" cap="flat" cmpd="sng">
                        <a:solidFill>
                          <a:schemeClr val="accent2"/>
                        </a:solidFill>
                        <a:prstDash val="solid"/>
                        <a:miter/>
                        <a:headEnd type="none" w="med" len="med"/>
                        <a:tailEnd type="none" w="med" len="med"/>
                      </a:ln>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80898"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Complexity analysis, </a:t>
            </a:r>
            <a:r>
              <a:rPr lang="en-US" altLang="zh-CN" i="1" dirty="0">
                <a:ea typeface="宋体" panose="02010600030101010101" pitchFamily="2" charset="-122"/>
              </a:rPr>
              <a:t>cont.</a:t>
            </a:r>
            <a:endParaRPr lang="en-US" altLang="zh-CN" dirty="0">
              <a:ea typeface="宋体" panose="02010600030101010101" pitchFamily="2" charset="-122"/>
            </a:endParaRPr>
          </a:p>
        </p:txBody>
      </p:sp>
      <p:sp>
        <p:nvSpPr>
          <p:cNvPr id="80899" name="Rectangle 3"/>
          <p:cNvSpPr>
            <a:spLocks noGrp="1"/>
          </p:cNvSpPr>
          <p:nvPr>
            <p:ph idx="1"/>
          </p:nvPr>
        </p:nvSpPr>
        <p:spPr>
          <a:ln/>
        </p:spPr>
        <p:txBody>
          <a:bodyPr vert="horz" wrap="square" lIns="91440" tIns="45720" rIns="91440" bIns="45720" anchor="t" anchorCtr="0"/>
          <a:p>
            <a:pPr>
              <a:buNone/>
            </a:pPr>
            <a:r>
              <a:rPr lang="en-US" altLang="zh-CN" b="1" dirty="0">
                <a:solidFill>
                  <a:srgbClr val="000000"/>
                </a:solidFill>
                <a:ea typeface="宋体" panose="02010600030101010101" pitchFamily="2" charset="-122"/>
              </a:rPr>
              <a:t>Now, what is the simplest form of the exact (</a:t>
            </a:r>
            <a:r>
              <a:rPr lang="en-US" altLang="zh-CN" b="1" dirty="0">
                <a:solidFill>
                  <a:srgbClr val="000000"/>
                </a:solidFill>
                <a:ea typeface="宋体" panose="02010600030101010101" pitchFamily="2" charset="-122"/>
                <a:sym typeface="Symbol" panose="05050102010706020507" pitchFamily="18" charset="2"/>
              </a:rPr>
              <a:t></a:t>
            </a:r>
            <a:r>
              <a:rPr lang="en-US" altLang="zh-CN" b="1" dirty="0">
                <a:solidFill>
                  <a:srgbClr val="000000"/>
                </a:solidFill>
                <a:ea typeface="宋体" panose="02010600030101010101" pitchFamily="2" charset="-122"/>
              </a:rPr>
              <a:t>) order of growth of </a:t>
            </a:r>
            <a:r>
              <a:rPr lang="en-US" altLang="zh-CN" b="1" i="1" dirty="0">
                <a:solidFill>
                  <a:srgbClr val="000000"/>
                </a:solidFill>
                <a:ea typeface="宋体" panose="02010600030101010101" pitchFamily="2" charset="-122"/>
              </a:rPr>
              <a:t>t</a:t>
            </a:r>
            <a:r>
              <a:rPr lang="en-US" altLang="zh-CN" b="1" dirty="0">
                <a:solidFill>
                  <a:srgbClr val="000000"/>
                </a:solidFill>
                <a:ea typeface="宋体" panose="02010600030101010101" pitchFamily="2" charset="-122"/>
              </a:rPr>
              <a:t>(</a:t>
            </a:r>
            <a:r>
              <a:rPr lang="en-US" altLang="zh-CN" b="1" i="1" dirty="0">
                <a:solidFill>
                  <a:srgbClr val="000000"/>
                </a:solidFill>
                <a:ea typeface="宋体" panose="02010600030101010101" pitchFamily="2" charset="-122"/>
              </a:rPr>
              <a:t>n</a:t>
            </a:r>
            <a:r>
              <a:rPr lang="en-US" altLang="zh-CN" b="1" dirty="0">
                <a:solidFill>
                  <a:srgbClr val="000000"/>
                </a:solidFill>
                <a:ea typeface="宋体" panose="02010600030101010101" pitchFamily="2" charset="-122"/>
              </a:rPr>
              <a:t>)?</a:t>
            </a:r>
            <a:endParaRPr lang="en-US" altLang="zh-CN" b="1" dirty="0">
              <a:solidFill>
                <a:srgbClr val="000000"/>
              </a:solidFill>
              <a:ea typeface="宋体" panose="02010600030101010101" pitchFamily="2" charset="-122"/>
            </a:endParaRPr>
          </a:p>
        </p:txBody>
      </p:sp>
      <p:graphicFrame>
        <p:nvGraphicFramePr>
          <p:cNvPr id="80900" name="Object 4"/>
          <p:cNvGraphicFramePr>
            <a:graphicFrameLocks noChangeAspect="1"/>
          </p:cNvGraphicFramePr>
          <p:nvPr/>
        </p:nvGraphicFramePr>
        <p:xfrm>
          <a:off x="838200" y="2971800"/>
          <a:ext cx="7378700" cy="2822575"/>
        </p:xfrm>
        <a:graphic>
          <a:graphicData uri="http://schemas.openxmlformats.org/presentationml/2006/ole">
            <mc:AlternateContent xmlns:mc="http://schemas.openxmlformats.org/markup-compatibility/2006">
              <mc:Choice xmlns:v="urn:schemas-microsoft-com:vml" Requires="v">
                <p:oleObj spid="_x0000_s3094" name="" r:id="rId1" imgW="3022600" imgH="1155700" progId="Equation.DSMT4">
                  <p:embed/>
                </p:oleObj>
              </mc:Choice>
              <mc:Fallback>
                <p:oleObj name="" r:id="rId1" imgW="3022600" imgH="1155700" progId="Equation.DSMT4">
                  <p:embed/>
                  <p:pic>
                    <p:nvPicPr>
                      <p:cNvPr id="0" name="图片 3093"/>
                      <p:cNvPicPr/>
                      <p:nvPr/>
                    </p:nvPicPr>
                    <p:blipFill>
                      <a:blip r:embed="rId2"/>
                      <a:stretch>
                        <a:fillRect/>
                      </a:stretch>
                    </p:blipFill>
                    <p:spPr>
                      <a:xfrm>
                        <a:off x="838200" y="2971800"/>
                        <a:ext cx="7378700" cy="2822575"/>
                      </a:xfrm>
                      <a:prstGeom prst="rect">
                        <a:avLst/>
                      </a:prstGeom>
                      <a:noFill/>
                      <a:ln w="38100">
                        <a:noFill/>
                        <a:miter/>
                      </a:ln>
                    </p:spPr>
                  </p:pic>
                </p:oleObj>
              </mc:Fallback>
            </mc:AlternateContent>
          </a:graphicData>
        </a:graphic>
      </p:graphicFrame>
      <p:grpSp>
        <p:nvGrpSpPr>
          <p:cNvPr id="2" name="Group 5"/>
          <p:cNvGrpSpPr/>
          <p:nvPr/>
        </p:nvGrpSpPr>
        <p:grpSpPr>
          <a:xfrm>
            <a:off x="1900238" y="3276600"/>
            <a:ext cx="2976562" cy="1219200"/>
            <a:chOff x="1197" y="2064"/>
            <a:chExt cx="1875" cy="768"/>
          </a:xfrm>
        </p:grpSpPr>
        <p:sp>
          <p:nvSpPr>
            <p:cNvPr id="80902" name="Line 6"/>
            <p:cNvSpPr/>
            <p:nvPr/>
          </p:nvSpPr>
          <p:spPr>
            <a:xfrm>
              <a:off x="1197" y="2349"/>
              <a:ext cx="190" cy="432"/>
            </a:xfrm>
            <a:prstGeom prst="line">
              <a:avLst/>
            </a:prstGeom>
            <a:ln w="63500" cap="flat" cmpd="sng">
              <a:solidFill>
                <a:srgbClr val="FF0000"/>
              </a:solidFill>
              <a:prstDash val="solid"/>
              <a:round/>
              <a:headEnd type="none" w="med" len="med"/>
              <a:tailEnd type="stealth" w="lg" len="med"/>
            </a:ln>
          </p:spPr>
        </p:sp>
        <p:grpSp>
          <p:nvGrpSpPr>
            <p:cNvPr id="80903" name="Group 7"/>
            <p:cNvGrpSpPr/>
            <p:nvPr/>
          </p:nvGrpSpPr>
          <p:grpSpPr>
            <a:xfrm>
              <a:off x="1872" y="2064"/>
              <a:ext cx="720" cy="768"/>
              <a:chOff x="1872" y="2064"/>
              <a:chExt cx="720" cy="768"/>
            </a:xfrm>
          </p:grpSpPr>
          <p:sp>
            <p:nvSpPr>
              <p:cNvPr id="80904" name="Oval 8"/>
              <p:cNvSpPr/>
              <p:nvPr/>
            </p:nvSpPr>
            <p:spPr>
              <a:xfrm>
                <a:off x="1872" y="2064"/>
                <a:ext cx="720" cy="336"/>
              </a:xfrm>
              <a:prstGeom prst="ellipse">
                <a:avLst/>
              </a:prstGeom>
              <a:noFill/>
              <a:ln w="63500" cap="flat" cmpd="sng">
                <a:solidFill>
                  <a:srgbClr val="FF0000"/>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0905" name="Line 9"/>
              <p:cNvSpPr/>
              <p:nvPr/>
            </p:nvSpPr>
            <p:spPr>
              <a:xfrm>
                <a:off x="2304" y="2400"/>
                <a:ext cx="48" cy="432"/>
              </a:xfrm>
              <a:prstGeom prst="line">
                <a:avLst/>
              </a:prstGeom>
              <a:ln w="63500" cap="flat" cmpd="sng">
                <a:solidFill>
                  <a:srgbClr val="FF0000"/>
                </a:solidFill>
                <a:prstDash val="solid"/>
                <a:round/>
                <a:headEnd type="none" w="med" len="med"/>
                <a:tailEnd type="stealth" w="lg" len="med"/>
              </a:ln>
            </p:spPr>
          </p:sp>
        </p:grpSp>
        <p:sp>
          <p:nvSpPr>
            <p:cNvPr id="80906" name="Line 10"/>
            <p:cNvSpPr/>
            <p:nvPr/>
          </p:nvSpPr>
          <p:spPr>
            <a:xfrm>
              <a:off x="2928" y="2352"/>
              <a:ext cx="144" cy="480"/>
            </a:xfrm>
            <a:prstGeom prst="line">
              <a:avLst/>
            </a:prstGeom>
            <a:ln w="63500" cap="flat" cmpd="sng">
              <a:solidFill>
                <a:srgbClr val="FF0000"/>
              </a:solidFill>
              <a:prstDash val="solid"/>
              <a:round/>
              <a:headEnd type="none" w="med" len="med"/>
              <a:tailEnd type="stealth" w="lg" len="med"/>
            </a:ln>
          </p:spPr>
        </p:sp>
      </p:grpSp>
      <p:grpSp>
        <p:nvGrpSpPr>
          <p:cNvPr id="4" name="Group 11"/>
          <p:cNvGrpSpPr/>
          <p:nvPr/>
        </p:nvGrpSpPr>
        <p:grpSpPr>
          <a:xfrm>
            <a:off x="2895600" y="3721100"/>
            <a:ext cx="5410200" cy="1612900"/>
            <a:chOff x="1824" y="2344"/>
            <a:chExt cx="3408" cy="1016"/>
          </a:xfrm>
        </p:grpSpPr>
        <p:sp>
          <p:nvSpPr>
            <p:cNvPr id="80908" name="Oval 12"/>
            <p:cNvSpPr/>
            <p:nvPr/>
          </p:nvSpPr>
          <p:spPr>
            <a:xfrm>
              <a:off x="1824" y="2592"/>
              <a:ext cx="768" cy="768"/>
            </a:xfrm>
            <a:prstGeom prst="ellipse">
              <a:avLst/>
            </a:prstGeom>
            <a:noFill/>
            <a:ln w="63500" cap="flat" cmpd="sng">
              <a:solidFill>
                <a:srgbClr val="FF0000"/>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0909" name="Freeform 13"/>
            <p:cNvSpPr/>
            <p:nvPr/>
          </p:nvSpPr>
          <p:spPr>
            <a:xfrm>
              <a:off x="2496" y="2344"/>
              <a:ext cx="1920" cy="392"/>
            </a:xfrm>
            <a:custGeom>
              <a:avLst/>
              <a:gdLst/>
              <a:ahLst/>
              <a:cxnLst>
                <a:cxn ang="0">
                  <a:pos x="0" y="344"/>
                </a:cxn>
                <a:cxn ang="0">
                  <a:pos x="26" y="8"/>
                </a:cxn>
                <a:cxn ang="0">
                  <a:pos x="41" y="392"/>
                </a:cxn>
              </a:cxnLst>
              <a:pathLst>
                <a:path w="2256" h="392">
                  <a:moveTo>
                    <a:pt x="0" y="344"/>
                  </a:moveTo>
                  <a:cubicBezTo>
                    <a:pt x="532" y="172"/>
                    <a:pt x="1064" y="0"/>
                    <a:pt x="1440" y="8"/>
                  </a:cubicBezTo>
                  <a:cubicBezTo>
                    <a:pt x="1816" y="16"/>
                    <a:pt x="2036" y="204"/>
                    <a:pt x="2256" y="392"/>
                  </a:cubicBezTo>
                </a:path>
              </a:pathLst>
            </a:custGeom>
            <a:noFill/>
            <a:ln w="63500" cap="flat" cmpd="sng">
              <a:solidFill>
                <a:srgbClr val="FF0000"/>
              </a:solidFill>
              <a:prstDash val="solid"/>
              <a:round/>
              <a:headEnd type="none" w="med" len="med"/>
              <a:tailEnd type="stealth" w="lg" len="med"/>
            </a:ln>
          </p:spPr>
          <p:txBody>
            <a:bodyPr/>
            <a:p>
              <a:endParaRPr lang="zh-CN" altLang="en-US"/>
            </a:p>
          </p:txBody>
        </p:sp>
        <p:sp>
          <p:nvSpPr>
            <p:cNvPr id="80910" name="Oval 14"/>
            <p:cNvSpPr/>
            <p:nvPr/>
          </p:nvSpPr>
          <p:spPr>
            <a:xfrm>
              <a:off x="4080" y="2736"/>
              <a:ext cx="1152" cy="432"/>
            </a:xfrm>
            <a:prstGeom prst="ellipse">
              <a:avLst/>
            </a:prstGeom>
            <a:noFill/>
            <a:ln w="63500" cap="flat" cmpd="sng">
              <a:solidFill>
                <a:srgbClr val="FF0000"/>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5" name="Group 15"/>
          <p:cNvGrpSpPr/>
          <p:nvPr/>
        </p:nvGrpSpPr>
        <p:grpSpPr>
          <a:xfrm>
            <a:off x="2743200" y="4419600"/>
            <a:ext cx="4724400" cy="1371600"/>
            <a:chOff x="1728" y="2784"/>
            <a:chExt cx="2976" cy="864"/>
          </a:xfrm>
        </p:grpSpPr>
        <p:sp>
          <p:nvSpPr>
            <p:cNvPr id="80912" name="Oval 16"/>
            <p:cNvSpPr/>
            <p:nvPr/>
          </p:nvSpPr>
          <p:spPr>
            <a:xfrm>
              <a:off x="4128" y="2784"/>
              <a:ext cx="576" cy="336"/>
            </a:xfrm>
            <a:prstGeom prst="ellipse">
              <a:avLst/>
            </a:prstGeom>
            <a:noFill/>
            <a:ln w="63500" cap="flat" cmpd="sng">
              <a:solidFill>
                <a:srgbClr val="FF0000"/>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0913" name="Freeform 17"/>
            <p:cNvSpPr/>
            <p:nvPr/>
          </p:nvSpPr>
          <p:spPr>
            <a:xfrm>
              <a:off x="2160" y="3072"/>
              <a:ext cx="2178" cy="288"/>
            </a:xfrm>
            <a:custGeom>
              <a:avLst/>
              <a:gdLst/>
              <a:ahLst/>
              <a:cxnLst>
                <a:cxn ang="0">
                  <a:pos x="750" y="0"/>
                </a:cxn>
                <a:cxn ang="0">
                  <a:pos x="669" y="4"/>
                </a:cxn>
                <a:cxn ang="0">
                  <a:pos x="125" y="3"/>
                </a:cxn>
                <a:cxn ang="0">
                  <a:pos x="0" y="7"/>
                </a:cxn>
              </a:cxnLst>
              <a:pathLst>
                <a:path w="2274" h="336">
                  <a:moveTo>
                    <a:pt x="2208" y="0"/>
                  </a:moveTo>
                  <a:cubicBezTo>
                    <a:pt x="2252" y="88"/>
                    <a:pt x="2274" y="177"/>
                    <a:pt x="1968" y="192"/>
                  </a:cubicBezTo>
                  <a:cubicBezTo>
                    <a:pt x="1662" y="207"/>
                    <a:pt x="698" y="67"/>
                    <a:pt x="370" y="91"/>
                  </a:cubicBezTo>
                  <a:cubicBezTo>
                    <a:pt x="42" y="115"/>
                    <a:pt x="77" y="285"/>
                    <a:pt x="0" y="336"/>
                  </a:cubicBezTo>
                </a:path>
              </a:pathLst>
            </a:custGeom>
            <a:noFill/>
            <a:ln w="63500" cap="flat" cmpd="sng">
              <a:solidFill>
                <a:srgbClr val="FF0000"/>
              </a:solidFill>
              <a:prstDash val="solid"/>
              <a:round/>
              <a:headEnd type="none" w="med" len="med"/>
              <a:tailEnd type="stealth" w="lg" len="med"/>
            </a:ln>
          </p:spPr>
          <p:txBody>
            <a:bodyPr/>
            <a:p>
              <a:endParaRPr lang="zh-CN" altLang="en-US"/>
            </a:p>
          </p:txBody>
        </p:sp>
        <p:sp>
          <p:nvSpPr>
            <p:cNvPr id="80914" name="Oval 18"/>
            <p:cNvSpPr/>
            <p:nvPr/>
          </p:nvSpPr>
          <p:spPr>
            <a:xfrm>
              <a:off x="1728" y="3312"/>
              <a:ext cx="528" cy="336"/>
            </a:xfrm>
            <a:prstGeom prst="ellipse">
              <a:avLst/>
            </a:prstGeom>
            <a:noFill/>
            <a:ln w="63500" cap="flat" cmpd="sng">
              <a:solidFill>
                <a:srgbClr val="FF0000"/>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grpSp>
        <p:nvGrpSpPr>
          <p:cNvPr id="6" name="Group 19"/>
          <p:cNvGrpSpPr/>
          <p:nvPr/>
        </p:nvGrpSpPr>
        <p:grpSpPr>
          <a:xfrm>
            <a:off x="2743200" y="5257800"/>
            <a:ext cx="3048000" cy="622300"/>
            <a:chOff x="1728" y="3312"/>
            <a:chExt cx="1920" cy="392"/>
          </a:xfrm>
        </p:grpSpPr>
        <p:sp>
          <p:nvSpPr>
            <p:cNvPr id="80916" name="Oval 20"/>
            <p:cNvSpPr/>
            <p:nvPr/>
          </p:nvSpPr>
          <p:spPr>
            <a:xfrm>
              <a:off x="1728" y="3312"/>
              <a:ext cx="960" cy="336"/>
            </a:xfrm>
            <a:prstGeom prst="ellipse">
              <a:avLst/>
            </a:prstGeom>
            <a:noFill/>
            <a:ln w="63500" cap="flat" cmpd="sng">
              <a:solidFill>
                <a:srgbClr val="FF0000"/>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80917" name="Freeform 21"/>
            <p:cNvSpPr/>
            <p:nvPr/>
          </p:nvSpPr>
          <p:spPr>
            <a:xfrm>
              <a:off x="2592" y="3552"/>
              <a:ext cx="1056" cy="152"/>
            </a:xfrm>
            <a:custGeom>
              <a:avLst/>
              <a:gdLst/>
              <a:ahLst/>
              <a:cxnLst>
                <a:cxn ang="0">
                  <a:pos x="0" y="48"/>
                </a:cxn>
                <a:cxn ang="0">
                  <a:pos x="576" y="144"/>
                </a:cxn>
                <a:cxn ang="0">
                  <a:pos x="1056" y="0"/>
                </a:cxn>
              </a:cxnLst>
              <a:pathLst>
                <a:path w="1056" h="152">
                  <a:moveTo>
                    <a:pt x="0" y="48"/>
                  </a:moveTo>
                  <a:cubicBezTo>
                    <a:pt x="200" y="100"/>
                    <a:pt x="400" y="152"/>
                    <a:pt x="576" y="144"/>
                  </a:cubicBezTo>
                  <a:cubicBezTo>
                    <a:pt x="752" y="136"/>
                    <a:pt x="904" y="68"/>
                    <a:pt x="1056" y="0"/>
                  </a:cubicBezTo>
                </a:path>
              </a:pathLst>
            </a:custGeom>
            <a:noFill/>
            <a:ln w="63500" cap="flat" cmpd="sng">
              <a:solidFill>
                <a:srgbClr val="FF0000"/>
              </a:solidFill>
              <a:prstDash val="solid"/>
              <a:round/>
              <a:headEnd type="none" w="med" len="med"/>
              <a:tailEnd type="stealth" w="lg" len="med"/>
            </a:ln>
          </p:spPr>
          <p:txBody>
            <a:bodyPr/>
            <a:p>
              <a:endParaRPr lang="zh-CN" altLang="en-US"/>
            </a:p>
          </p:txBody>
        </p:sp>
      </p:grpSp>
      <p:sp>
        <p:nvSpPr>
          <p:cNvPr id="175126" name="Oval 22"/>
          <p:cNvSpPr/>
          <p:nvPr/>
        </p:nvSpPr>
        <p:spPr>
          <a:xfrm>
            <a:off x="6553200" y="5257800"/>
            <a:ext cx="990600" cy="533400"/>
          </a:xfrm>
          <a:prstGeom prst="ellipse">
            <a:avLst/>
          </a:prstGeom>
          <a:noFill/>
          <a:ln w="63500" cap="flat" cmpd="sng">
            <a:solidFill>
              <a:schemeClr val="accent2"/>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audio>
                                      <p:cMediaNode>
                                        <p:cTn display="0" masterRel="sameClick">
                                          <p:stCondLst>
                                            <p:cond evt="begin" delay="0">
                                              <p:tn val="5"/>
                                            </p:cond>
                                          </p:stCondLst>
                                          <p:endCondLst>
                                            <p:cond evt="onStopAudio" delay="0">
                                              <p:tgtEl>
                                                <p:sldTgt/>
                                              </p:tgtEl>
                                            </p:cond>
                                          </p:endCondLst>
                                        </p:cTn>
                                        <p:tgtEl>
                                          <p:sndTgt r:embed="rId3" name="PROJCTOR.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audio>
                                      <p:cMediaNode>
                                        <p:cTn display="0" masterRel="sameClick">
                                          <p:stCondLst>
                                            <p:cond evt="begin" delay="0">
                                              <p:tn val="9"/>
                                            </p:cond>
                                          </p:stCondLst>
                                          <p:endCondLst>
                                            <p:cond evt="onStopAudio" delay="0">
                                              <p:tgtEl>
                                                <p:sldTgt/>
                                              </p:tgtEl>
                                            </p:cond>
                                          </p:endCondLst>
                                        </p:cTn>
                                        <p:tgtEl>
                                          <p:sndTgt r:embed="rId3" name="PROJCTOR.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audio>
                                      <p:cMediaNode>
                                        <p:cTn display="0" masterRel="sameClick">
                                          <p:stCondLst>
                                            <p:cond evt="begin" delay="0">
                                              <p:tn val="13"/>
                                            </p:cond>
                                          </p:stCondLst>
                                          <p:endCondLst>
                                            <p:cond evt="onStopAudio" delay="0">
                                              <p:tgtEl>
                                                <p:sldTgt/>
                                              </p:tgtEl>
                                            </p:cond>
                                          </p:endCondLst>
                                        </p:cTn>
                                        <p:tgtEl>
                                          <p:sndTgt r:embed="rId3" name="PROJCTOR.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audio>
                                      <p:cMediaNode>
                                        <p:cTn display="0" masterRel="sameClick">
                                          <p:stCondLst>
                                            <p:cond evt="begin" delay="0">
                                              <p:tn val="17"/>
                                            </p:cond>
                                          </p:stCondLst>
                                          <p:endCondLst>
                                            <p:cond evt="onStopAudio" delay="0">
                                              <p:tgtEl>
                                                <p:sldTgt/>
                                              </p:tgtEl>
                                            </p:cond>
                                          </p:endCondLst>
                                        </p:cTn>
                                        <p:tgtEl>
                                          <p:sndTgt r:embed="rId3" name="PROJCTOR.WAV"/>
                                        </p:tgtEl>
                                      </p:cMediaNode>
                                    </p:audio>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5126"/>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4"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标题 1"/>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General Plan</a:t>
            </a:r>
            <a:endParaRPr lang="zh-CN" altLang="en-US" dirty="0">
              <a:ea typeface="宋体" panose="02010600030101010101" pitchFamily="2" charset="-122"/>
            </a:endParaRPr>
          </a:p>
        </p:txBody>
      </p:sp>
      <p:sp>
        <p:nvSpPr>
          <p:cNvPr id="73731" name="内容占位符 2"/>
          <p:cNvSpPr>
            <a:spLocks noGrp="1"/>
          </p:cNvSpPr>
          <p:nvPr>
            <p:ph idx="1"/>
          </p:nvPr>
        </p:nvSpPr>
        <p:spPr>
          <a:ln/>
        </p:spPr>
        <p:txBody>
          <a:bodyPr vert="horz" wrap="square" lIns="91440" tIns="45720" rIns="91440" bIns="45720" anchor="t" anchorCtr="0"/>
          <a:p>
            <a:pPr marL="514350" indent="-514350">
              <a:buFont typeface="Wingdings" panose="05000000000000000000" pitchFamily="2" charset="2"/>
              <a:buAutoNum type="arabicPeriod"/>
            </a:pPr>
            <a:r>
              <a:rPr lang="en-US" altLang="zh-CN" sz="2800" dirty="0">
                <a:ea typeface="宋体" panose="02010600030101010101" pitchFamily="2" charset="-122"/>
              </a:rPr>
              <a:t>Decide on a parameter (or parameters) indicating an input’s size.</a:t>
            </a:r>
            <a:endParaRPr lang="en-US" altLang="zh-CN" sz="2800" dirty="0">
              <a:ea typeface="宋体" panose="02010600030101010101" pitchFamily="2" charset="-122"/>
            </a:endParaRPr>
          </a:p>
          <a:p>
            <a:pPr marL="514350" indent="-514350">
              <a:buFont typeface="Wingdings" panose="05000000000000000000" pitchFamily="2" charset="2"/>
              <a:buAutoNum type="arabicPeriod"/>
            </a:pPr>
            <a:r>
              <a:rPr lang="en-US" altLang="zh-CN" sz="2800" dirty="0">
                <a:ea typeface="宋体" panose="02010600030101010101" pitchFamily="2" charset="-122"/>
              </a:rPr>
              <a:t>Identify the algorithm’s basic operation. (As a rule, it is located in its innermost loop)</a:t>
            </a:r>
            <a:endParaRPr lang="en-US" altLang="zh-CN" sz="2800" dirty="0">
              <a:ea typeface="宋体" panose="02010600030101010101" pitchFamily="2" charset="-122"/>
            </a:endParaRPr>
          </a:p>
          <a:p>
            <a:pPr marL="514350" indent="-514350">
              <a:buFont typeface="Wingdings" panose="05000000000000000000" pitchFamily="2" charset="2"/>
              <a:buAutoNum type="arabicPeriod"/>
            </a:pPr>
            <a:r>
              <a:rPr lang="en-US" altLang="zh-CN" sz="2800" dirty="0">
                <a:ea typeface="宋体" panose="02010600030101010101" pitchFamily="2" charset="-122"/>
              </a:rPr>
              <a:t>Check whether the number of times the basic operation is executed depends only on the size of an input. If it also depends on some additional property, the worst-case, average-case, and, if necessary, best-case efficiencies have to be investigated separately.</a:t>
            </a:r>
            <a:endParaRPr lang="zh-CN" altLang="en-US" sz="2800"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731">
                                            <p:txEl>
                                              <p:charRg st="0" end="66"/>
                                            </p:txEl>
                                          </p:spTgt>
                                        </p:tgtEl>
                                        <p:attrNameLst>
                                          <p:attrName>style.visibility</p:attrName>
                                        </p:attrNameLst>
                                      </p:cBhvr>
                                      <p:to>
                                        <p:strVal val="visible"/>
                                      </p:to>
                                    </p:set>
                                    <p:animEffect transition="in" filter="blinds(horizontal)">
                                      <p:cBhvr>
                                        <p:cTn id="7" dur="500"/>
                                        <p:tgtEl>
                                          <p:spTgt spid="73731">
                                            <p:txEl>
                                              <p:charRg st="0" end="6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3731">
                                            <p:txEl>
                                              <p:charRg st="66" end="157"/>
                                            </p:txEl>
                                          </p:spTgt>
                                        </p:tgtEl>
                                        <p:attrNameLst>
                                          <p:attrName>style.visibility</p:attrName>
                                        </p:attrNameLst>
                                      </p:cBhvr>
                                      <p:to>
                                        <p:strVal val="visible"/>
                                      </p:to>
                                    </p:set>
                                    <p:animEffect transition="in" filter="blinds(horizontal)">
                                      <p:cBhvr>
                                        <p:cTn id="12" dur="500"/>
                                        <p:tgtEl>
                                          <p:spTgt spid="73731">
                                            <p:txEl>
                                              <p:charRg st="66" end="15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3731">
                                            <p:txEl>
                                              <p:charRg st="157" end="417"/>
                                            </p:txEl>
                                          </p:spTgt>
                                        </p:tgtEl>
                                        <p:attrNameLst>
                                          <p:attrName>style.visibility</p:attrName>
                                        </p:attrNameLst>
                                      </p:cBhvr>
                                      <p:to>
                                        <p:strVal val="visible"/>
                                      </p:to>
                                    </p:set>
                                    <p:animEffect transition="in" filter="blinds(horizontal)">
                                      <p:cBhvr>
                                        <p:cTn id="17" dur="500"/>
                                        <p:tgtEl>
                                          <p:spTgt spid="73731">
                                            <p:txEl>
                                              <p:charRg st="157" end="4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标题 1"/>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General Plan</a:t>
            </a:r>
            <a:endParaRPr lang="zh-CN" altLang="en-US" dirty="0">
              <a:ea typeface="宋体" panose="02010600030101010101" pitchFamily="2" charset="-122"/>
            </a:endParaRPr>
          </a:p>
        </p:txBody>
      </p:sp>
      <p:sp>
        <p:nvSpPr>
          <p:cNvPr id="74755" name="内容占位符 2"/>
          <p:cNvSpPr>
            <a:spLocks noGrp="1"/>
          </p:cNvSpPr>
          <p:nvPr>
            <p:ph idx="1"/>
          </p:nvPr>
        </p:nvSpPr>
        <p:spPr>
          <a:ln/>
        </p:spPr>
        <p:txBody>
          <a:bodyPr vert="horz" wrap="square" lIns="91440" tIns="45720" rIns="91440" bIns="45720" anchor="t" anchorCtr="0"/>
          <a:p>
            <a:pPr marL="514350" indent="-514350">
              <a:buNone/>
            </a:pPr>
            <a:r>
              <a:rPr lang="en-US" altLang="zh-CN" sz="2800" dirty="0">
                <a:ea typeface="宋体" panose="02010600030101010101" pitchFamily="2" charset="-122"/>
              </a:rPr>
              <a:t>4. Set up a sum expressing the number of times the algorithm’s basic operation is executed.</a:t>
            </a:r>
            <a:endParaRPr lang="en-US" altLang="zh-CN" sz="2800" dirty="0">
              <a:ea typeface="宋体" panose="02010600030101010101" pitchFamily="2" charset="-122"/>
            </a:endParaRPr>
          </a:p>
          <a:p>
            <a:pPr marL="514350" indent="-514350">
              <a:buNone/>
            </a:pPr>
            <a:r>
              <a:rPr lang="en-US" altLang="zh-CN" sz="2800" dirty="0">
                <a:ea typeface="宋体" panose="02010600030101010101" pitchFamily="2" charset="-122"/>
              </a:rPr>
              <a:t>5. Using standard formulas and rules of sum manipulation, either find a closed-form formula for the count or, at the very least, establish its order of grown.</a:t>
            </a:r>
            <a:endParaRPr lang="zh-CN" altLang="en-US" sz="2800"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55">
                                            <p:txEl>
                                              <p:charRg st="0" end="92"/>
                                            </p:txEl>
                                          </p:spTgt>
                                        </p:tgtEl>
                                        <p:attrNameLst>
                                          <p:attrName>style.visibility</p:attrName>
                                        </p:attrNameLst>
                                      </p:cBhvr>
                                      <p:to>
                                        <p:strVal val="visible"/>
                                      </p:to>
                                    </p:set>
                                    <p:animEffect transition="in" filter="blinds(horizontal)">
                                      <p:cBhvr>
                                        <p:cTn id="7" dur="500"/>
                                        <p:tgtEl>
                                          <p:spTgt spid="74755">
                                            <p:txEl>
                                              <p:charRg st="0" end="9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4755">
                                            <p:txEl>
                                              <p:charRg st="92" end="251"/>
                                            </p:txEl>
                                          </p:spTgt>
                                        </p:tgtEl>
                                        <p:attrNameLst>
                                          <p:attrName>style.visibility</p:attrName>
                                        </p:attrNameLst>
                                      </p:cBhvr>
                                      <p:to>
                                        <p:strVal val="visible"/>
                                      </p:to>
                                    </p:set>
                                    <p:animEffect transition="in" filter="blinds(horizontal)">
                                      <p:cBhvr>
                                        <p:cTn id="12" dur="500"/>
                                        <p:tgtEl>
                                          <p:spTgt spid="74755">
                                            <p:txEl>
                                              <p:charRg st="92" end="25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2"/>
          <p:cNvSpPr>
            <a:spLocks noGrp="1"/>
          </p:cNvSpPr>
          <p:nvPr>
            <p:ph type="title"/>
          </p:nvPr>
        </p:nvSpPr>
        <p:spPr>
          <a:xfrm>
            <a:off x="609600" y="533400"/>
            <a:ext cx="8534400" cy="685800"/>
          </a:xfrm>
          <a:ln/>
        </p:spPr>
        <p:txBody>
          <a:bodyPr vert="horz" wrap="square" lIns="91440" tIns="45720" rIns="91440" bIns="45720" anchor="ctr" anchorCtr="0"/>
          <a:p>
            <a:r>
              <a:rPr lang="en-US" altLang="zh-CN" sz="2800" dirty="0">
                <a:ea typeface="宋体" panose="02010600030101010101" pitchFamily="2" charset="-122"/>
              </a:rPr>
              <a:t>Example 2: Element uniqueness problem</a:t>
            </a:r>
            <a:endParaRPr lang="en-US" altLang="zh-CN" sz="2800" dirty="0">
              <a:ea typeface="宋体" panose="02010600030101010101" pitchFamily="2" charset="-122"/>
            </a:endParaRPr>
          </a:p>
        </p:txBody>
      </p:sp>
      <p:pic>
        <p:nvPicPr>
          <p:cNvPr id="83970" name="Picture 4" descr="2_3b"/>
          <p:cNvPicPr>
            <a:picLocks noGrp="1" noChangeAspect="1"/>
          </p:cNvPicPr>
          <p:nvPr>
            <p:ph idx="1"/>
          </p:nvPr>
        </p:nvPicPr>
        <p:blipFill>
          <a:blip r:embed="rId1"/>
          <a:stretch>
            <a:fillRect/>
          </a:stretch>
        </p:blipFill>
        <p:spPr>
          <a:xfrm>
            <a:off x="609600" y="1600200"/>
            <a:ext cx="8153400" cy="3257550"/>
          </a:xfrm>
          <a:solidFill>
            <a:schemeClr val="tx1"/>
          </a:solidFill>
          <a:ln/>
        </p:spPr>
      </p:pic>
      <p:graphicFrame>
        <p:nvGraphicFramePr>
          <p:cNvPr id="83971" name="Object 2"/>
          <p:cNvGraphicFramePr>
            <a:graphicFrameLocks noChangeAspect="1"/>
          </p:cNvGraphicFramePr>
          <p:nvPr/>
        </p:nvGraphicFramePr>
        <p:xfrm>
          <a:off x="838200" y="5029200"/>
          <a:ext cx="3000375" cy="677863"/>
        </p:xfrm>
        <a:graphic>
          <a:graphicData uri="http://schemas.openxmlformats.org/presentationml/2006/ole">
            <mc:AlternateContent xmlns:mc="http://schemas.openxmlformats.org/markup-compatibility/2006">
              <mc:Choice xmlns:v="urn:schemas-microsoft-com:vml" Requires="v">
                <p:oleObj spid="_x0000_s3097" name="" r:id="rId2" imgW="1066800" imgH="241300" progId="Equation.DSMT4">
                  <p:embed/>
                </p:oleObj>
              </mc:Choice>
              <mc:Fallback>
                <p:oleObj name="" r:id="rId2" imgW="1066800" imgH="241300" progId="Equation.DSMT4">
                  <p:embed/>
                  <p:pic>
                    <p:nvPicPr>
                      <p:cNvPr id="0" name="图片 3096"/>
                      <p:cNvPicPr/>
                      <p:nvPr/>
                    </p:nvPicPr>
                    <p:blipFill>
                      <a:blip r:embed="rId3"/>
                      <a:stretch>
                        <a:fillRect/>
                      </a:stretch>
                    </p:blipFill>
                    <p:spPr>
                      <a:xfrm>
                        <a:off x="838200" y="5029200"/>
                        <a:ext cx="3000375" cy="677863"/>
                      </a:xfrm>
                      <a:prstGeom prst="rect">
                        <a:avLst/>
                      </a:prstGeom>
                      <a:noFill/>
                      <a:ln w="38100">
                        <a:noFill/>
                        <a:miter/>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Units of Measuring Running Time</a:t>
            </a:r>
            <a:endParaRPr lang="zh-CN" altLang="en-US" dirty="0">
              <a:ea typeface="宋体" panose="02010600030101010101" pitchFamily="2" charset="-122"/>
            </a:endParaRPr>
          </a:p>
        </p:txBody>
      </p:sp>
      <p:sp>
        <p:nvSpPr>
          <p:cNvPr id="11266" name="内容占位符 2"/>
          <p:cNvSpPr>
            <a:spLocks noGrp="1"/>
          </p:cNvSpPr>
          <p:nvPr>
            <p:ph idx="1"/>
          </p:nvPr>
        </p:nvSpPr>
        <p:spPr>
          <a:ln/>
        </p:spPr>
        <p:txBody>
          <a:bodyPr vert="horz" wrap="square" lIns="91440" tIns="45720" rIns="91440" bIns="45720" anchor="t" anchorCtr="0"/>
          <a:p>
            <a:r>
              <a:rPr lang="en-US" altLang="zh-CN" dirty="0">
                <a:ea typeface="宋体" panose="02010600030101010101" pitchFamily="2" charset="-122"/>
              </a:rPr>
              <a:t>The thing to do is to identify the most important operation of the algorithm, called the basic operation, the operation contributing the most to the total running time, and compute the number of times the basic operation is execute.</a:t>
            </a:r>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graphicFrame>
        <p:nvGraphicFramePr>
          <p:cNvPr id="10242" name="Object 2"/>
          <p:cNvGraphicFramePr>
            <a:graphicFrameLocks noChangeAspect="1"/>
          </p:cNvGraphicFramePr>
          <p:nvPr/>
        </p:nvGraphicFramePr>
        <p:xfrm>
          <a:off x="457200" y="1524000"/>
          <a:ext cx="7323138" cy="1247775"/>
        </p:xfrm>
        <a:graphic>
          <a:graphicData uri="http://schemas.openxmlformats.org/presentationml/2006/ole">
            <mc:AlternateContent xmlns:mc="http://schemas.openxmlformats.org/markup-compatibility/2006">
              <mc:Choice xmlns:v="urn:schemas-microsoft-com:vml" Requires="v">
                <p:oleObj spid="_x0000_s3096" name="" r:id="rId1" imgW="2603500" imgH="444500" progId="Equation.DSMT4">
                  <p:embed/>
                </p:oleObj>
              </mc:Choice>
              <mc:Fallback>
                <p:oleObj name="" r:id="rId1" imgW="2603500" imgH="444500" progId="Equation.DSMT4">
                  <p:embed/>
                  <p:pic>
                    <p:nvPicPr>
                      <p:cNvPr id="0" name="图片 3095"/>
                      <p:cNvPicPr/>
                      <p:nvPr/>
                    </p:nvPicPr>
                    <p:blipFill>
                      <a:blip r:embed="rId2"/>
                      <a:stretch>
                        <a:fillRect/>
                      </a:stretch>
                    </p:blipFill>
                    <p:spPr>
                      <a:xfrm>
                        <a:off x="457200" y="1524000"/>
                        <a:ext cx="7323138" cy="1247775"/>
                      </a:xfrm>
                      <a:prstGeom prst="rect">
                        <a:avLst/>
                      </a:prstGeom>
                      <a:noFill/>
                      <a:ln w="38100">
                        <a:noFill/>
                        <a:miter/>
                      </a:ln>
                    </p:spPr>
                  </p:pic>
                </p:oleObj>
              </mc:Fallback>
            </mc:AlternateContent>
          </a:graphicData>
        </a:graphic>
      </p:graphicFrame>
      <p:graphicFrame>
        <p:nvGraphicFramePr>
          <p:cNvPr id="10243" name="Object 4"/>
          <p:cNvGraphicFramePr>
            <a:graphicFrameLocks noChangeAspect="1"/>
          </p:cNvGraphicFramePr>
          <p:nvPr/>
        </p:nvGraphicFramePr>
        <p:xfrm>
          <a:off x="609600" y="2819400"/>
          <a:ext cx="7680325" cy="1211263"/>
        </p:xfrm>
        <a:graphic>
          <a:graphicData uri="http://schemas.openxmlformats.org/presentationml/2006/ole">
            <mc:AlternateContent xmlns:mc="http://schemas.openxmlformats.org/markup-compatibility/2006">
              <mc:Choice xmlns:v="urn:schemas-microsoft-com:vml" Requires="v">
                <p:oleObj spid="_x0000_s3098" name="" r:id="rId3" imgW="2730500" imgH="431800" progId="Equation.DSMT4">
                  <p:embed/>
                </p:oleObj>
              </mc:Choice>
              <mc:Fallback>
                <p:oleObj name="" r:id="rId3" imgW="2730500" imgH="431800" progId="Equation.DSMT4">
                  <p:embed/>
                  <p:pic>
                    <p:nvPicPr>
                      <p:cNvPr id="0" name="图片 3097"/>
                      <p:cNvPicPr/>
                      <p:nvPr/>
                    </p:nvPicPr>
                    <p:blipFill>
                      <a:blip r:embed="rId4"/>
                      <a:stretch>
                        <a:fillRect/>
                      </a:stretch>
                    </p:blipFill>
                    <p:spPr>
                      <a:xfrm>
                        <a:off x="609600" y="2819400"/>
                        <a:ext cx="7680325" cy="1211263"/>
                      </a:xfrm>
                      <a:prstGeom prst="rect">
                        <a:avLst/>
                      </a:prstGeom>
                      <a:noFill/>
                      <a:ln w="38100">
                        <a:noFill/>
                        <a:miter/>
                      </a:ln>
                    </p:spPr>
                  </p:pic>
                </p:oleObj>
              </mc:Fallback>
            </mc:AlternateContent>
          </a:graphicData>
        </a:graphic>
      </p:graphicFrame>
      <p:graphicFrame>
        <p:nvGraphicFramePr>
          <p:cNvPr id="10244" name="Object 5"/>
          <p:cNvGraphicFramePr>
            <a:graphicFrameLocks noChangeAspect="1"/>
          </p:cNvGraphicFramePr>
          <p:nvPr/>
        </p:nvGraphicFramePr>
        <p:xfrm>
          <a:off x="419100" y="4243388"/>
          <a:ext cx="8572500" cy="1104900"/>
        </p:xfrm>
        <a:graphic>
          <a:graphicData uri="http://schemas.openxmlformats.org/presentationml/2006/ole">
            <mc:AlternateContent xmlns:mc="http://schemas.openxmlformats.org/markup-compatibility/2006">
              <mc:Choice xmlns:v="urn:schemas-microsoft-com:vml" Requires="v">
                <p:oleObj spid="_x0000_s3099" name="" r:id="rId5" imgW="3048000" imgH="393700" progId="Equation.DSMT4">
                  <p:embed/>
                </p:oleObj>
              </mc:Choice>
              <mc:Fallback>
                <p:oleObj name="" r:id="rId5" imgW="3048000" imgH="393700" progId="Equation.DSMT4">
                  <p:embed/>
                  <p:pic>
                    <p:nvPicPr>
                      <p:cNvPr id="0" name="图片 3098"/>
                      <p:cNvPicPr/>
                      <p:nvPr/>
                    </p:nvPicPr>
                    <p:blipFill>
                      <a:blip r:embed="rId6"/>
                      <a:stretch>
                        <a:fillRect/>
                      </a:stretch>
                    </p:blipFill>
                    <p:spPr>
                      <a:xfrm>
                        <a:off x="419100" y="4243388"/>
                        <a:ext cx="8572500" cy="11049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linds(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blinds(horizontal)">
                                      <p:cBhvr>
                                        <p:cTn id="12" dur="500"/>
                                        <p:tgtEl>
                                          <p:spTgt spid="102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blinds(horizontal)">
                                      <p:cBhvr>
                                        <p:cTn id="1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Example 3: Matrix multiplication</a:t>
            </a:r>
            <a:endParaRPr lang="en-US" altLang="zh-CN" dirty="0">
              <a:ea typeface="宋体" panose="02010600030101010101" pitchFamily="2" charset="-122"/>
            </a:endParaRPr>
          </a:p>
        </p:txBody>
      </p:sp>
      <p:pic>
        <p:nvPicPr>
          <p:cNvPr id="87042" name="Picture 4" descr="2_3c"/>
          <p:cNvPicPr>
            <a:picLocks noGrp="1" noChangeAspect="1"/>
          </p:cNvPicPr>
          <p:nvPr>
            <p:ph idx="1"/>
          </p:nvPr>
        </p:nvPicPr>
        <p:blipFill>
          <a:blip r:embed="rId1"/>
          <a:stretch>
            <a:fillRect/>
          </a:stretch>
        </p:blipFill>
        <p:spPr>
          <a:xfrm>
            <a:off x="457200" y="1600200"/>
            <a:ext cx="8305800" cy="3252788"/>
          </a:xfrm>
          <a:solidFill>
            <a:schemeClr val="tx1"/>
          </a:solidFill>
          <a:ln>
            <a:solidFill>
              <a:schemeClr val="tx1"/>
            </a:solidFill>
            <a:miter/>
          </a:ln>
        </p:spPr>
      </p:pic>
      <p:graphicFrame>
        <p:nvGraphicFramePr>
          <p:cNvPr id="87043" name="Object 2"/>
          <p:cNvGraphicFramePr>
            <a:graphicFrameLocks noChangeAspect="1"/>
          </p:cNvGraphicFramePr>
          <p:nvPr/>
        </p:nvGraphicFramePr>
        <p:xfrm>
          <a:off x="1158875" y="5046663"/>
          <a:ext cx="2357438" cy="642937"/>
        </p:xfrm>
        <a:graphic>
          <a:graphicData uri="http://schemas.openxmlformats.org/presentationml/2006/ole">
            <mc:AlternateContent xmlns:mc="http://schemas.openxmlformats.org/markup-compatibility/2006">
              <mc:Choice xmlns:v="urn:schemas-microsoft-com:vml" Requires="v">
                <p:oleObj spid="_x0000_s3095" name="" r:id="rId2" imgW="838200" imgH="228600" progId="Equation.DSMT4">
                  <p:embed/>
                </p:oleObj>
              </mc:Choice>
              <mc:Fallback>
                <p:oleObj name="" r:id="rId2" imgW="838200" imgH="228600" progId="Equation.DSMT4">
                  <p:embed/>
                  <p:pic>
                    <p:nvPicPr>
                      <p:cNvPr id="0" name="图片 3094"/>
                      <p:cNvPicPr/>
                      <p:nvPr/>
                    </p:nvPicPr>
                    <p:blipFill>
                      <a:blip r:embed="rId3"/>
                      <a:stretch>
                        <a:fillRect/>
                      </a:stretch>
                    </p:blipFill>
                    <p:spPr>
                      <a:xfrm>
                        <a:off x="1158875" y="5046663"/>
                        <a:ext cx="2357438" cy="642937"/>
                      </a:xfrm>
                      <a:prstGeom prst="rect">
                        <a:avLst/>
                      </a:prstGeom>
                      <a:noFill/>
                      <a:ln w="38100">
                        <a:noFill/>
                        <a:miter/>
                      </a:ln>
                    </p:spPr>
                  </p:pic>
                </p:oleObj>
              </mc:Fallback>
            </mc:AlternateContent>
          </a:graphicData>
        </a:graphic>
      </p:graphicFrame>
      <p:sp>
        <p:nvSpPr>
          <p:cNvPr id="87044" name="文本框 4"/>
          <p:cNvSpPr txBox="1"/>
          <p:nvPr/>
        </p:nvSpPr>
        <p:spPr>
          <a:xfrm>
            <a:off x="3400425" y="3505200"/>
            <a:ext cx="2171700" cy="369888"/>
          </a:xfrm>
          <a:prstGeom prst="rect">
            <a:avLst/>
          </a:prstGeom>
          <a:noFill/>
          <a:ln w="9525">
            <a:noFill/>
          </a:ln>
        </p:spPr>
        <p:txBody>
          <a:bodyPr wrap="none" anchor="t" anchorCtr="0">
            <a:spAutoFit/>
          </a:bodyPr>
          <a:p>
            <a:r>
              <a:rPr lang="en-US" altLang="zh-CN" dirty="0">
                <a:latin typeface="Arial" panose="020B0604020202020204" pitchFamily="34" charset="0"/>
                <a:ea typeface="宋体" panose="02010600030101010101" pitchFamily="2" charset="-122"/>
              </a:rPr>
              <a:t>Step1</a:t>
            </a:r>
            <a:r>
              <a:rPr lang="zh-CN" altLang="en-US" dirty="0">
                <a:latin typeface="Arial" panose="020B0604020202020204" pitchFamily="34" charset="0"/>
                <a:ea typeface="宋体" panose="02010600030101010101" pitchFamily="2" charset="-122"/>
              </a:rPr>
              <a:t>：初始化矩阵</a:t>
            </a:r>
            <a:endParaRPr lang="zh-CN" altLang="en-US" dirty="0">
              <a:latin typeface="Arial" panose="020B0604020202020204" pitchFamily="34" charset="0"/>
              <a:ea typeface="宋体" panose="02010600030101010101" pitchFamily="2" charset="-122"/>
            </a:endParaRPr>
          </a:p>
        </p:txBody>
      </p:sp>
      <p:sp>
        <p:nvSpPr>
          <p:cNvPr id="87045" name="文本框 5"/>
          <p:cNvSpPr txBox="1"/>
          <p:nvPr/>
        </p:nvSpPr>
        <p:spPr>
          <a:xfrm>
            <a:off x="5943600" y="4114800"/>
            <a:ext cx="1941513" cy="369888"/>
          </a:xfrm>
          <a:prstGeom prst="rect">
            <a:avLst/>
          </a:prstGeom>
          <a:noFill/>
          <a:ln w="9525">
            <a:noFill/>
          </a:ln>
        </p:spPr>
        <p:txBody>
          <a:bodyPr wrap="none" anchor="t" anchorCtr="0">
            <a:spAutoFit/>
          </a:bodyPr>
          <a:p>
            <a:r>
              <a:rPr lang="en-US" altLang="zh-CN" dirty="0">
                <a:latin typeface="Arial" panose="020B0604020202020204" pitchFamily="34" charset="0"/>
                <a:ea typeface="宋体" panose="02010600030101010101" pitchFamily="2" charset="-122"/>
              </a:rPr>
              <a:t>Step2</a:t>
            </a:r>
            <a:r>
              <a:rPr lang="zh-CN" altLang="en-US" dirty="0">
                <a:latin typeface="Arial" panose="020B0604020202020204" pitchFamily="34" charset="0"/>
                <a:ea typeface="宋体" panose="02010600030101010101" pitchFamily="2" charset="-122"/>
              </a:rPr>
              <a:t>：更新矩阵</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2"/>
          <p:cNvSpPr>
            <a:spLocks noGrp="1"/>
          </p:cNvSpPr>
          <p:nvPr>
            <p:ph type="title"/>
          </p:nvPr>
        </p:nvSpPr>
        <p:spPr>
          <a:xfrm>
            <a:off x="685800" y="457200"/>
            <a:ext cx="7588250" cy="685800"/>
          </a:xfrm>
          <a:ln/>
        </p:spPr>
        <p:txBody>
          <a:bodyPr vert="horz" wrap="square" lIns="91440" tIns="45720" rIns="91440" bIns="45720" anchor="ctr" anchorCtr="0"/>
          <a:p>
            <a:r>
              <a:rPr lang="en-US" altLang="zh-CN" sz="2800" dirty="0">
                <a:ea typeface="宋体" panose="02010600030101010101" pitchFamily="2" charset="-122"/>
              </a:rPr>
              <a:t>Example 4:  Gaussian elimination</a:t>
            </a:r>
            <a:endParaRPr lang="en-US" altLang="zh-CN" sz="2800" dirty="0">
              <a:ea typeface="宋体" panose="02010600030101010101" pitchFamily="2" charset="-122"/>
            </a:endParaRPr>
          </a:p>
        </p:txBody>
      </p:sp>
      <p:sp>
        <p:nvSpPr>
          <p:cNvPr id="75779" name="Rectangle 3"/>
          <p:cNvSpPr>
            <a:spLocks noGrp="1"/>
          </p:cNvSpPr>
          <p:nvPr>
            <p:ph idx="1"/>
          </p:nvPr>
        </p:nvSpPr>
        <p:spPr>
          <a:xfrm>
            <a:off x="228600" y="1219200"/>
            <a:ext cx="8472488" cy="4905375"/>
          </a:xfrm>
          <a:ln/>
        </p:spPr>
        <p:txBody>
          <a:bodyPr vert="horz" wrap="square" lIns="91440" tIns="45720" rIns="91440" bIns="45720" anchor="t" anchorCtr="0"/>
          <a:p>
            <a:pPr marL="0" indent="0">
              <a:buFont typeface="Monotype Sorts" pitchFamily="2" charset="2"/>
              <a:buNone/>
            </a:pPr>
            <a:r>
              <a:rPr lang="en-US" altLang="zh-CN" dirty="0">
                <a:ea typeface="宋体" panose="02010600030101010101" pitchFamily="2" charset="-122"/>
              </a:rPr>
              <a:t>Algorithm</a:t>
            </a:r>
            <a:r>
              <a:rPr lang="en-US" altLang="zh-CN" i="1" dirty="0">
                <a:ea typeface="宋体" panose="02010600030101010101" pitchFamily="2" charset="-122"/>
              </a:rPr>
              <a:t> GaussianElimination</a:t>
            </a:r>
            <a:r>
              <a:rPr lang="en-US" altLang="zh-CN" dirty="0">
                <a:ea typeface="宋体" panose="02010600030101010101" pitchFamily="2" charset="-122"/>
              </a:rPr>
              <a:t>(</a:t>
            </a:r>
            <a:r>
              <a:rPr lang="en-US" altLang="zh-CN" i="1" dirty="0">
                <a:ea typeface="宋体" panose="02010600030101010101" pitchFamily="2" charset="-122"/>
              </a:rPr>
              <a:t>A</a:t>
            </a:r>
            <a:r>
              <a:rPr lang="en-US" altLang="zh-CN" dirty="0">
                <a:ea typeface="宋体" panose="02010600030101010101" pitchFamily="2" charset="-122"/>
              </a:rPr>
              <a:t>[0..</a:t>
            </a:r>
            <a:r>
              <a:rPr lang="en-US" altLang="zh-CN" i="1" dirty="0">
                <a:ea typeface="宋体" panose="02010600030101010101" pitchFamily="2" charset="-122"/>
              </a:rPr>
              <a:t>n</a:t>
            </a:r>
            <a:r>
              <a:rPr lang="en-US" altLang="zh-CN" dirty="0">
                <a:ea typeface="宋体" panose="02010600030101010101" pitchFamily="2" charset="-122"/>
              </a:rPr>
              <a:t>-1,0..</a:t>
            </a:r>
            <a:r>
              <a:rPr lang="en-US" altLang="zh-CN" i="1" dirty="0">
                <a:ea typeface="宋体" panose="02010600030101010101" pitchFamily="2" charset="-122"/>
              </a:rPr>
              <a:t>n</a:t>
            </a:r>
            <a:r>
              <a:rPr lang="en-US" altLang="zh-CN" dirty="0">
                <a:ea typeface="宋体" panose="02010600030101010101" pitchFamily="2" charset="-122"/>
              </a:rPr>
              <a:t>])</a:t>
            </a:r>
            <a:endParaRPr lang="en-US" altLang="zh-CN" dirty="0">
              <a:ea typeface="宋体" panose="02010600030101010101" pitchFamily="2" charset="-122"/>
            </a:endParaRPr>
          </a:p>
          <a:p>
            <a:pPr marL="0" indent="0">
              <a:buFont typeface="Monotype Sorts" pitchFamily="2" charset="2"/>
              <a:buNone/>
            </a:pPr>
            <a:r>
              <a:rPr lang="en-US" altLang="zh-CN" dirty="0">
                <a:ea typeface="宋体" panose="02010600030101010101" pitchFamily="2" charset="-122"/>
              </a:rPr>
              <a:t>//Implements Gaussian elimination of an </a:t>
            </a:r>
            <a:r>
              <a:rPr lang="en-US" altLang="zh-CN" i="1" dirty="0">
                <a:ea typeface="宋体" panose="02010600030101010101" pitchFamily="2" charset="-122"/>
              </a:rPr>
              <a:t>n-</a:t>
            </a:r>
            <a:r>
              <a:rPr lang="en-US" altLang="zh-CN" dirty="0">
                <a:ea typeface="宋体" panose="02010600030101010101" pitchFamily="2" charset="-122"/>
              </a:rPr>
              <a:t>by</a:t>
            </a:r>
            <a:r>
              <a:rPr lang="en-US" altLang="zh-CN" i="1" dirty="0">
                <a:ea typeface="宋体" panose="02010600030101010101" pitchFamily="2" charset="-122"/>
              </a:rPr>
              <a:t>-</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+1) matrix </a:t>
            </a:r>
            <a:r>
              <a:rPr lang="en-US" altLang="zh-CN" i="1" dirty="0">
                <a:ea typeface="宋体" panose="02010600030101010101" pitchFamily="2" charset="-122"/>
              </a:rPr>
              <a:t>A</a:t>
            </a:r>
            <a:endParaRPr lang="en-US" altLang="zh-CN" i="1" dirty="0">
              <a:ea typeface="宋体" panose="02010600030101010101" pitchFamily="2" charset="-122"/>
            </a:endParaRPr>
          </a:p>
          <a:p>
            <a:pPr marL="0" indent="0">
              <a:buFont typeface="Monotype Sorts" pitchFamily="2" charset="2"/>
              <a:buNone/>
            </a:pPr>
            <a:r>
              <a:rPr lang="en-US" altLang="zh-CN" dirty="0">
                <a:ea typeface="宋体" panose="02010600030101010101" pitchFamily="2" charset="-122"/>
              </a:rPr>
              <a:t>for </a:t>
            </a:r>
            <a:r>
              <a:rPr lang="en-US" altLang="zh-CN" i="1" dirty="0">
                <a:ea typeface="宋体" panose="02010600030101010101" pitchFamily="2" charset="-122"/>
              </a:rPr>
              <a:t>i</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  </a:t>
            </a:r>
            <a:r>
              <a:rPr lang="en-US" altLang="zh-CN" dirty="0">
                <a:ea typeface="宋体" panose="02010600030101010101" pitchFamily="2" charset="-122"/>
                <a:sym typeface="Symbol" panose="05050102010706020507" pitchFamily="18" charset="2"/>
              </a:rPr>
              <a:t>0 to </a:t>
            </a:r>
            <a:r>
              <a:rPr lang="en-US" altLang="zh-CN" i="1" dirty="0">
                <a:ea typeface="宋体" panose="02010600030101010101" pitchFamily="2" charset="-122"/>
                <a:sym typeface="Symbol" panose="05050102010706020507" pitchFamily="18" charset="2"/>
              </a:rPr>
              <a:t>n </a:t>
            </a:r>
            <a:r>
              <a:rPr lang="en-US" altLang="zh-CN" dirty="0">
                <a:ea typeface="宋体" panose="02010600030101010101" pitchFamily="2" charset="-122"/>
              </a:rPr>
              <a:t>-</a:t>
            </a:r>
            <a:r>
              <a:rPr lang="en-US" altLang="zh-CN" i="1" dirty="0">
                <a:ea typeface="宋体" panose="02010600030101010101" pitchFamily="2" charset="-122"/>
                <a:sym typeface="Symbol" panose="05050102010706020507" pitchFamily="18" charset="2"/>
              </a:rPr>
              <a:t> </a:t>
            </a:r>
            <a:r>
              <a:rPr lang="en-US" altLang="zh-CN" dirty="0">
                <a:ea typeface="宋体" panose="02010600030101010101" pitchFamily="2" charset="-122"/>
                <a:sym typeface="Symbol" panose="05050102010706020507" pitchFamily="18" charset="2"/>
              </a:rPr>
              <a:t>2 do</a:t>
            </a:r>
            <a:br>
              <a:rPr lang="en-US" altLang="zh-CN" dirty="0">
                <a:ea typeface="宋体" panose="02010600030101010101" pitchFamily="2" charset="-122"/>
                <a:sym typeface="Symbol" panose="05050102010706020507" pitchFamily="18" charset="2"/>
              </a:rPr>
            </a:br>
            <a:r>
              <a:rPr lang="en-US" altLang="zh-CN" dirty="0">
                <a:ea typeface="宋体" panose="02010600030101010101" pitchFamily="2" charset="-122"/>
                <a:sym typeface="Symbol" panose="05050102010706020507" pitchFamily="18" charset="2"/>
              </a:rPr>
              <a:t>      </a:t>
            </a:r>
            <a:r>
              <a:rPr lang="en-US" altLang="zh-CN" dirty="0">
                <a:ea typeface="宋体" panose="02010600030101010101" pitchFamily="2" charset="-122"/>
              </a:rPr>
              <a:t>for </a:t>
            </a:r>
            <a:r>
              <a:rPr lang="en-US" altLang="zh-CN" i="1" dirty="0">
                <a:ea typeface="宋体" panose="02010600030101010101" pitchFamily="2" charset="-122"/>
              </a:rPr>
              <a:t>j</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  </a:t>
            </a:r>
            <a:r>
              <a:rPr lang="en-US" altLang="zh-CN" i="1" dirty="0">
                <a:ea typeface="宋体" panose="02010600030101010101" pitchFamily="2" charset="-122"/>
              </a:rPr>
              <a:t>i </a:t>
            </a:r>
            <a:r>
              <a:rPr lang="en-US" altLang="zh-CN" dirty="0">
                <a:ea typeface="宋体" panose="02010600030101010101" pitchFamily="2" charset="-122"/>
              </a:rPr>
              <a:t>+ 1</a:t>
            </a:r>
            <a:r>
              <a:rPr lang="en-US" altLang="zh-CN" dirty="0">
                <a:ea typeface="宋体" panose="02010600030101010101" pitchFamily="2" charset="-122"/>
                <a:sym typeface="Symbol" panose="05050102010706020507" pitchFamily="18" charset="2"/>
              </a:rPr>
              <a:t> to </a:t>
            </a:r>
            <a:r>
              <a:rPr lang="en-US" altLang="zh-CN" i="1" dirty="0">
                <a:ea typeface="宋体" panose="02010600030101010101" pitchFamily="2" charset="-122"/>
                <a:sym typeface="Symbol" panose="05050102010706020507" pitchFamily="18" charset="2"/>
              </a:rPr>
              <a:t>n </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1 do </a:t>
            </a:r>
            <a:br>
              <a:rPr lang="en-US" altLang="zh-CN" dirty="0">
                <a:ea typeface="宋体" panose="02010600030101010101" pitchFamily="2" charset="-122"/>
                <a:sym typeface="Symbol" panose="05050102010706020507" pitchFamily="18" charset="2"/>
              </a:rPr>
            </a:br>
            <a:r>
              <a:rPr lang="en-US" altLang="zh-CN" dirty="0">
                <a:ea typeface="宋体" panose="02010600030101010101" pitchFamily="2" charset="-122"/>
                <a:sym typeface="Symbol" panose="05050102010706020507" pitchFamily="18" charset="2"/>
              </a:rPr>
              <a:t>            </a:t>
            </a:r>
            <a:r>
              <a:rPr lang="en-US" altLang="zh-CN" dirty="0">
                <a:ea typeface="宋体" panose="02010600030101010101" pitchFamily="2" charset="-122"/>
              </a:rPr>
              <a:t>for </a:t>
            </a:r>
            <a:r>
              <a:rPr lang="en-US" altLang="zh-CN" i="1" dirty="0">
                <a:ea typeface="宋体" panose="02010600030101010101" pitchFamily="2" charset="-122"/>
              </a:rPr>
              <a:t>k</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  </a:t>
            </a:r>
            <a:r>
              <a:rPr lang="en-US" altLang="zh-CN" i="1" dirty="0">
                <a:ea typeface="宋体" panose="02010600030101010101" pitchFamily="2" charset="-122"/>
              </a:rPr>
              <a:t>i</a:t>
            </a:r>
            <a:r>
              <a:rPr lang="en-US" altLang="zh-CN" dirty="0">
                <a:ea typeface="宋体" panose="02010600030101010101" pitchFamily="2" charset="-122"/>
                <a:sym typeface="Symbol" panose="05050102010706020507" pitchFamily="18" charset="2"/>
              </a:rPr>
              <a:t> to </a:t>
            </a:r>
            <a:r>
              <a:rPr lang="en-US" altLang="zh-CN" i="1" dirty="0">
                <a:ea typeface="宋体" panose="02010600030101010101" pitchFamily="2" charset="-122"/>
                <a:sym typeface="Symbol" panose="05050102010706020507" pitchFamily="18" charset="2"/>
              </a:rPr>
              <a:t>n </a:t>
            </a:r>
            <a:r>
              <a:rPr lang="en-US" altLang="zh-CN" dirty="0">
                <a:ea typeface="宋体" panose="02010600030101010101" pitchFamily="2" charset="-122"/>
                <a:sym typeface="Symbol" panose="05050102010706020507" pitchFamily="18" charset="2"/>
              </a:rPr>
              <a:t>do</a:t>
            </a:r>
            <a:endParaRPr lang="en-US" altLang="zh-CN" dirty="0">
              <a:ea typeface="宋体" panose="02010600030101010101" pitchFamily="2" charset="-122"/>
              <a:sym typeface="Symbol" panose="05050102010706020507" pitchFamily="18" charset="2"/>
            </a:endParaRPr>
          </a:p>
          <a:p>
            <a:pPr marL="0" indent="0">
              <a:buFont typeface="Monotype Sorts" pitchFamily="2" charset="2"/>
              <a:buNone/>
            </a:pPr>
            <a:r>
              <a:rPr lang="en-US" altLang="zh-CN" dirty="0">
                <a:ea typeface="宋体" panose="02010600030101010101" pitchFamily="2" charset="-122"/>
                <a:sym typeface="Symbol" panose="05050102010706020507" pitchFamily="18" charset="2"/>
              </a:rPr>
              <a:t>                 </a:t>
            </a:r>
            <a:r>
              <a:rPr lang="en-US" altLang="zh-CN" i="1" dirty="0">
                <a:ea typeface="宋体" panose="02010600030101010101" pitchFamily="2" charset="-122"/>
                <a:sym typeface="Symbol" panose="05050102010706020507" pitchFamily="18" charset="2"/>
              </a:rPr>
              <a:t>A</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j</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k</a:t>
            </a:r>
            <a:r>
              <a:rPr lang="en-US" altLang="zh-CN" dirty="0">
                <a:ea typeface="宋体" panose="02010600030101010101" pitchFamily="2" charset="-122"/>
                <a:sym typeface="Symbol" panose="05050102010706020507" pitchFamily="18" charset="2"/>
              </a:rPr>
              <a:t>] </a:t>
            </a:r>
            <a:r>
              <a:rPr lang="en-US" altLang="zh-CN" i="1" dirty="0">
                <a:ea typeface="宋体" panose="02010600030101010101" pitchFamily="2" charset="-122"/>
                <a:sym typeface="Symbol" panose="05050102010706020507" pitchFamily="18" charset="2"/>
              </a:rPr>
              <a:t> A</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j</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k</a:t>
            </a:r>
            <a:r>
              <a:rPr lang="en-US" altLang="zh-CN" dirty="0">
                <a:ea typeface="宋体" panose="02010600030101010101" pitchFamily="2" charset="-122"/>
                <a:sym typeface="Symbol" panose="05050102010706020507" pitchFamily="18" charset="2"/>
              </a:rPr>
              <a:t>] </a:t>
            </a:r>
            <a:r>
              <a:rPr lang="en-US" altLang="zh-CN" dirty="0">
                <a:ea typeface="宋体" panose="02010600030101010101" pitchFamily="2" charset="-122"/>
              </a:rPr>
              <a:t>-</a:t>
            </a:r>
            <a:r>
              <a:rPr lang="en-US" altLang="zh-CN" dirty="0">
                <a:ea typeface="宋体" panose="02010600030101010101" pitchFamily="2" charset="-122"/>
                <a:sym typeface="Symbol" panose="05050102010706020507" pitchFamily="18" charset="2"/>
              </a:rPr>
              <a:t> </a:t>
            </a:r>
            <a:r>
              <a:rPr lang="en-US" altLang="zh-CN" i="1" dirty="0">
                <a:ea typeface="宋体" panose="02010600030101010101" pitchFamily="2" charset="-122"/>
              </a:rPr>
              <a:t>A</a:t>
            </a:r>
            <a:r>
              <a:rPr lang="en-US" altLang="zh-CN" dirty="0">
                <a:ea typeface="宋体" panose="02010600030101010101" pitchFamily="2" charset="-122"/>
              </a:rPr>
              <a:t>[</a:t>
            </a:r>
            <a:r>
              <a:rPr lang="en-US" altLang="zh-CN" i="1" dirty="0">
                <a:ea typeface="宋体" panose="02010600030101010101" pitchFamily="2" charset="-122"/>
              </a:rPr>
              <a:t>i</a:t>
            </a:r>
            <a:r>
              <a:rPr lang="en-US" altLang="zh-CN" dirty="0">
                <a:ea typeface="宋体" panose="02010600030101010101" pitchFamily="2" charset="-122"/>
              </a:rPr>
              <a:t>,</a:t>
            </a:r>
            <a:r>
              <a:rPr lang="en-US" altLang="zh-CN" i="1" dirty="0">
                <a:ea typeface="宋体" panose="02010600030101010101" pitchFamily="2" charset="-122"/>
              </a:rPr>
              <a:t>k</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t>
            </a:r>
            <a:r>
              <a:rPr lang="en-US" altLang="zh-CN" i="1" dirty="0">
                <a:ea typeface="宋体" panose="02010600030101010101" pitchFamily="2" charset="-122"/>
                <a:sym typeface="Symbol" panose="05050102010706020507" pitchFamily="18" charset="2"/>
              </a:rPr>
              <a:t>A</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j</a:t>
            </a:r>
            <a:r>
              <a:rPr lang="en-US" altLang="zh-CN" dirty="0">
                <a:ea typeface="宋体" panose="02010600030101010101" pitchFamily="2" charset="-122"/>
                <a:sym typeface="Symbol" panose="05050102010706020507" pitchFamily="18" charset="2"/>
              </a:rPr>
              <a:t>,</a:t>
            </a:r>
            <a:r>
              <a:rPr lang="en-US" altLang="zh-CN" i="1" dirty="0">
                <a:ea typeface="宋体" panose="02010600030101010101" pitchFamily="2" charset="-122"/>
                <a:sym typeface="Symbol" panose="05050102010706020507" pitchFamily="18" charset="2"/>
              </a:rPr>
              <a:t>i</a:t>
            </a:r>
            <a:r>
              <a:rPr lang="en-US" altLang="zh-CN" dirty="0">
                <a:ea typeface="宋体" panose="02010600030101010101" pitchFamily="2" charset="-122"/>
                <a:sym typeface="Symbol" panose="05050102010706020507" pitchFamily="18" charset="2"/>
              </a:rPr>
              <a:t>] / </a:t>
            </a:r>
            <a:r>
              <a:rPr lang="en-US" altLang="zh-CN" i="1" dirty="0">
                <a:ea typeface="宋体" panose="02010600030101010101" pitchFamily="2" charset="-122"/>
              </a:rPr>
              <a:t>A</a:t>
            </a:r>
            <a:r>
              <a:rPr lang="en-US" altLang="zh-CN" dirty="0">
                <a:ea typeface="宋体" panose="02010600030101010101" pitchFamily="2" charset="-122"/>
              </a:rPr>
              <a:t>[</a:t>
            </a:r>
            <a:r>
              <a:rPr lang="en-US" altLang="zh-CN" i="1" dirty="0">
                <a:ea typeface="宋体" panose="02010600030101010101" pitchFamily="2" charset="-122"/>
              </a:rPr>
              <a:t>i</a:t>
            </a:r>
            <a:r>
              <a:rPr lang="en-US" altLang="zh-CN" dirty="0">
                <a:ea typeface="宋体" panose="02010600030101010101" pitchFamily="2" charset="-122"/>
              </a:rPr>
              <a:t>,</a:t>
            </a:r>
            <a:r>
              <a:rPr lang="en-US" altLang="zh-CN" i="1" dirty="0">
                <a:ea typeface="宋体" panose="02010600030101010101" pitchFamily="2" charset="-122"/>
              </a:rPr>
              <a:t>i</a:t>
            </a:r>
            <a:r>
              <a:rPr lang="en-US" altLang="zh-CN" dirty="0">
                <a:ea typeface="宋体" panose="02010600030101010101" pitchFamily="2" charset="-122"/>
              </a:rPr>
              <a:t>]</a:t>
            </a:r>
            <a:endParaRPr lang="en-US" altLang="zh-CN" dirty="0">
              <a:ea typeface="宋体" panose="02010600030101010101" pitchFamily="2" charset="-122"/>
            </a:endParaRPr>
          </a:p>
          <a:p>
            <a:pPr marL="0" indent="0">
              <a:buFont typeface="Monotype Sorts" pitchFamily="2" charset="2"/>
              <a:buNone/>
            </a:pPr>
            <a:endParaRPr lang="en-US" altLang="zh-CN" dirty="0">
              <a:ea typeface="宋体" panose="02010600030101010101" pitchFamily="2" charset="-122"/>
            </a:endParaRPr>
          </a:p>
          <a:p>
            <a:pPr marL="0" indent="0">
              <a:buFont typeface="Monotype Sorts" pitchFamily="2" charset="2"/>
              <a:buNone/>
            </a:pPr>
            <a:r>
              <a:rPr lang="en-US" altLang="zh-CN" dirty="0">
                <a:ea typeface="宋体" panose="02010600030101010101" pitchFamily="2" charset="-122"/>
              </a:rPr>
              <a:t>Find the efficiency class and a constant factor improvement.</a:t>
            </a:r>
            <a:endParaRPr lang="en-US" altLang="zh-CN" dirty="0">
              <a:ea typeface="宋体" panose="02010600030101010101" pitchFamily="2" charset="-122"/>
            </a:endParaRPr>
          </a:p>
          <a:p>
            <a:pPr marL="0" indent="0">
              <a:buFont typeface="Monotype Sorts" pitchFamily="2" charset="2"/>
              <a:buNone/>
            </a:pP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779">
                                            <p:txEl>
                                              <p:charRg st="0" end="46"/>
                                            </p:txEl>
                                          </p:spTgt>
                                        </p:tgtEl>
                                        <p:attrNameLst>
                                          <p:attrName>style.visibility</p:attrName>
                                        </p:attrNameLst>
                                      </p:cBhvr>
                                      <p:to>
                                        <p:strVal val="visible"/>
                                      </p:to>
                                    </p:set>
                                    <p:animEffect transition="in" filter="blinds(horizontal)">
                                      <p:cBhvr>
                                        <p:cTn id="7" dur="500"/>
                                        <p:tgtEl>
                                          <p:spTgt spid="75779">
                                            <p:txEl>
                                              <p:charRg st="0" end="4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5779">
                                            <p:txEl>
                                              <p:charRg st="46" end="106"/>
                                            </p:txEl>
                                          </p:spTgt>
                                        </p:tgtEl>
                                        <p:attrNameLst>
                                          <p:attrName>style.visibility</p:attrName>
                                        </p:attrNameLst>
                                      </p:cBhvr>
                                      <p:to>
                                        <p:strVal val="visible"/>
                                      </p:to>
                                    </p:set>
                                    <p:animEffect transition="in" filter="blinds(horizontal)">
                                      <p:cBhvr>
                                        <p:cTn id="12" dur="500"/>
                                        <p:tgtEl>
                                          <p:spTgt spid="75779">
                                            <p:txEl>
                                              <p:charRg st="46" end="10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5779">
                                            <p:txEl>
                                              <p:charRg st="106" end="194"/>
                                            </p:txEl>
                                          </p:spTgt>
                                        </p:tgtEl>
                                        <p:attrNameLst>
                                          <p:attrName>style.visibility</p:attrName>
                                        </p:attrNameLst>
                                      </p:cBhvr>
                                      <p:to>
                                        <p:strVal val="visible"/>
                                      </p:to>
                                    </p:set>
                                    <p:animEffect transition="in" filter="blinds(horizontal)">
                                      <p:cBhvr>
                                        <p:cTn id="17" dur="500"/>
                                        <p:tgtEl>
                                          <p:spTgt spid="75779">
                                            <p:txEl>
                                              <p:charRg st="106" end="19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5779">
                                            <p:txEl>
                                              <p:charRg st="194" end="254"/>
                                            </p:txEl>
                                          </p:spTgt>
                                        </p:tgtEl>
                                        <p:attrNameLst>
                                          <p:attrName>style.visibility</p:attrName>
                                        </p:attrNameLst>
                                      </p:cBhvr>
                                      <p:to>
                                        <p:strVal val="visible"/>
                                      </p:to>
                                    </p:set>
                                    <p:animEffect transition="in" filter="blinds(horizontal)">
                                      <p:cBhvr>
                                        <p:cTn id="20" dur="500"/>
                                        <p:tgtEl>
                                          <p:spTgt spid="75779">
                                            <p:txEl>
                                              <p:charRg st="194" end="25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5779">
                                            <p:txEl>
                                              <p:charRg st="255" end="316"/>
                                            </p:txEl>
                                          </p:spTgt>
                                        </p:tgtEl>
                                        <p:attrNameLst>
                                          <p:attrName>style.visibility</p:attrName>
                                        </p:attrNameLst>
                                      </p:cBhvr>
                                      <p:to>
                                        <p:strVal val="visible"/>
                                      </p:to>
                                    </p:set>
                                    <p:animEffect transition="in" filter="blinds(horizontal)">
                                      <p:cBhvr>
                                        <p:cTn id="25" dur="500"/>
                                        <p:tgtEl>
                                          <p:spTgt spid="75779">
                                            <p:txEl>
                                              <p:charRg st="255" end="3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1"/>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Total number of multiplication</a:t>
            </a:r>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graphicFrame>
        <p:nvGraphicFramePr>
          <p:cNvPr id="8" name="Object 5"/>
          <p:cNvGraphicFramePr>
            <a:graphicFrameLocks noChangeAspect="1"/>
          </p:cNvGraphicFramePr>
          <p:nvPr/>
        </p:nvGraphicFramePr>
        <p:xfrm>
          <a:off x="304800" y="1524000"/>
          <a:ext cx="8610600" cy="1068388"/>
        </p:xfrm>
        <a:graphic>
          <a:graphicData uri="http://schemas.openxmlformats.org/presentationml/2006/ole">
            <mc:AlternateContent xmlns:mc="http://schemas.openxmlformats.org/markup-compatibility/2006">
              <mc:Choice xmlns:v="urn:schemas-microsoft-com:vml" Requires="v">
                <p:oleObj spid="_x0000_s3107" name="" r:id="rId1" imgW="3581400" imgH="444500" progId="Equation.DSMT4">
                  <p:embed/>
                </p:oleObj>
              </mc:Choice>
              <mc:Fallback>
                <p:oleObj name="" r:id="rId1" imgW="3581400" imgH="444500" progId="Equation.DSMT4">
                  <p:embed/>
                  <p:pic>
                    <p:nvPicPr>
                      <p:cNvPr id="0" name="图片 3106"/>
                      <p:cNvPicPr/>
                      <p:nvPr/>
                    </p:nvPicPr>
                    <p:blipFill>
                      <a:blip r:embed="rId2"/>
                      <a:stretch>
                        <a:fillRect/>
                      </a:stretch>
                    </p:blipFill>
                    <p:spPr>
                      <a:xfrm>
                        <a:off x="304800" y="1524000"/>
                        <a:ext cx="8610600" cy="1068388"/>
                      </a:xfrm>
                      <a:prstGeom prst="rect">
                        <a:avLst/>
                      </a:prstGeom>
                      <a:noFill/>
                      <a:ln w="38100">
                        <a:noFill/>
                        <a:miter/>
                      </a:ln>
                    </p:spPr>
                  </p:pic>
                </p:oleObj>
              </mc:Fallback>
            </mc:AlternateContent>
          </a:graphicData>
        </a:graphic>
      </p:graphicFrame>
      <p:graphicFrame>
        <p:nvGraphicFramePr>
          <p:cNvPr id="9" name="Object 6"/>
          <p:cNvGraphicFramePr>
            <a:graphicFrameLocks noGrp="1" noChangeAspect="1"/>
          </p:cNvGraphicFramePr>
          <p:nvPr>
            <p:ph idx="1"/>
          </p:nvPr>
        </p:nvGraphicFramePr>
        <p:xfrm>
          <a:off x="990600" y="2667000"/>
          <a:ext cx="6934200" cy="990600"/>
        </p:xfrm>
        <a:graphic>
          <a:graphicData uri="http://schemas.openxmlformats.org/presentationml/2006/ole">
            <mc:AlternateContent xmlns:mc="http://schemas.openxmlformats.org/markup-compatibility/2006">
              <mc:Choice xmlns:v="urn:schemas-microsoft-com:vml" Requires="v">
                <p:oleObj spid="_x0000_s3105" name="" r:id="rId3" imgW="3022600" imgH="431800" progId="Equation.DSMT4">
                  <p:embed/>
                </p:oleObj>
              </mc:Choice>
              <mc:Fallback>
                <p:oleObj name="" r:id="rId3" imgW="3022600" imgH="431800" progId="Equation.DSMT4">
                  <p:embed/>
                  <p:pic>
                    <p:nvPicPr>
                      <p:cNvPr id="0" name="图片 3104"/>
                      <p:cNvPicPr/>
                      <p:nvPr/>
                    </p:nvPicPr>
                    <p:blipFill>
                      <a:blip r:embed="rId4"/>
                      <a:stretch>
                        <a:fillRect/>
                      </a:stretch>
                    </p:blipFill>
                    <p:spPr>
                      <a:xfrm>
                        <a:off x="990600" y="2667000"/>
                        <a:ext cx="6934200" cy="990600"/>
                      </a:xfrm>
                      <a:prstGeom prst="rect">
                        <a:avLst/>
                      </a:prstGeom>
                      <a:noFill/>
                      <a:ln w="38100">
                        <a:miter/>
                      </a:ln>
                    </p:spPr>
                  </p:pic>
                </p:oleObj>
              </mc:Fallback>
            </mc:AlternateContent>
          </a:graphicData>
        </a:graphic>
      </p:graphicFrame>
      <p:graphicFrame>
        <p:nvGraphicFramePr>
          <p:cNvPr id="10" name="Object 8"/>
          <p:cNvGraphicFramePr>
            <a:graphicFrameLocks noChangeAspect="1"/>
          </p:cNvGraphicFramePr>
          <p:nvPr/>
        </p:nvGraphicFramePr>
        <p:xfrm>
          <a:off x="914400" y="3649663"/>
          <a:ext cx="4749800" cy="465137"/>
        </p:xfrm>
        <a:graphic>
          <a:graphicData uri="http://schemas.openxmlformats.org/presentationml/2006/ole">
            <mc:AlternateContent xmlns:mc="http://schemas.openxmlformats.org/markup-compatibility/2006">
              <mc:Choice xmlns:v="urn:schemas-microsoft-com:vml" Requires="v">
                <p:oleObj spid="_x0000_s3103" name="" r:id="rId5" imgW="2070100" imgH="203200" progId="Equation.DSMT4">
                  <p:embed/>
                </p:oleObj>
              </mc:Choice>
              <mc:Fallback>
                <p:oleObj name="" r:id="rId5" imgW="2070100" imgH="203200" progId="Equation.DSMT4">
                  <p:embed/>
                  <p:pic>
                    <p:nvPicPr>
                      <p:cNvPr id="0" name="图片 3102"/>
                      <p:cNvPicPr/>
                      <p:nvPr/>
                    </p:nvPicPr>
                    <p:blipFill>
                      <a:blip r:embed="rId6"/>
                      <a:stretch>
                        <a:fillRect/>
                      </a:stretch>
                    </p:blipFill>
                    <p:spPr>
                      <a:xfrm>
                        <a:off x="914400" y="3649663"/>
                        <a:ext cx="4749800" cy="465137"/>
                      </a:xfrm>
                      <a:prstGeom prst="rect">
                        <a:avLst/>
                      </a:prstGeom>
                      <a:noFill/>
                      <a:ln w="38100">
                        <a:noFill/>
                        <a:miter/>
                      </a:ln>
                    </p:spPr>
                  </p:pic>
                </p:oleObj>
              </mc:Fallback>
            </mc:AlternateContent>
          </a:graphicData>
        </a:graphic>
      </p:graphicFrame>
      <p:graphicFrame>
        <p:nvGraphicFramePr>
          <p:cNvPr id="11" name="Object 9"/>
          <p:cNvGraphicFramePr>
            <a:graphicFrameLocks noChangeAspect="1"/>
          </p:cNvGraphicFramePr>
          <p:nvPr/>
        </p:nvGraphicFramePr>
        <p:xfrm>
          <a:off x="938213" y="4267200"/>
          <a:ext cx="7672387" cy="960438"/>
        </p:xfrm>
        <a:graphic>
          <a:graphicData uri="http://schemas.openxmlformats.org/presentationml/2006/ole">
            <mc:AlternateContent xmlns:mc="http://schemas.openxmlformats.org/markup-compatibility/2006">
              <mc:Choice xmlns:v="urn:schemas-microsoft-com:vml" Requires="v">
                <p:oleObj spid="_x0000_s3104" name="" r:id="rId7" imgW="3543300" imgH="444500" progId="Equation.DSMT4">
                  <p:embed/>
                </p:oleObj>
              </mc:Choice>
              <mc:Fallback>
                <p:oleObj name="" r:id="rId7" imgW="3543300" imgH="444500" progId="Equation.DSMT4">
                  <p:embed/>
                  <p:pic>
                    <p:nvPicPr>
                      <p:cNvPr id="0" name="图片 3103"/>
                      <p:cNvPicPr/>
                      <p:nvPr/>
                    </p:nvPicPr>
                    <p:blipFill>
                      <a:blip r:embed="rId8"/>
                      <a:stretch>
                        <a:fillRect/>
                      </a:stretch>
                    </p:blipFill>
                    <p:spPr>
                      <a:xfrm>
                        <a:off x="938213" y="4267200"/>
                        <a:ext cx="7672387" cy="960438"/>
                      </a:xfrm>
                      <a:prstGeom prst="rect">
                        <a:avLst/>
                      </a:prstGeom>
                      <a:noFill/>
                      <a:ln w="38100">
                        <a:noFill/>
                        <a:miter/>
                      </a:ln>
                    </p:spPr>
                  </p:pic>
                </p:oleObj>
              </mc:Fallback>
            </mc:AlternateContent>
          </a:graphicData>
        </a:graphic>
      </p:graphicFrame>
      <p:graphicFrame>
        <p:nvGraphicFramePr>
          <p:cNvPr id="12" name="Object 10"/>
          <p:cNvGraphicFramePr>
            <a:graphicFrameLocks noChangeAspect="1"/>
          </p:cNvGraphicFramePr>
          <p:nvPr/>
        </p:nvGraphicFramePr>
        <p:xfrm>
          <a:off x="914400" y="5346700"/>
          <a:ext cx="4603750" cy="901700"/>
        </p:xfrm>
        <a:graphic>
          <a:graphicData uri="http://schemas.openxmlformats.org/presentationml/2006/ole">
            <mc:AlternateContent xmlns:mc="http://schemas.openxmlformats.org/markup-compatibility/2006">
              <mc:Choice xmlns:v="urn:schemas-microsoft-com:vml" Requires="v">
                <p:oleObj spid="_x0000_s3106" name="" r:id="rId9" imgW="2005965" imgH="393700" progId="Equation.DSMT4">
                  <p:embed/>
                </p:oleObj>
              </mc:Choice>
              <mc:Fallback>
                <p:oleObj name="" r:id="rId9" imgW="2005965" imgH="393700" progId="Equation.DSMT4">
                  <p:embed/>
                  <p:pic>
                    <p:nvPicPr>
                      <p:cNvPr id="0" name="图片 3105"/>
                      <p:cNvPicPr/>
                      <p:nvPr/>
                    </p:nvPicPr>
                    <p:blipFill>
                      <a:blip r:embed="rId10"/>
                      <a:stretch>
                        <a:fillRect/>
                      </a:stretch>
                    </p:blipFill>
                    <p:spPr>
                      <a:xfrm>
                        <a:off x="914400" y="5346700"/>
                        <a:ext cx="4603750" cy="9017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a:spLocks noGrp="1"/>
          </p:cNvSpPr>
          <p:nvPr>
            <p:ph type="title"/>
          </p:nvPr>
        </p:nvSpPr>
        <p:spPr>
          <a:xfrm>
            <a:off x="609600" y="533400"/>
            <a:ext cx="7588250" cy="685800"/>
          </a:xfrm>
          <a:ln/>
        </p:spPr>
        <p:txBody>
          <a:bodyPr vert="horz" wrap="square" lIns="91440" tIns="45720" rIns="91440" bIns="45720" anchor="ctr" anchorCtr="0"/>
          <a:p>
            <a:r>
              <a:rPr lang="en-US" altLang="zh-CN" sz="2800" dirty="0">
                <a:ea typeface="宋体" panose="02010600030101010101" pitchFamily="2" charset="-122"/>
              </a:rPr>
              <a:t>Example 4: Counting binary digits  </a:t>
            </a:r>
            <a:endParaRPr lang="en-US" altLang="zh-CN" sz="2800" dirty="0">
              <a:ea typeface="宋体" panose="02010600030101010101" pitchFamily="2" charset="-122"/>
            </a:endParaRPr>
          </a:p>
        </p:txBody>
      </p:sp>
      <p:sp>
        <p:nvSpPr>
          <p:cNvPr id="92162" name="Rectangle 3"/>
          <p:cNvSpPr>
            <a:spLocks noGrp="1"/>
          </p:cNvSpPr>
          <p:nvPr>
            <p:ph type="body" sz="half" idx="1"/>
          </p:nvPr>
        </p:nvSpPr>
        <p:spPr>
          <a:xfrm>
            <a:off x="609600" y="1266825"/>
            <a:ext cx="8382000" cy="4905375"/>
          </a:xfrm>
          <a:ln/>
        </p:spPr>
        <p:txBody>
          <a:bodyPr vert="horz" wrap="square" lIns="91440" tIns="45720" rIns="91440" bIns="45720" anchor="t" anchorCtr="0"/>
          <a:p>
            <a:pPr marL="0" indent="0">
              <a:buClr>
                <a:schemeClr val="hlink"/>
              </a:buClr>
              <a:buSzTx/>
              <a:buFont typeface="Monotype Sorts" pitchFamily="2" charset="2"/>
              <a:buNone/>
            </a:pPr>
            <a:endParaRPr lang="en-US" altLang="zh-CN" sz="2000" i="1" dirty="0">
              <a:ea typeface="宋体" panose="02010600030101010101" pitchFamily="2" charset="-122"/>
            </a:endParaRPr>
          </a:p>
          <a:p>
            <a:pPr marL="0" indent="0">
              <a:buClr>
                <a:schemeClr val="hlink"/>
              </a:buClr>
              <a:buSzTx/>
              <a:buFont typeface="Monotype Sorts" pitchFamily="2" charset="2"/>
              <a:buNone/>
            </a:pPr>
            <a:endParaRPr lang="en-US" altLang="zh-CN" sz="2000" dirty="0">
              <a:ea typeface="宋体" panose="02010600030101010101" pitchFamily="2" charset="-122"/>
            </a:endParaRPr>
          </a:p>
          <a:p>
            <a:pPr marL="0" indent="0">
              <a:buClr>
                <a:schemeClr val="hlink"/>
              </a:buClr>
              <a:buSzTx/>
              <a:buFont typeface="Monotype Sorts" pitchFamily="2" charset="2"/>
              <a:buNone/>
            </a:pPr>
            <a:endParaRPr lang="en-US" altLang="zh-CN" sz="2000" dirty="0">
              <a:ea typeface="宋体" panose="02010600030101010101" pitchFamily="2" charset="-122"/>
            </a:endParaRPr>
          </a:p>
          <a:p>
            <a:pPr marL="0" indent="0">
              <a:buClr>
                <a:schemeClr val="hlink"/>
              </a:buClr>
              <a:buSzTx/>
              <a:buFont typeface="Monotype Sorts" pitchFamily="2" charset="2"/>
              <a:buNone/>
            </a:pPr>
            <a:endParaRPr lang="en-US" altLang="zh-CN" sz="2000" dirty="0">
              <a:ea typeface="宋体" panose="02010600030101010101" pitchFamily="2" charset="-122"/>
            </a:endParaRPr>
          </a:p>
          <a:p>
            <a:pPr marL="0" indent="0">
              <a:buClr>
                <a:schemeClr val="hlink"/>
              </a:buClr>
              <a:buSzTx/>
              <a:buFont typeface="Monotype Sorts" pitchFamily="2" charset="2"/>
              <a:buNone/>
            </a:pPr>
            <a:endParaRPr lang="en-US" altLang="zh-CN" sz="2000" dirty="0">
              <a:ea typeface="宋体" panose="02010600030101010101" pitchFamily="2" charset="-122"/>
            </a:endParaRPr>
          </a:p>
          <a:p>
            <a:pPr marL="0" indent="0">
              <a:buClr>
                <a:schemeClr val="hlink"/>
              </a:buClr>
              <a:buSzTx/>
              <a:buFont typeface="Monotype Sorts" pitchFamily="2" charset="2"/>
              <a:buNone/>
            </a:pPr>
            <a:endParaRPr lang="en-US" altLang="zh-CN" sz="2000" dirty="0">
              <a:ea typeface="宋体" panose="02010600030101010101" pitchFamily="2" charset="-122"/>
            </a:endParaRPr>
          </a:p>
          <a:p>
            <a:pPr marL="0" indent="0">
              <a:buClr>
                <a:schemeClr val="hlink"/>
              </a:buClr>
              <a:buSzTx/>
              <a:buFont typeface="Monotype Sorts" pitchFamily="2" charset="2"/>
              <a:buNone/>
            </a:pPr>
            <a:endParaRPr lang="en-US" altLang="zh-CN" sz="2000" dirty="0">
              <a:ea typeface="宋体" panose="02010600030101010101" pitchFamily="2" charset="-122"/>
            </a:endParaRPr>
          </a:p>
          <a:p>
            <a:pPr marL="0" indent="0">
              <a:buClr>
                <a:schemeClr val="hlink"/>
              </a:buClr>
              <a:buSzTx/>
              <a:buFont typeface="Monotype Sorts" pitchFamily="2" charset="2"/>
              <a:buNone/>
            </a:pPr>
            <a:endParaRPr lang="en-US" altLang="zh-CN" sz="2000" dirty="0">
              <a:ea typeface="宋体" panose="02010600030101010101" pitchFamily="2" charset="-122"/>
            </a:endParaRPr>
          </a:p>
        </p:txBody>
      </p:sp>
      <p:pic>
        <p:nvPicPr>
          <p:cNvPr id="92163" name="Picture 4" descr="2_3d"/>
          <p:cNvPicPr>
            <a:picLocks noGrp="1" noChangeAspect="1"/>
          </p:cNvPicPr>
          <p:nvPr>
            <p:ph sz="half" idx="2"/>
          </p:nvPr>
        </p:nvPicPr>
        <p:blipFill>
          <a:blip r:embed="rId1"/>
          <a:stretch>
            <a:fillRect/>
          </a:stretch>
        </p:blipFill>
        <p:spPr>
          <a:xfrm>
            <a:off x="609600" y="1295400"/>
            <a:ext cx="8382000" cy="2955925"/>
          </a:xfrm>
          <a:solidFill>
            <a:schemeClr val="tx1"/>
          </a:solid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94210"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Example 5: Linear Search</a:t>
            </a:r>
            <a:endParaRPr lang="en-US" altLang="zh-CN" dirty="0">
              <a:ea typeface="宋体" panose="02010600030101010101" pitchFamily="2" charset="-122"/>
            </a:endParaRPr>
          </a:p>
        </p:txBody>
      </p:sp>
      <p:sp>
        <p:nvSpPr>
          <p:cNvPr id="94211" name="Rectangle 3"/>
          <p:cNvSpPr>
            <a:spLocks noGrp="1"/>
          </p:cNvSpPr>
          <p:nvPr>
            <p:ph idx="1"/>
          </p:nvPr>
        </p:nvSpPr>
        <p:spPr>
          <a:ln/>
        </p:spPr>
        <p:txBody>
          <a:bodyPr vert="horz" wrap="square" lIns="91440" tIns="45720" rIns="91440" bIns="45720" anchor="t" anchorCtr="0"/>
          <a:p>
            <a:pPr>
              <a:buNone/>
            </a:pPr>
            <a:r>
              <a:rPr lang="en-US" altLang="zh-CN" dirty="0">
                <a:solidFill>
                  <a:srgbClr val="000000"/>
                </a:solidFill>
                <a:ea typeface="宋体" panose="02010600030101010101" pitchFamily="2" charset="-122"/>
              </a:rPr>
              <a:t>procedure </a:t>
            </a:r>
            <a:r>
              <a:rPr lang="en-US" altLang="zh-CN" i="1" dirty="0">
                <a:solidFill>
                  <a:srgbClr val="000000"/>
                </a:solidFill>
                <a:ea typeface="宋体" panose="02010600030101010101" pitchFamily="2" charset="-122"/>
              </a:rPr>
              <a:t>linear search </a:t>
            </a:r>
            <a:r>
              <a:rPr lang="en-US" altLang="zh-CN" dirty="0">
                <a:solidFill>
                  <a:srgbClr val="000000"/>
                </a:solidFill>
                <a:ea typeface="宋体" panose="02010600030101010101" pitchFamily="2" charset="-122"/>
              </a:rPr>
              <a:t>(</a:t>
            </a:r>
            <a:r>
              <a:rPr lang="en-US" altLang="zh-CN" i="1" dirty="0">
                <a:solidFill>
                  <a:srgbClr val="000000"/>
                </a:solidFill>
                <a:ea typeface="宋体" panose="02010600030101010101" pitchFamily="2" charset="-122"/>
              </a:rPr>
              <a:t>x</a:t>
            </a:r>
            <a:r>
              <a:rPr lang="en-US" altLang="zh-CN" dirty="0">
                <a:solidFill>
                  <a:srgbClr val="000000"/>
                </a:solidFill>
                <a:ea typeface="宋体" panose="02010600030101010101" pitchFamily="2" charset="-122"/>
              </a:rPr>
              <a:t>: integer, </a:t>
            </a:r>
            <a:br>
              <a:rPr lang="en-US" altLang="zh-CN" dirty="0">
                <a:solidFill>
                  <a:srgbClr val="000000"/>
                </a:solidFill>
                <a:ea typeface="宋体" panose="02010600030101010101" pitchFamily="2" charset="-122"/>
              </a:rPr>
            </a:br>
            <a:r>
              <a:rPr lang="en-US" altLang="zh-CN" i="1" dirty="0">
                <a:solidFill>
                  <a:srgbClr val="000000"/>
                </a:solidFill>
                <a:ea typeface="宋体" panose="02010600030101010101" pitchFamily="2" charset="-122"/>
              </a:rPr>
              <a:t>a</a:t>
            </a:r>
            <a:r>
              <a:rPr lang="en-US" altLang="zh-CN" baseline="-25000" dirty="0">
                <a:solidFill>
                  <a:srgbClr val="000000"/>
                </a:solidFill>
                <a:ea typeface="宋体" panose="02010600030101010101" pitchFamily="2" charset="-122"/>
              </a:rPr>
              <a:t>1</a:t>
            </a:r>
            <a:r>
              <a:rPr lang="en-US" altLang="zh-CN" dirty="0">
                <a:solidFill>
                  <a:srgbClr val="000000"/>
                </a:solidFill>
                <a:ea typeface="宋体" panose="02010600030101010101" pitchFamily="2" charset="-122"/>
              </a:rPr>
              <a:t>, </a:t>
            </a:r>
            <a:r>
              <a:rPr lang="en-US" altLang="zh-CN" i="1" dirty="0">
                <a:solidFill>
                  <a:srgbClr val="000000"/>
                </a:solidFill>
                <a:ea typeface="宋体" panose="02010600030101010101" pitchFamily="2" charset="-122"/>
              </a:rPr>
              <a:t>a</a:t>
            </a:r>
            <a:r>
              <a:rPr lang="en-US" altLang="zh-CN" baseline="-25000" dirty="0">
                <a:solidFill>
                  <a:srgbClr val="000000"/>
                </a:solidFill>
                <a:ea typeface="宋体" panose="02010600030101010101" pitchFamily="2" charset="-122"/>
              </a:rPr>
              <a:t>2</a:t>
            </a:r>
            <a:r>
              <a:rPr lang="en-US" altLang="zh-CN" dirty="0">
                <a:solidFill>
                  <a:srgbClr val="000000"/>
                </a:solidFill>
                <a:ea typeface="宋体" panose="02010600030101010101" pitchFamily="2" charset="-122"/>
              </a:rPr>
              <a:t>, </a:t>
            </a:r>
            <a:r>
              <a:rPr lang="en-US" altLang="zh-CN" dirty="0">
                <a:solidFill>
                  <a:srgbClr val="000000"/>
                </a:solidFill>
                <a:latin typeface="Times New Roman" panose="02020603050405020304" pitchFamily="18" charset="0"/>
                <a:ea typeface="宋体" panose="02010600030101010101" pitchFamily="2" charset="-122"/>
              </a:rPr>
              <a:t>…</a:t>
            </a:r>
            <a:r>
              <a:rPr lang="en-US" altLang="zh-CN" dirty="0">
                <a:solidFill>
                  <a:srgbClr val="000000"/>
                </a:solidFill>
                <a:ea typeface="宋体" panose="02010600030101010101" pitchFamily="2" charset="-122"/>
              </a:rPr>
              <a:t>, </a:t>
            </a:r>
            <a:r>
              <a:rPr lang="en-US" altLang="zh-CN" i="1" dirty="0">
                <a:solidFill>
                  <a:srgbClr val="000000"/>
                </a:solidFill>
                <a:ea typeface="宋体" panose="02010600030101010101" pitchFamily="2" charset="-122"/>
              </a:rPr>
              <a:t>a</a:t>
            </a:r>
            <a:r>
              <a:rPr lang="en-US" altLang="zh-CN" i="1" baseline="-25000" dirty="0">
                <a:solidFill>
                  <a:srgbClr val="000000"/>
                </a:solidFill>
                <a:ea typeface="宋体" panose="02010600030101010101" pitchFamily="2" charset="-122"/>
              </a:rPr>
              <a:t>n</a:t>
            </a:r>
            <a:r>
              <a:rPr lang="en-US" altLang="zh-CN" dirty="0">
                <a:solidFill>
                  <a:srgbClr val="000000"/>
                </a:solidFill>
                <a:ea typeface="宋体" panose="02010600030101010101" pitchFamily="2" charset="-122"/>
              </a:rPr>
              <a:t>: distinct integers)</a:t>
            </a:r>
            <a:br>
              <a:rPr lang="en-US" altLang="zh-CN" dirty="0">
                <a:ea typeface="宋体" panose="02010600030101010101" pitchFamily="2" charset="-122"/>
              </a:rPr>
            </a:br>
            <a:r>
              <a:rPr lang="en-US" altLang="zh-CN" b="1" i="1" dirty="0">
                <a:solidFill>
                  <a:srgbClr val="000000"/>
                </a:solidFill>
                <a:ea typeface="宋体" panose="02010600030101010101" pitchFamily="2" charset="-122"/>
              </a:rPr>
              <a:t>i</a:t>
            </a:r>
            <a:r>
              <a:rPr lang="en-US" altLang="zh-CN" b="1" dirty="0">
                <a:solidFill>
                  <a:srgbClr val="000000"/>
                </a:solidFill>
                <a:ea typeface="宋体" panose="02010600030101010101" pitchFamily="2" charset="-122"/>
              </a:rPr>
              <a:t> </a:t>
            </a:r>
            <a:r>
              <a:rPr lang="en-US" altLang="zh-CN" b="1" dirty="0">
                <a:solidFill>
                  <a:srgbClr val="000000"/>
                </a:solidFill>
                <a:latin typeface="Lucida Console" panose="020B0609040504020204" pitchFamily="49" charset="0"/>
                <a:ea typeface="宋体" panose="02010600030101010101" pitchFamily="2" charset="-122"/>
              </a:rPr>
              <a:t>:=</a:t>
            </a:r>
            <a:r>
              <a:rPr lang="en-US" altLang="zh-CN" b="1" dirty="0">
                <a:solidFill>
                  <a:srgbClr val="000000"/>
                </a:solidFill>
                <a:ea typeface="宋体" panose="02010600030101010101" pitchFamily="2" charset="-122"/>
              </a:rPr>
              <a:t> 1</a:t>
            </a:r>
            <a:r>
              <a:rPr lang="en-US" altLang="zh-CN" dirty="0">
                <a:ea typeface="宋体" panose="02010600030101010101" pitchFamily="2" charset="-122"/>
              </a:rPr>
              <a:t>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1</a:t>
            </a:r>
            <a:br>
              <a:rPr lang="en-US" altLang="zh-CN" dirty="0">
                <a:ea typeface="宋体" panose="02010600030101010101" pitchFamily="2" charset="-122"/>
              </a:rPr>
            </a:br>
            <a:r>
              <a:rPr lang="en-US" altLang="zh-CN" b="1" dirty="0">
                <a:solidFill>
                  <a:srgbClr val="000000"/>
                </a:solidFill>
                <a:ea typeface="宋体" panose="02010600030101010101" pitchFamily="2" charset="-122"/>
              </a:rPr>
              <a:t>while (</a:t>
            </a:r>
            <a:r>
              <a:rPr lang="en-US" altLang="zh-CN" b="1" i="1" dirty="0">
                <a:solidFill>
                  <a:srgbClr val="000000"/>
                </a:solidFill>
                <a:ea typeface="宋体" panose="02010600030101010101" pitchFamily="2" charset="-122"/>
              </a:rPr>
              <a:t>i</a:t>
            </a:r>
            <a:r>
              <a:rPr lang="en-US" altLang="zh-CN" b="1" dirty="0">
                <a:solidFill>
                  <a:srgbClr val="000000"/>
                </a:solidFill>
                <a:ea typeface="宋体" panose="02010600030101010101" pitchFamily="2" charset="-122"/>
              </a:rPr>
              <a:t> </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n</a:t>
            </a:r>
            <a:r>
              <a:rPr lang="en-US" altLang="zh-CN" b="1" dirty="0">
                <a:solidFill>
                  <a:srgbClr val="000000"/>
                </a:solidFill>
                <a:ea typeface="宋体" panose="02010600030101010101" pitchFamily="2" charset="-122"/>
                <a:sym typeface="Symbol" panose="05050102010706020507" pitchFamily="18" charset="2"/>
              </a:rPr>
              <a:t>  </a:t>
            </a:r>
            <a:r>
              <a:rPr lang="en-US" altLang="zh-CN" b="1" i="1" dirty="0">
                <a:solidFill>
                  <a:srgbClr val="000000"/>
                </a:solidFill>
                <a:ea typeface="宋体" panose="02010600030101010101" pitchFamily="2" charset="-122"/>
                <a:sym typeface="Symbol" panose="05050102010706020507" pitchFamily="18" charset="2"/>
              </a:rPr>
              <a:t>x</a:t>
            </a:r>
            <a:r>
              <a:rPr lang="en-US" altLang="zh-CN" b="1" dirty="0">
                <a:solidFill>
                  <a:srgbClr val="000000"/>
                </a:solidFill>
                <a:ea typeface="宋体" panose="02010600030101010101" pitchFamily="2" charset="-122"/>
                <a:sym typeface="Symbol" panose="05050102010706020507" pitchFamily="18" charset="2"/>
              </a:rPr>
              <a:t>  </a:t>
            </a:r>
            <a:r>
              <a:rPr lang="en-US" altLang="zh-CN" b="1" i="1" dirty="0">
                <a:solidFill>
                  <a:srgbClr val="000000"/>
                </a:solidFill>
                <a:ea typeface="宋体" panose="02010600030101010101" pitchFamily="2" charset="-122"/>
                <a:sym typeface="Symbol" panose="05050102010706020507" pitchFamily="18" charset="2"/>
              </a:rPr>
              <a:t>a</a:t>
            </a:r>
            <a:r>
              <a:rPr lang="en-US" altLang="zh-CN" b="1" i="1" baseline="-25000" dirty="0">
                <a:solidFill>
                  <a:srgbClr val="000000"/>
                </a:solidFill>
                <a:ea typeface="宋体" panose="02010600030101010101" pitchFamily="2" charset="-122"/>
                <a:sym typeface="Symbol" panose="05050102010706020507" pitchFamily="18" charset="2"/>
              </a:rPr>
              <a:t>i</a:t>
            </a:r>
            <a:r>
              <a:rPr lang="en-US" altLang="zh-CN" b="1" dirty="0">
                <a:solidFill>
                  <a:srgbClr val="000000"/>
                </a:solidFill>
                <a:ea typeface="宋体" panose="02010600030101010101" pitchFamily="2" charset="-122"/>
                <a:sym typeface="Symbol" panose="05050102010706020507" pitchFamily="18" charset="2"/>
              </a:rPr>
              <a:t>)</a:t>
            </a:r>
            <a:r>
              <a:rPr lang="en-US" altLang="zh-CN" dirty="0">
                <a:ea typeface="宋体" panose="02010600030101010101" pitchFamily="2" charset="-122"/>
                <a:sym typeface="Symbol" panose="05050102010706020507" pitchFamily="18" charset="2"/>
              </a:rPr>
              <a:t>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2</a:t>
            </a:r>
            <a:r>
              <a:rPr lang="en-US" altLang="zh-CN" dirty="0">
                <a:ea typeface="宋体" panose="02010600030101010101" pitchFamily="2" charset="-122"/>
                <a:sym typeface="Symbol" panose="05050102010706020507" pitchFamily="18" charset="2"/>
              </a:rPr>
              <a:t> </a:t>
            </a:r>
            <a:br>
              <a:rPr lang="en-US" altLang="zh-CN" dirty="0">
                <a:ea typeface="宋体" panose="02010600030101010101" pitchFamily="2" charset="-122"/>
                <a:sym typeface="Symbol" panose="05050102010706020507" pitchFamily="18" charset="2"/>
              </a:rPr>
            </a:br>
            <a:r>
              <a:rPr lang="en-US" altLang="zh-CN" dirty="0">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i</a:t>
            </a:r>
            <a:r>
              <a:rPr lang="en-US" altLang="zh-CN" b="1" dirty="0">
                <a:solidFill>
                  <a:srgbClr val="000000"/>
                </a:solidFill>
                <a:ea typeface="宋体" panose="02010600030101010101" pitchFamily="2" charset="-122"/>
                <a:sym typeface="Symbol" panose="05050102010706020507" pitchFamily="18" charset="2"/>
              </a:rPr>
              <a:t> </a:t>
            </a:r>
            <a:r>
              <a:rPr lang="en-US" altLang="zh-CN" b="1" dirty="0">
                <a:solidFill>
                  <a:srgbClr val="000000"/>
                </a:solidFill>
                <a:latin typeface="Lucida Console" panose="020B0609040504020204" pitchFamily="49" charset="0"/>
                <a:ea typeface="宋体" panose="02010600030101010101" pitchFamily="2" charset="-122"/>
              </a:rPr>
              <a:t>:=</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i</a:t>
            </a:r>
            <a:r>
              <a:rPr lang="en-US" altLang="zh-CN" b="1" dirty="0">
                <a:solidFill>
                  <a:srgbClr val="000000"/>
                </a:solidFill>
                <a:ea typeface="宋体" panose="02010600030101010101" pitchFamily="2" charset="-122"/>
                <a:sym typeface="Symbol" panose="05050102010706020507" pitchFamily="18" charset="2"/>
              </a:rPr>
              <a:t> + 1</a:t>
            </a:r>
            <a:r>
              <a:rPr lang="en-US" altLang="zh-CN" dirty="0">
                <a:ea typeface="宋体" panose="02010600030101010101" pitchFamily="2" charset="-122"/>
                <a:sym typeface="Symbol" panose="05050102010706020507" pitchFamily="18" charset="2"/>
              </a:rPr>
              <a:t>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3</a:t>
            </a:r>
            <a:r>
              <a:rPr lang="en-US" altLang="zh-CN" dirty="0">
                <a:ea typeface="宋体" panose="02010600030101010101" pitchFamily="2" charset="-122"/>
                <a:sym typeface="Symbol" panose="05050102010706020507" pitchFamily="18" charset="2"/>
              </a:rPr>
              <a:t> </a:t>
            </a:r>
            <a:br>
              <a:rPr lang="en-US" altLang="zh-CN" dirty="0">
                <a:ea typeface="宋体" panose="02010600030101010101" pitchFamily="2" charset="-122"/>
                <a:sym typeface="Symbol" panose="05050102010706020507" pitchFamily="18" charset="2"/>
              </a:rPr>
            </a:br>
            <a:r>
              <a:rPr lang="en-US" altLang="zh-CN" b="1" dirty="0">
                <a:solidFill>
                  <a:srgbClr val="000000"/>
                </a:solidFill>
                <a:ea typeface="宋体" panose="02010600030101010101" pitchFamily="2" charset="-122"/>
                <a:sym typeface="Symbol" panose="05050102010706020507" pitchFamily="18" charset="2"/>
              </a:rPr>
              <a:t>if </a:t>
            </a:r>
            <a:r>
              <a:rPr lang="en-US" altLang="zh-CN" b="1" i="1" dirty="0">
                <a:solidFill>
                  <a:srgbClr val="000000"/>
                </a:solidFill>
                <a:ea typeface="宋体" panose="02010600030101010101" pitchFamily="2" charset="-122"/>
              </a:rPr>
              <a:t>i</a:t>
            </a:r>
            <a:r>
              <a:rPr lang="en-US" altLang="zh-CN" b="1" dirty="0">
                <a:solidFill>
                  <a:srgbClr val="000000"/>
                </a:solidFill>
                <a:ea typeface="宋体" panose="02010600030101010101" pitchFamily="2" charset="-122"/>
              </a:rPr>
              <a:t> </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n </a:t>
            </a:r>
            <a:r>
              <a:rPr lang="en-US" altLang="zh-CN" b="1" dirty="0">
                <a:solidFill>
                  <a:srgbClr val="000000"/>
                </a:solidFill>
                <a:ea typeface="宋体" panose="02010600030101010101" pitchFamily="2" charset="-122"/>
                <a:sym typeface="Symbol" panose="05050102010706020507" pitchFamily="18" charset="2"/>
              </a:rPr>
              <a:t>then </a:t>
            </a:r>
            <a:r>
              <a:rPr lang="en-US" altLang="zh-CN" b="1" i="1" dirty="0">
                <a:solidFill>
                  <a:srgbClr val="000000"/>
                </a:solidFill>
                <a:ea typeface="宋体" panose="02010600030101010101" pitchFamily="2" charset="-122"/>
                <a:sym typeface="Symbol" panose="05050102010706020507" pitchFamily="18" charset="2"/>
              </a:rPr>
              <a:t>location</a:t>
            </a:r>
            <a:r>
              <a:rPr lang="en-US" altLang="zh-CN" b="1" dirty="0">
                <a:solidFill>
                  <a:srgbClr val="000000"/>
                </a:solidFill>
                <a:ea typeface="宋体" panose="02010600030101010101" pitchFamily="2" charset="-122"/>
                <a:sym typeface="Symbol" panose="05050102010706020507" pitchFamily="18" charset="2"/>
              </a:rPr>
              <a:t> </a:t>
            </a:r>
            <a:r>
              <a:rPr lang="en-US" altLang="zh-CN" b="1" dirty="0">
                <a:solidFill>
                  <a:srgbClr val="000000"/>
                </a:solidFill>
                <a:latin typeface="Lucida Console" panose="020B0609040504020204" pitchFamily="49" charset="0"/>
                <a:ea typeface="宋体" panose="02010600030101010101" pitchFamily="2" charset="-122"/>
              </a:rPr>
              <a:t>:=</a:t>
            </a:r>
            <a:r>
              <a:rPr lang="en-US" altLang="zh-CN" b="1" dirty="0">
                <a:solidFill>
                  <a:srgbClr val="000000"/>
                </a:solidFill>
                <a:ea typeface="宋体" panose="02010600030101010101" pitchFamily="2" charset="-122"/>
                <a:sym typeface="Symbol" panose="05050102010706020507" pitchFamily="18" charset="2"/>
              </a:rPr>
              <a:t> </a:t>
            </a:r>
            <a:r>
              <a:rPr lang="en-US" altLang="zh-CN" b="1" i="1" dirty="0">
                <a:solidFill>
                  <a:srgbClr val="000000"/>
                </a:solidFill>
                <a:ea typeface="宋体" panose="02010600030101010101" pitchFamily="2" charset="-122"/>
                <a:sym typeface="Symbol" panose="05050102010706020507" pitchFamily="18" charset="2"/>
              </a:rPr>
              <a:t>i</a:t>
            </a:r>
            <a:r>
              <a:rPr lang="en-US" altLang="zh-CN" i="1" dirty="0">
                <a:ea typeface="宋体" panose="02010600030101010101" pitchFamily="2" charset="-122"/>
                <a:sym typeface="Symbol" panose="05050102010706020507" pitchFamily="18" charset="2"/>
              </a:rPr>
              <a:t>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4</a:t>
            </a:r>
            <a:r>
              <a:rPr lang="en-US" altLang="zh-CN" i="1" dirty="0">
                <a:ea typeface="宋体" panose="02010600030101010101" pitchFamily="2" charset="-122"/>
                <a:sym typeface="Symbol" panose="05050102010706020507" pitchFamily="18" charset="2"/>
              </a:rPr>
              <a:t> </a:t>
            </a:r>
            <a:br>
              <a:rPr lang="en-US" altLang="zh-CN" i="1" dirty="0">
                <a:ea typeface="宋体" panose="02010600030101010101" pitchFamily="2" charset="-122"/>
                <a:sym typeface="Symbol" panose="05050102010706020507" pitchFamily="18" charset="2"/>
              </a:rPr>
            </a:br>
            <a:r>
              <a:rPr lang="en-US" altLang="zh-CN" b="1" dirty="0">
                <a:solidFill>
                  <a:srgbClr val="000000"/>
                </a:solidFill>
                <a:ea typeface="宋体" panose="02010600030101010101" pitchFamily="2" charset="-122"/>
                <a:sym typeface="Symbol" panose="05050102010706020507" pitchFamily="18" charset="2"/>
              </a:rPr>
              <a:t>else </a:t>
            </a:r>
            <a:r>
              <a:rPr lang="en-US" altLang="zh-CN" b="1" i="1" dirty="0">
                <a:solidFill>
                  <a:srgbClr val="000000"/>
                </a:solidFill>
                <a:ea typeface="宋体" panose="02010600030101010101" pitchFamily="2" charset="-122"/>
                <a:sym typeface="Symbol" panose="05050102010706020507" pitchFamily="18" charset="2"/>
              </a:rPr>
              <a:t>location</a:t>
            </a:r>
            <a:r>
              <a:rPr lang="en-US" altLang="zh-CN" b="1" dirty="0">
                <a:solidFill>
                  <a:srgbClr val="000000"/>
                </a:solidFill>
                <a:ea typeface="宋体" panose="02010600030101010101" pitchFamily="2" charset="-122"/>
                <a:sym typeface="Symbol" panose="05050102010706020507" pitchFamily="18" charset="2"/>
              </a:rPr>
              <a:t> </a:t>
            </a:r>
            <a:r>
              <a:rPr lang="en-US" altLang="zh-CN" b="1" dirty="0">
                <a:solidFill>
                  <a:srgbClr val="000000"/>
                </a:solidFill>
                <a:latin typeface="Lucida Console" panose="020B0609040504020204" pitchFamily="49" charset="0"/>
                <a:ea typeface="宋体" panose="02010600030101010101" pitchFamily="2" charset="-122"/>
              </a:rPr>
              <a:t>:=</a:t>
            </a:r>
            <a:r>
              <a:rPr lang="en-US" altLang="zh-CN" b="1" dirty="0">
                <a:solidFill>
                  <a:srgbClr val="000000"/>
                </a:solidFill>
                <a:ea typeface="宋体" panose="02010600030101010101" pitchFamily="2" charset="-122"/>
              </a:rPr>
              <a:t> 0</a:t>
            </a:r>
            <a:r>
              <a:rPr lang="en-US" altLang="zh-CN" dirty="0">
                <a:ea typeface="宋体" panose="02010600030101010101" pitchFamily="2" charset="-122"/>
              </a:rPr>
              <a:t>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5</a:t>
            </a:r>
            <a:r>
              <a:rPr lang="en-US" altLang="zh-CN" dirty="0">
                <a:ea typeface="宋体" panose="02010600030101010101" pitchFamily="2" charset="-122"/>
              </a:rPr>
              <a:t> </a:t>
            </a:r>
            <a:br>
              <a:rPr lang="en-US" altLang="zh-CN" dirty="0">
                <a:ea typeface="宋体" panose="02010600030101010101" pitchFamily="2" charset="-122"/>
              </a:rPr>
            </a:br>
            <a:r>
              <a:rPr lang="en-US" altLang="zh-CN" b="1" dirty="0">
                <a:solidFill>
                  <a:srgbClr val="000000"/>
                </a:solidFill>
                <a:ea typeface="宋体" panose="02010600030101010101" pitchFamily="2" charset="-122"/>
              </a:rPr>
              <a:t>return </a:t>
            </a:r>
            <a:r>
              <a:rPr lang="en-US" altLang="zh-CN" b="1" i="1" dirty="0">
                <a:solidFill>
                  <a:srgbClr val="000000"/>
                </a:solidFill>
                <a:ea typeface="宋体" panose="02010600030101010101" pitchFamily="2" charset="-122"/>
              </a:rPr>
              <a:t>location</a:t>
            </a:r>
            <a:r>
              <a:rPr lang="en-US" altLang="zh-CN" i="1" dirty="0">
                <a:ea typeface="宋体" panose="02010600030101010101" pitchFamily="2" charset="-122"/>
              </a:rPr>
              <a:t>			</a:t>
            </a:r>
            <a:r>
              <a:rPr lang="en-US" altLang="zh-CN" i="1" dirty="0">
                <a:solidFill>
                  <a:srgbClr val="FF0000"/>
                </a:solidFill>
                <a:ea typeface="宋体" panose="02010600030101010101" pitchFamily="2" charset="-122"/>
              </a:rPr>
              <a:t>t</a:t>
            </a:r>
            <a:r>
              <a:rPr lang="en-US" altLang="zh-CN" baseline="-25000" dirty="0">
                <a:solidFill>
                  <a:srgbClr val="FF0000"/>
                </a:solidFill>
                <a:ea typeface="宋体" panose="02010600030101010101" pitchFamily="2" charset="-122"/>
              </a:rPr>
              <a:t>6</a:t>
            </a:r>
            <a:endParaRPr lang="en-US" altLang="zh-CN" baseline="-25000" dirty="0">
              <a:solidFill>
                <a:srgbClr val="FF0000"/>
              </a:solidFill>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95234"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Linear search analysis</a:t>
            </a:r>
            <a:endParaRPr lang="en-US" altLang="zh-CN" dirty="0">
              <a:ea typeface="宋体" panose="02010600030101010101" pitchFamily="2" charset="-122"/>
            </a:endParaRPr>
          </a:p>
        </p:txBody>
      </p:sp>
      <p:sp>
        <p:nvSpPr>
          <p:cNvPr id="95235" name="Rectangle 3"/>
          <p:cNvSpPr>
            <a:spLocks noGrp="1"/>
          </p:cNvSpPr>
          <p:nvPr>
            <p:ph idx="1"/>
          </p:nvPr>
        </p:nvSpPr>
        <p:spPr>
          <a:ln/>
        </p:spPr>
        <p:txBody>
          <a:bodyPr vert="horz" wrap="square" lIns="91440" tIns="45720" rIns="91440" bIns="45720" anchor="t" anchorCtr="0"/>
          <a:p>
            <a:r>
              <a:rPr lang="en-US" altLang="zh-CN" dirty="0">
                <a:solidFill>
                  <a:srgbClr val="FF0000"/>
                </a:solidFill>
                <a:ea typeface="宋体" panose="02010600030101010101" pitchFamily="2" charset="-122"/>
              </a:rPr>
              <a:t>Worst case time complexity order:</a:t>
            </a:r>
            <a:endParaRPr lang="en-US" altLang="zh-CN" dirty="0">
              <a:solidFill>
                <a:srgbClr val="FF0000"/>
              </a:solidFill>
              <a:ea typeface="宋体" panose="02010600030101010101" pitchFamily="2" charset="-122"/>
            </a:endParaRPr>
          </a:p>
          <a:p>
            <a:endParaRPr lang="en-US" altLang="zh-CN" dirty="0">
              <a:solidFill>
                <a:srgbClr val="FF0000"/>
              </a:solidFill>
              <a:ea typeface="宋体" panose="02010600030101010101" pitchFamily="2" charset="-122"/>
            </a:endParaRPr>
          </a:p>
          <a:p>
            <a:endParaRPr lang="en-US" altLang="zh-CN" dirty="0">
              <a:solidFill>
                <a:srgbClr val="008000"/>
              </a:solidFill>
              <a:ea typeface="宋体" panose="02010600030101010101" pitchFamily="2" charset="-122"/>
            </a:endParaRPr>
          </a:p>
          <a:p>
            <a:r>
              <a:rPr lang="en-US" altLang="zh-CN" b="1" dirty="0">
                <a:solidFill>
                  <a:srgbClr val="008000"/>
                </a:solidFill>
                <a:ea typeface="宋体" panose="02010600030101010101" pitchFamily="2" charset="-122"/>
              </a:rPr>
              <a:t>Best case:</a:t>
            </a:r>
            <a:endParaRPr lang="en-US" altLang="zh-CN" b="1" dirty="0">
              <a:solidFill>
                <a:srgbClr val="008000"/>
              </a:solidFill>
              <a:ea typeface="宋体" panose="02010600030101010101" pitchFamily="2" charset="-122"/>
            </a:endParaRPr>
          </a:p>
          <a:p>
            <a:endParaRPr lang="en-US" altLang="zh-CN" dirty="0">
              <a:solidFill>
                <a:srgbClr val="008000"/>
              </a:solidFill>
              <a:ea typeface="宋体" panose="02010600030101010101" pitchFamily="2" charset="-122"/>
            </a:endParaRPr>
          </a:p>
          <a:p>
            <a:r>
              <a:rPr lang="en-US" altLang="zh-CN" b="1" dirty="0">
                <a:solidFill>
                  <a:srgbClr val="000000"/>
                </a:solidFill>
                <a:ea typeface="宋体" panose="02010600030101010101" pitchFamily="2" charset="-122"/>
              </a:rPr>
              <a:t>Average case, if item is present:</a:t>
            </a:r>
            <a:endParaRPr lang="en-US" altLang="zh-CN" b="1" dirty="0">
              <a:solidFill>
                <a:srgbClr val="000000"/>
              </a:solidFill>
              <a:ea typeface="宋体" panose="02010600030101010101" pitchFamily="2" charset="-122"/>
            </a:endParaRPr>
          </a:p>
        </p:txBody>
      </p:sp>
      <p:graphicFrame>
        <p:nvGraphicFramePr>
          <p:cNvPr id="13314" name="Object 4"/>
          <p:cNvGraphicFramePr>
            <a:graphicFrameLocks noChangeAspect="1"/>
          </p:cNvGraphicFramePr>
          <p:nvPr/>
        </p:nvGraphicFramePr>
        <p:xfrm>
          <a:off x="1447800" y="2025650"/>
          <a:ext cx="7086600" cy="1250950"/>
        </p:xfrm>
        <a:graphic>
          <a:graphicData uri="http://schemas.openxmlformats.org/presentationml/2006/ole">
            <mc:AlternateContent xmlns:mc="http://schemas.openxmlformats.org/markup-compatibility/2006">
              <mc:Choice xmlns:v="urn:schemas-microsoft-com:vml" Requires="v">
                <p:oleObj spid="_x0000_s3100" name="" r:id="rId1" imgW="2590800" imgH="457200" progId="Equation.3">
                  <p:embed/>
                </p:oleObj>
              </mc:Choice>
              <mc:Fallback>
                <p:oleObj name="" r:id="rId1" imgW="2590800" imgH="457200" progId="Equation.3">
                  <p:embed/>
                  <p:pic>
                    <p:nvPicPr>
                      <p:cNvPr id="0" name="图片 3099"/>
                      <p:cNvPicPr/>
                      <p:nvPr/>
                    </p:nvPicPr>
                    <p:blipFill>
                      <a:blip r:embed="rId2"/>
                      <a:stretch>
                        <a:fillRect/>
                      </a:stretch>
                    </p:blipFill>
                    <p:spPr>
                      <a:xfrm>
                        <a:off x="1447800" y="2025650"/>
                        <a:ext cx="7086600" cy="1250950"/>
                      </a:xfrm>
                      <a:prstGeom prst="rect">
                        <a:avLst/>
                      </a:prstGeom>
                      <a:noFill/>
                      <a:ln w="38100">
                        <a:noFill/>
                        <a:miter/>
                      </a:ln>
                    </p:spPr>
                  </p:pic>
                </p:oleObj>
              </mc:Fallback>
            </mc:AlternateContent>
          </a:graphicData>
        </a:graphic>
      </p:graphicFrame>
      <p:graphicFrame>
        <p:nvGraphicFramePr>
          <p:cNvPr id="13315" name="Object 5"/>
          <p:cNvGraphicFramePr>
            <a:graphicFrameLocks noChangeAspect="1"/>
          </p:cNvGraphicFramePr>
          <p:nvPr/>
        </p:nvGraphicFramePr>
        <p:xfrm>
          <a:off x="1676400" y="3589338"/>
          <a:ext cx="5486400" cy="754062"/>
        </p:xfrm>
        <a:graphic>
          <a:graphicData uri="http://schemas.openxmlformats.org/presentationml/2006/ole">
            <mc:AlternateContent xmlns:mc="http://schemas.openxmlformats.org/markup-compatibility/2006">
              <mc:Choice xmlns:v="urn:schemas-microsoft-com:vml" Requires="v">
                <p:oleObj spid="_x0000_s3101" name="" r:id="rId3" imgW="1663700" imgH="228600" progId="Equation.3">
                  <p:embed/>
                </p:oleObj>
              </mc:Choice>
              <mc:Fallback>
                <p:oleObj name="" r:id="rId3" imgW="1663700" imgH="228600" progId="Equation.3">
                  <p:embed/>
                  <p:pic>
                    <p:nvPicPr>
                      <p:cNvPr id="0" name="图片 3100"/>
                      <p:cNvPicPr/>
                      <p:nvPr/>
                    </p:nvPicPr>
                    <p:blipFill>
                      <a:blip r:embed="rId4"/>
                      <a:stretch>
                        <a:fillRect/>
                      </a:stretch>
                    </p:blipFill>
                    <p:spPr>
                      <a:xfrm>
                        <a:off x="1676400" y="3589338"/>
                        <a:ext cx="5486400" cy="754062"/>
                      </a:xfrm>
                      <a:prstGeom prst="rect">
                        <a:avLst/>
                      </a:prstGeom>
                      <a:noFill/>
                      <a:ln w="38100">
                        <a:noFill/>
                        <a:miter/>
                      </a:ln>
                    </p:spPr>
                  </p:pic>
                </p:oleObj>
              </mc:Fallback>
            </mc:AlternateContent>
          </a:graphicData>
        </a:graphic>
      </p:graphicFrame>
      <p:graphicFrame>
        <p:nvGraphicFramePr>
          <p:cNvPr id="13316" name="Object 6"/>
          <p:cNvGraphicFramePr>
            <a:graphicFrameLocks noChangeAspect="1"/>
          </p:cNvGraphicFramePr>
          <p:nvPr/>
        </p:nvGraphicFramePr>
        <p:xfrm>
          <a:off x="533400" y="4953000"/>
          <a:ext cx="7315200" cy="1290638"/>
        </p:xfrm>
        <a:graphic>
          <a:graphicData uri="http://schemas.openxmlformats.org/presentationml/2006/ole">
            <mc:AlternateContent xmlns:mc="http://schemas.openxmlformats.org/markup-compatibility/2006">
              <mc:Choice xmlns:v="urn:schemas-microsoft-com:vml" Requires="v">
                <p:oleObj spid="_x0000_s3102" name="" r:id="rId5" imgW="2590800" imgH="457200" progId="Equation.3">
                  <p:embed/>
                </p:oleObj>
              </mc:Choice>
              <mc:Fallback>
                <p:oleObj name="" r:id="rId5" imgW="2590800" imgH="457200" progId="Equation.3">
                  <p:embed/>
                  <p:pic>
                    <p:nvPicPr>
                      <p:cNvPr id="0" name="图片 3101"/>
                      <p:cNvPicPr/>
                      <p:nvPr/>
                    </p:nvPicPr>
                    <p:blipFill>
                      <a:blip r:embed="rId6"/>
                      <a:stretch>
                        <a:fillRect/>
                      </a:stretch>
                    </p:blipFill>
                    <p:spPr>
                      <a:xfrm>
                        <a:off x="533400" y="4953000"/>
                        <a:ext cx="7315200" cy="12906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linds(horizontal)">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blinds(horizontal)">
                                      <p:cBhvr>
                                        <p:cTn id="12" dur="500"/>
                                        <p:tgtEl>
                                          <p:spTgt spid="133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blinds(horizontal)">
                                      <p:cBhvr>
                                        <p:cTn id="17"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96258"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Example 6: Binary Search</a:t>
            </a:r>
            <a:endParaRPr lang="en-US" altLang="zh-CN" dirty="0">
              <a:ea typeface="宋体" panose="02010600030101010101" pitchFamily="2" charset="-122"/>
            </a:endParaRPr>
          </a:p>
        </p:txBody>
      </p:sp>
      <p:sp>
        <p:nvSpPr>
          <p:cNvPr id="96259" name="Rectangle 3"/>
          <p:cNvSpPr>
            <a:spLocks noGrp="1"/>
          </p:cNvSpPr>
          <p:nvPr>
            <p:ph idx="1"/>
          </p:nvPr>
        </p:nvSpPr>
        <p:spPr>
          <a:xfrm>
            <a:off x="457200" y="1524000"/>
            <a:ext cx="8001000" cy="4876800"/>
          </a:xfrm>
          <a:ln/>
        </p:spPr>
        <p:txBody>
          <a:bodyPr vert="horz" wrap="square" lIns="91440" tIns="45720" rIns="91440" bIns="45720" anchor="t" anchorCtr="0"/>
          <a:p>
            <a:pPr>
              <a:buNone/>
            </a:pPr>
            <a:r>
              <a:rPr lang="en-US" altLang="zh-CN" sz="2800" b="1" dirty="0">
                <a:solidFill>
                  <a:srgbClr val="000000"/>
                </a:solidFill>
                <a:ea typeface="宋体" panose="02010600030101010101" pitchFamily="2" charset="-122"/>
              </a:rPr>
              <a:t>procedure </a:t>
            </a:r>
            <a:r>
              <a:rPr lang="en-US" altLang="zh-CN" sz="2800" b="1" i="1" dirty="0">
                <a:solidFill>
                  <a:srgbClr val="000000"/>
                </a:solidFill>
                <a:ea typeface="宋体" panose="02010600030101010101" pitchFamily="2" charset="-122"/>
              </a:rPr>
              <a:t>binary search </a:t>
            </a:r>
            <a:r>
              <a:rPr lang="en-US" altLang="zh-CN" sz="2800" b="1" dirty="0">
                <a:solidFill>
                  <a:srgbClr val="000000"/>
                </a:solidFill>
                <a:ea typeface="宋体" panose="02010600030101010101" pitchFamily="2" charset="-122"/>
              </a:rPr>
              <a:t>(</a:t>
            </a:r>
            <a:r>
              <a:rPr lang="en-US" altLang="zh-CN" sz="2800" b="1" i="1" dirty="0">
                <a:solidFill>
                  <a:srgbClr val="000000"/>
                </a:solidFill>
                <a:ea typeface="宋体" panose="02010600030101010101" pitchFamily="2" charset="-122"/>
              </a:rPr>
              <a:t>x</a:t>
            </a:r>
            <a:r>
              <a:rPr lang="en-US" altLang="zh-CN" sz="2800" b="1" dirty="0">
                <a:solidFill>
                  <a:srgbClr val="000000"/>
                </a:solidFill>
                <a:ea typeface="宋体" panose="02010600030101010101" pitchFamily="2" charset="-122"/>
              </a:rPr>
              <a:t>:integer</a:t>
            </a:r>
            <a:r>
              <a:rPr lang="en-US" altLang="zh-CN" sz="2800" b="1" i="1" dirty="0">
                <a:solidFill>
                  <a:srgbClr val="000000"/>
                </a:solidFill>
                <a:ea typeface="宋体" panose="02010600030101010101" pitchFamily="2" charset="-122"/>
              </a:rPr>
              <a:t>, a</a:t>
            </a:r>
            <a:r>
              <a:rPr lang="en-US" altLang="zh-CN" sz="2800" b="1" baseline="-25000" dirty="0">
                <a:solidFill>
                  <a:srgbClr val="000000"/>
                </a:solidFill>
                <a:ea typeface="宋体" panose="02010600030101010101" pitchFamily="2" charset="-122"/>
              </a:rPr>
              <a:t>1</a:t>
            </a:r>
            <a:r>
              <a:rPr lang="en-US" altLang="zh-CN" sz="2800" b="1" dirty="0">
                <a:solidFill>
                  <a:srgbClr val="000000"/>
                </a:solidFill>
                <a:ea typeface="宋体" panose="02010600030101010101" pitchFamily="2" charset="-122"/>
              </a:rPr>
              <a:t>, </a:t>
            </a:r>
            <a:r>
              <a:rPr lang="en-US" altLang="zh-CN" sz="2800" b="1" i="1" dirty="0">
                <a:solidFill>
                  <a:srgbClr val="000000"/>
                </a:solidFill>
                <a:ea typeface="宋体" panose="02010600030101010101" pitchFamily="2" charset="-122"/>
              </a:rPr>
              <a:t>a</a:t>
            </a:r>
            <a:r>
              <a:rPr lang="en-US" altLang="zh-CN" sz="2800" b="1" baseline="-25000" dirty="0">
                <a:solidFill>
                  <a:srgbClr val="000000"/>
                </a:solidFill>
                <a:ea typeface="宋体" panose="02010600030101010101" pitchFamily="2" charset="-122"/>
              </a:rPr>
              <a:t>2</a:t>
            </a:r>
            <a:r>
              <a:rPr lang="en-US" altLang="zh-CN" sz="2800" b="1" dirty="0">
                <a:solidFill>
                  <a:srgbClr val="000000"/>
                </a:solidFill>
                <a:ea typeface="宋体" panose="02010600030101010101" pitchFamily="2" charset="-122"/>
              </a:rPr>
              <a:t>, </a:t>
            </a:r>
            <a:r>
              <a:rPr lang="en-US" altLang="zh-CN" sz="2800" b="1" dirty="0">
                <a:solidFill>
                  <a:srgbClr val="000000"/>
                </a:solidFill>
                <a:latin typeface="Times New Roman" panose="02020603050405020304" pitchFamily="18" charset="0"/>
                <a:ea typeface="宋体" panose="02010600030101010101" pitchFamily="2" charset="-122"/>
              </a:rPr>
              <a:t>…</a:t>
            </a:r>
            <a:r>
              <a:rPr lang="en-US" altLang="zh-CN" sz="2800" b="1" dirty="0">
                <a:solidFill>
                  <a:srgbClr val="000000"/>
                </a:solidFill>
                <a:ea typeface="宋体" panose="02010600030101010101" pitchFamily="2" charset="-122"/>
              </a:rPr>
              <a:t>, </a:t>
            </a:r>
            <a:r>
              <a:rPr lang="en-US" altLang="zh-CN" sz="2800" b="1" i="1" dirty="0">
                <a:solidFill>
                  <a:srgbClr val="000000"/>
                </a:solidFill>
                <a:ea typeface="宋体" panose="02010600030101010101" pitchFamily="2" charset="-122"/>
              </a:rPr>
              <a:t>a</a:t>
            </a:r>
            <a:r>
              <a:rPr lang="en-US" altLang="zh-CN" sz="2800" b="1" i="1" baseline="-25000" dirty="0">
                <a:solidFill>
                  <a:srgbClr val="000000"/>
                </a:solidFill>
                <a:ea typeface="宋体" panose="02010600030101010101" pitchFamily="2" charset="-122"/>
              </a:rPr>
              <a:t>n</a:t>
            </a:r>
            <a:r>
              <a:rPr lang="en-US" altLang="zh-CN" sz="2800" b="1" dirty="0">
                <a:solidFill>
                  <a:srgbClr val="000000"/>
                </a:solidFill>
                <a:ea typeface="宋体" panose="02010600030101010101" pitchFamily="2" charset="-122"/>
              </a:rPr>
              <a:t>: distinct integers, sorted smallest to largest)</a:t>
            </a:r>
            <a:r>
              <a:rPr lang="en-US" altLang="zh-CN" sz="2800" b="1" i="1" dirty="0">
                <a:solidFill>
                  <a:srgbClr val="000000"/>
                </a:solidFill>
                <a:ea typeface="宋体" panose="02010600030101010101" pitchFamily="2" charset="-122"/>
              </a:rPr>
              <a:t> </a:t>
            </a:r>
            <a:br>
              <a:rPr lang="en-US" altLang="zh-CN" sz="2800" b="1" i="1" dirty="0">
                <a:solidFill>
                  <a:srgbClr val="000000"/>
                </a:solidFill>
                <a:ea typeface="宋体" panose="02010600030101010101" pitchFamily="2" charset="-122"/>
              </a:rPr>
            </a:br>
            <a:r>
              <a:rPr lang="en-US" altLang="zh-CN" sz="2800" b="1" i="1" dirty="0">
                <a:solidFill>
                  <a:srgbClr val="000000"/>
                </a:solidFill>
                <a:ea typeface="宋体" panose="02010600030101010101" pitchFamily="2" charset="-122"/>
              </a:rPr>
              <a:t>i</a:t>
            </a:r>
            <a:r>
              <a:rPr lang="en-US" altLang="zh-CN" sz="2800" b="1" dirty="0">
                <a:solidFill>
                  <a:srgbClr val="000000"/>
                </a:solidFill>
                <a:ea typeface="宋体" panose="02010600030101010101" pitchFamily="2" charset="-122"/>
              </a:rPr>
              <a:t> </a:t>
            </a:r>
            <a:r>
              <a:rPr lang="en-US" altLang="zh-CN" sz="2800" b="1" dirty="0">
                <a:solidFill>
                  <a:srgbClr val="000000"/>
                </a:solidFill>
                <a:latin typeface="Lucida Console" panose="020B0609040504020204" pitchFamily="49" charset="0"/>
                <a:ea typeface="宋体" panose="02010600030101010101" pitchFamily="2" charset="-122"/>
              </a:rPr>
              <a:t>:=</a:t>
            </a:r>
            <a:r>
              <a:rPr lang="en-US" altLang="zh-CN" sz="2800" b="1" dirty="0">
                <a:solidFill>
                  <a:srgbClr val="000000"/>
                </a:solidFill>
                <a:ea typeface="宋体" panose="02010600030101010101" pitchFamily="2" charset="-122"/>
              </a:rPr>
              <a:t> 1  </a:t>
            </a:r>
            <a:br>
              <a:rPr lang="en-US" altLang="zh-CN" sz="2800" b="1" dirty="0">
                <a:solidFill>
                  <a:srgbClr val="000000"/>
                </a:solidFill>
                <a:ea typeface="宋体" panose="02010600030101010101" pitchFamily="2" charset="-122"/>
              </a:rPr>
            </a:br>
            <a:r>
              <a:rPr lang="en-US" altLang="zh-CN" sz="2800" b="1" i="1" dirty="0">
                <a:solidFill>
                  <a:srgbClr val="000000"/>
                </a:solidFill>
                <a:ea typeface="宋体" panose="02010600030101010101" pitchFamily="2" charset="-122"/>
              </a:rPr>
              <a:t>j</a:t>
            </a:r>
            <a:r>
              <a:rPr lang="en-US" altLang="zh-CN" sz="2800" b="1" dirty="0">
                <a:solidFill>
                  <a:srgbClr val="000000"/>
                </a:solidFill>
                <a:ea typeface="宋体" panose="02010600030101010101" pitchFamily="2" charset="-122"/>
              </a:rPr>
              <a:t> </a:t>
            </a:r>
            <a:r>
              <a:rPr lang="en-US" altLang="zh-CN" sz="2800" b="1" dirty="0">
                <a:solidFill>
                  <a:srgbClr val="000000"/>
                </a:solidFill>
                <a:latin typeface="Lucida Console" panose="020B0609040504020204" pitchFamily="49" charset="0"/>
                <a:ea typeface="宋体" panose="02010600030101010101" pitchFamily="2" charset="-122"/>
              </a:rPr>
              <a:t>:=</a:t>
            </a:r>
            <a:r>
              <a:rPr lang="en-US" altLang="zh-CN" sz="2800" b="1" dirty="0">
                <a:solidFill>
                  <a:srgbClr val="000000"/>
                </a:solidFill>
                <a:ea typeface="宋体" panose="02010600030101010101" pitchFamily="2" charset="-122"/>
              </a:rPr>
              <a:t> </a:t>
            </a:r>
            <a:r>
              <a:rPr lang="en-US" altLang="zh-CN" sz="2800" b="1" i="1" dirty="0">
                <a:solidFill>
                  <a:srgbClr val="000000"/>
                </a:solidFill>
                <a:ea typeface="宋体" panose="02010600030101010101" pitchFamily="2" charset="-122"/>
              </a:rPr>
              <a:t>n</a:t>
            </a:r>
            <a:br>
              <a:rPr lang="en-US" altLang="zh-CN" sz="2800" b="1" dirty="0">
                <a:solidFill>
                  <a:srgbClr val="000000"/>
                </a:solidFill>
                <a:ea typeface="宋体" panose="02010600030101010101" pitchFamily="2" charset="-122"/>
              </a:rPr>
            </a:br>
            <a:r>
              <a:rPr lang="en-US" altLang="zh-CN" sz="2800" b="1" dirty="0">
                <a:solidFill>
                  <a:srgbClr val="000000"/>
                </a:solidFill>
                <a:ea typeface="宋体" panose="02010600030101010101" pitchFamily="2" charset="-122"/>
              </a:rPr>
              <a:t>while</a:t>
            </a:r>
            <a:r>
              <a:rPr lang="en-US" altLang="zh-CN" sz="2800" b="1" i="1" dirty="0">
                <a:solidFill>
                  <a:srgbClr val="000000"/>
                </a:solidFill>
                <a:ea typeface="宋体" panose="02010600030101010101" pitchFamily="2" charset="-122"/>
              </a:rPr>
              <a:t> i</a:t>
            </a:r>
            <a:r>
              <a:rPr lang="en-US" altLang="zh-CN" sz="2800" b="1" dirty="0">
                <a:solidFill>
                  <a:srgbClr val="000000"/>
                </a:solidFill>
                <a:ea typeface="宋体" panose="02010600030101010101" pitchFamily="2" charset="-122"/>
              </a:rPr>
              <a:t>&lt;</a:t>
            </a:r>
            <a:r>
              <a:rPr lang="en-US" altLang="zh-CN" sz="2800" b="1" i="1" dirty="0">
                <a:solidFill>
                  <a:srgbClr val="000000"/>
                </a:solidFill>
                <a:ea typeface="宋体" panose="02010600030101010101" pitchFamily="2" charset="-122"/>
              </a:rPr>
              <a:t>j </a:t>
            </a:r>
            <a:r>
              <a:rPr lang="en-US" altLang="zh-CN" sz="2800" b="1" dirty="0">
                <a:solidFill>
                  <a:srgbClr val="000000"/>
                </a:solidFill>
                <a:ea typeface="宋体" panose="02010600030101010101" pitchFamily="2" charset="-122"/>
              </a:rPr>
              <a:t>begin</a:t>
            </a:r>
            <a:br>
              <a:rPr lang="en-US" altLang="zh-CN" sz="2800" b="1" dirty="0">
                <a:solidFill>
                  <a:srgbClr val="000000"/>
                </a:solidFill>
                <a:ea typeface="宋体" panose="02010600030101010101" pitchFamily="2" charset="-122"/>
              </a:rPr>
            </a:br>
            <a:r>
              <a:rPr lang="en-US" altLang="zh-CN" sz="2800" b="1" dirty="0">
                <a:solidFill>
                  <a:srgbClr val="000000"/>
                </a:solidFill>
                <a:ea typeface="宋体" panose="02010600030101010101" pitchFamily="2" charset="-122"/>
              </a:rPr>
              <a:t>	</a:t>
            </a:r>
            <a:r>
              <a:rPr lang="en-US" altLang="zh-CN" sz="2800" b="1" i="1" dirty="0">
                <a:solidFill>
                  <a:srgbClr val="000000"/>
                </a:solidFill>
                <a:ea typeface="宋体" panose="02010600030101010101" pitchFamily="2" charset="-122"/>
              </a:rPr>
              <a:t>m</a:t>
            </a:r>
            <a:r>
              <a:rPr lang="en-US" altLang="zh-CN" sz="2800" b="1" dirty="0">
                <a:solidFill>
                  <a:srgbClr val="000000"/>
                </a:solidFill>
                <a:ea typeface="宋体" panose="02010600030101010101" pitchFamily="2" charset="-122"/>
              </a:rPr>
              <a:t> </a:t>
            </a:r>
            <a:r>
              <a:rPr lang="en-US" altLang="zh-CN" sz="2800" b="1" dirty="0">
                <a:solidFill>
                  <a:srgbClr val="000000"/>
                </a:solidFill>
                <a:latin typeface="Lucida Console" panose="020B0609040504020204" pitchFamily="49" charset="0"/>
                <a:ea typeface="宋体" panose="02010600030101010101" pitchFamily="2" charset="-122"/>
              </a:rPr>
              <a:t>:=</a:t>
            </a:r>
            <a:r>
              <a:rPr lang="en-US" altLang="zh-CN" sz="2800" b="1" dirty="0">
                <a:solidFill>
                  <a:srgbClr val="000000"/>
                </a:solidFill>
                <a:ea typeface="宋体" panose="02010600030101010101" pitchFamily="2" charset="-122"/>
              </a:rPr>
              <a:t> </a:t>
            </a:r>
            <a:r>
              <a:rPr lang="en-US" altLang="zh-CN" sz="2800" b="1" dirty="0">
                <a:solidFill>
                  <a:srgbClr val="000000"/>
                </a:solidFill>
                <a:ea typeface="宋体" panose="02010600030101010101" pitchFamily="2" charset="-122"/>
                <a:sym typeface="Symbol" panose="05050102010706020507" pitchFamily="18" charset="2"/>
              </a:rPr>
              <a:t>(</a:t>
            </a:r>
            <a:r>
              <a:rPr lang="en-US" altLang="zh-CN" sz="2800" b="1" i="1" dirty="0">
                <a:solidFill>
                  <a:srgbClr val="000000"/>
                </a:solidFill>
                <a:ea typeface="宋体" panose="02010600030101010101" pitchFamily="2" charset="-122"/>
                <a:sym typeface="Symbol" panose="05050102010706020507" pitchFamily="18" charset="2"/>
              </a:rPr>
              <a:t>i</a:t>
            </a:r>
            <a:r>
              <a:rPr lang="en-US" altLang="zh-CN" sz="2800" b="1" dirty="0">
                <a:solidFill>
                  <a:srgbClr val="000000"/>
                </a:solidFill>
                <a:ea typeface="宋体" panose="02010600030101010101" pitchFamily="2" charset="-122"/>
                <a:sym typeface="Symbol" panose="05050102010706020507" pitchFamily="18" charset="2"/>
              </a:rPr>
              <a:t>+</a:t>
            </a:r>
            <a:r>
              <a:rPr lang="en-US" altLang="zh-CN" sz="2800" b="1" i="1" dirty="0">
                <a:solidFill>
                  <a:srgbClr val="000000"/>
                </a:solidFill>
                <a:ea typeface="宋体" panose="02010600030101010101" pitchFamily="2" charset="-122"/>
                <a:sym typeface="Symbol" panose="05050102010706020507" pitchFamily="18" charset="2"/>
              </a:rPr>
              <a:t>j</a:t>
            </a:r>
            <a:r>
              <a:rPr lang="en-US" altLang="zh-CN" sz="2800" b="1" dirty="0">
                <a:solidFill>
                  <a:srgbClr val="000000"/>
                </a:solidFill>
                <a:ea typeface="宋体" panose="02010600030101010101" pitchFamily="2" charset="-122"/>
                <a:sym typeface="Symbol" panose="05050102010706020507" pitchFamily="18" charset="2"/>
              </a:rPr>
              <a:t>)/2</a:t>
            </a:r>
            <a:br>
              <a:rPr lang="en-US" altLang="zh-CN" sz="2800" b="1" dirty="0">
                <a:solidFill>
                  <a:srgbClr val="000000"/>
                </a:solidFill>
                <a:ea typeface="宋体" panose="02010600030101010101" pitchFamily="2" charset="-122"/>
                <a:sym typeface="Symbol" panose="05050102010706020507" pitchFamily="18" charset="2"/>
              </a:rPr>
            </a:br>
            <a:r>
              <a:rPr lang="en-US" altLang="zh-CN" sz="2800" b="1" dirty="0">
                <a:solidFill>
                  <a:srgbClr val="000000"/>
                </a:solidFill>
                <a:ea typeface="宋体" panose="02010600030101010101" pitchFamily="2" charset="-122"/>
                <a:sym typeface="Symbol" panose="05050102010706020507" pitchFamily="18" charset="2"/>
              </a:rPr>
              <a:t>	if </a:t>
            </a:r>
            <a:r>
              <a:rPr lang="en-US" altLang="zh-CN" sz="2800" b="1" i="1" dirty="0">
                <a:solidFill>
                  <a:srgbClr val="000000"/>
                </a:solidFill>
                <a:ea typeface="宋体" panose="02010600030101010101" pitchFamily="2" charset="-122"/>
                <a:sym typeface="Symbol" panose="05050102010706020507" pitchFamily="18" charset="2"/>
              </a:rPr>
              <a:t>x</a:t>
            </a:r>
            <a:r>
              <a:rPr lang="en-US" altLang="zh-CN" sz="2800" b="1" dirty="0">
                <a:solidFill>
                  <a:srgbClr val="000000"/>
                </a:solidFill>
                <a:ea typeface="宋体" panose="02010600030101010101" pitchFamily="2" charset="-122"/>
                <a:sym typeface="Symbol" panose="05050102010706020507" pitchFamily="18" charset="2"/>
              </a:rPr>
              <a:t>&gt;</a:t>
            </a:r>
            <a:r>
              <a:rPr lang="en-US" altLang="zh-CN" sz="2800" b="1" i="1" dirty="0">
                <a:solidFill>
                  <a:srgbClr val="000000"/>
                </a:solidFill>
                <a:ea typeface="宋体" panose="02010600030101010101" pitchFamily="2" charset="-122"/>
                <a:sym typeface="Symbol" panose="05050102010706020507" pitchFamily="18" charset="2"/>
              </a:rPr>
              <a:t>a</a:t>
            </a:r>
            <a:r>
              <a:rPr lang="en-US" altLang="zh-CN" sz="2800" b="1" i="1" baseline="-25000" dirty="0">
                <a:solidFill>
                  <a:srgbClr val="000000"/>
                </a:solidFill>
                <a:ea typeface="宋体" panose="02010600030101010101" pitchFamily="2" charset="-122"/>
                <a:sym typeface="Symbol" panose="05050102010706020507" pitchFamily="18" charset="2"/>
              </a:rPr>
              <a:t>m</a:t>
            </a:r>
            <a:r>
              <a:rPr lang="en-US" altLang="zh-CN" sz="2800" b="1" i="1" dirty="0">
                <a:solidFill>
                  <a:srgbClr val="000000"/>
                </a:solidFill>
                <a:ea typeface="宋体" panose="02010600030101010101" pitchFamily="2" charset="-122"/>
                <a:sym typeface="Symbol" panose="05050102010706020507" pitchFamily="18" charset="2"/>
              </a:rPr>
              <a:t> </a:t>
            </a:r>
            <a:r>
              <a:rPr lang="en-US" altLang="zh-CN" sz="2800" b="1" dirty="0">
                <a:solidFill>
                  <a:srgbClr val="000000"/>
                </a:solidFill>
                <a:ea typeface="宋体" panose="02010600030101010101" pitchFamily="2" charset="-122"/>
                <a:sym typeface="Symbol" panose="05050102010706020507" pitchFamily="18" charset="2"/>
              </a:rPr>
              <a:t>then </a:t>
            </a:r>
            <a:r>
              <a:rPr lang="en-US" altLang="zh-CN" sz="2800" b="1" i="1" dirty="0">
                <a:solidFill>
                  <a:srgbClr val="000000"/>
                </a:solidFill>
                <a:ea typeface="宋体" panose="02010600030101010101" pitchFamily="2" charset="-122"/>
                <a:sym typeface="Symbol" panose="05050102010706020507" pitchFamily="18" charset="2"/>
              </a:rPr>
              <a:t>i </a:t>
            </a:r>
            <a:r>
              <a:rPr lang="en-US" altLang="zh-CN" sz="2800" b="1" dirty="0">
                <a:solidFill>
                  <a:srgbClr val="000000"/>
                </a:solidFill>
                <a:latin typeface="Lucida Console" panose="020B0609040504020204" pitchFamily="49" charset="0"/>
                <a:ea typeface="宋体" panose="02010600030101010101" pitchFamily="2" charset="-122"/>
              </a:rPr>
              <a:t>:=</a:t>
            </a:r>
            <a:r>
              <a:rPr lang="en-US" altLang="zh-CN" sz="2800" b="1" i="1" dirty="0">
                <a:solidFill>
                  <a:srgbClr val="000000"/>
                </a:solidFill>
                <a:ea typeface="宋体" panose="02010600030101010101" pitchFamily="2" charset="-122"/>
                <a:sym typeface="Symbol" panose="05050102010706020507" pitchFamily="18" charset="2"/>
              </a:rPr>
              <a:t> m</a:t>
            </a:r>
            <a:r>
              <a:rPr lang="en-US" altLang="zh-CN" sz="2800" b="1" dirty="0">
                <a:solidFill>
                  <a:srgbClr val="000000"/>
                </a:solidFill>
                <a:ea typeface="宋体" panose="02010600030101010101" pitchFamily="2" charset="-122"/>
                <a:sym typeface="Symbol" panose="05050102010706020507" pitchFamily="18" charset="2"/>
              </a:rPr>
              <a:t>+1 else </a:t>
            </a:r>
            <a:r>
              <a:rPr lang="en-US" altLang="zh-CN" sz="2800" b="1" i="1" dirty="0">
                <a:solidFill>
                  <a:srgbClr val="000000"/>
                </a:solidFill>
                <a:ea typeface="宋体" panose="02010600030101010101" pitchFamily="2" charset="-122"/>
                <a:sym typeface="Symbol" panose="05050102010706020507" pitchFamily="18" charset="2"/>
              </a:rPr>
              <a:t>j </a:t>
            </a:r>
            <a:r>
              <a:rPr lang="en-US" altLang="zh-CN" sz="2800" b="1" dirty="0">
                <a:solidFill>
                  <a:srgbClr val="000000"/>
                </a:solidFill>
                <a:latin typeface="Lucida Console" panose="020B0609040504020204" pitchFamily="49" charset="0"/>
                <a:ea typeface="宋体" panose="02010600030101010101" pitchFamily="2" charset="-122"/>
              </a:rPr>
              <a:t>:=</a:t>
            </a:r>
            <a:r>
              <a:rPr lang="en-US" altLang="zh-CN" sz="2800" b="1" i="1" dirty="0">
                <a:solidFill>
                  <a:srgbClr val="000000"/>
                </a:solidFill>
                <a:ea typeface="宋体" panose="02010600030101010101" pitchFamily="2" charset="-122"/>
                <a:sym typeface="Symbol" panose="05050102010706020507" pitchFamily="18" charset="2"/>
              </a:rPr>
              <a:t> m</a:t>
            </a:r>
            <a:br>
              <a:rPr lang="en-US" altLang="zh-CN" sz="2800" b="1" i="1" dirty="0">
                <a:solidFill>
                  <a:srgbClr val="000000"/>
                </a:solidFill>
                <a:ea typeface="宋体" panose="02010600030101010101" pitchFamily="2" charset="-122"/>
                <a:sym typeface="Symbol" panose="05050102010706020507" pitchFamily="18" charset="2"/>
              </a:rPr>
            </a:br>
            <a:r>
              <a:rPr lang="en-US" altLang="zh-CN" sz="2800" b="1" dirty="0">
                <a:solidFill>
                  <a:srgbClr val="000000"/>
                </a:solidFill>
                <a:ea typeface="宋体" panose="02010600030101010101" pitchFamily="2" charset="-122"/>
                <a:sym typeface="Symbol" panose="05050102010706020507" pitchFamily="18" charset="2"/>
              </a:rPr>
              <a:t>end</a:t>
            </a:r>
            <a:br>
              <a:rPr lang="en-US" altLang="zh-CN" sz="2800" b="1" dirty="0">
                <a:solidFill>
                  <a:srgbClr val="000000"/>
                </a:solidFill>
                <a:ea typeface="宋体" panose="02010600030101010101" pitchFamily="2" charset="-122"/>
                <a:sym typeface="Symbol" panose="05050102010706020507" pitchFamily="18" charset="2"/>
              </a:rPr>
            </a:br>
            <a:r>
              <a:rPr lang="en-US" altLang="zh-CN" sz="2800" b="1" dirty="0">
                <a:solidFill>
                  <a:srgbClr val="000000"/>
                </a:solidFill>
                <a:ea typeface="宋体" panose="02010600030101010101" pitchFamily="2" charset="-122"/>
                <a:sym typeface="Symbol" panose="05050102010706020507" pitchFamily="18" charset="2"/>
              </a:rPr>
              <a:t>if </a:t>
            </a:r>
            <a:r>
              <a:rPr lang="en-US" altLang="zh-CN" sz="2800" b="1" i="1" dirty="0">
                <a:solidFill>
                  <a:srgbClr val="000000"/>
                </a:solidFill>
                <a:ea typeface="宋体" panose="02010600030101010101" pitchFamily="2" charset="-122"/>
                <a:sym typeface="Symbol" panose="05050102010706020507" pitchFamily="18" charset="2"/>
              </a:rPr>
              <a:t>x</a:t>
            </a:r>
            <a:r>
              <a:rPr lang="en-US" altLang="zh-CN" sz="2800" b="1" dirty="0">
                <a:solidFill>
                  <a:srgbClr val="000000"/>
                </a:solidFill>
                <a:ea typeface="宋体" panose="02010600030101010101" pitchFamily="2" charset="-122"/>
                <a:sym typeface="Symbol" panose="05050102010706020507" pitchFamily="18" charset="2"/>
              </a:rPr>
              <a:t> = </a:t>
            </a:r>
            <a:r>
              <a:rPr lang="en-US" altLang="zh-CN" sz="2800" b="1" i="1" dirty="0">
                <a:solidFill>
                  <a:srgbClr val="000000"/>
                </a:solidFill>
                <a:ea typeface="宋体" panose="02010600030101010101" pitchFamily="2" charset="-122"/>
                <a:sym typeface="Symbol" panose="05050102010706020507" pitchFamily="18" charset="2"/>
              </a:rPr>
              <a:t>a</a:t>
            </a:r>
            <a:r>
              <a:rPr lang="en-US" altLang="zh-CN" sz="2800" b="1" i="1" baseline="-25000" dirty="0">
                <a:solidFill>
                  <a:srgbClr val="000000"/>
                </a:solidFill>
                <a:ea typeface="宋体" panose="02010600030101010101" pitchFamily="2" charset="-122"/>
                <a:sym typeface="Symbol" panose="05050102010706020507" pitchFamily="18" charset="2"/>
              </a:rPr>
              <a:t>i</a:t>
            </a:r>
            <a:r>
              <a:rPr lang="en-US" altLang="zh-CN" sz="2800" b="1" i="1" dirty="0">
                <a:solidFill>
                  <a:srgbClr val="000000"/>
                </a:solidFill>
                <a:ea typeface="宋体" panose="02010600030101010101" pitchFamily="2" charset="-122"/>
                <a:sym typeface="Symbol" panose="05050102010706020507" pitchFamily="18" charset="2"/>
              </a:rPr>
              <a:t> </a:t>
            </a:r>
            <a:r>
              <a:rPr lang="en-US" altLang="zh-CN" sz="2800" b="1" dirty="0">
                <a:solidFill>
                  <a:srgbClr val="000000"/>
                </a:solidFill>
                <a:ea typeface="宋体" panose="02010600030101010101" pitchFamily="2" charset="-122"/>
                <a:sym typeface="Symbol" panose="05050102010706020507" pitchFamily="18" charset="2"/>
              </a:rPr>
              <a:t>then </a:t>
            </a:r>
            <a:r>
              <a:rPr lang="en-US" altLang="zh-CN" sz="2800" b="1" i="1" dirty="0">
                <a:solidFill>
                  <a:srgbClr val="000000"/>
                </a:solidFill>
                <a:ea typeface="宋体" panose="02010600030101010101" pitchFamily="2" charset="-122"/>
                <a:sym typeface="Symbol" panose="05050102010706020507" pitchFamily="18" charset="2"/>
              </a:rPr>
              <a:t>location</a:t>
            </a:r>
            <a:r>
              <a:rPr lang="en-US" altLang="zh-CN" sz="2800" b="1" dirty="0">
                <a:solidFill>
                  <a:srgbClr val="000000"/>
                </a:solidFill>
                <a:ea typeface="宋体" panose="02010600030101010101" pitchFamily="2" charset="-122"/>
                <a:sym typeface="Symbol" panose="05050102010706020507" pitchFamily="18" charset="2"/>
              </a:rPr>
              <a:t> </a:t>
            </a:r>
            <a:r>
              <a:rPr lang="en-US" altLang="zh-CN" sz="2800" b="1" dirty="0">
                <a:solidFill>
                  <a:srgbClr val="000000"/>
                </a:solidFill>
                <a:latin typeface="Lucida Console" panose="020B0609040504020204" pitchFamily="49" charset="0"/>
                <a:ea typeface="宋体" panose="02010600030101010101" pitchFamily="2" charset="-122"/>
              </a:rPr>
              <a:t>:=</a:t>
            </a:r>
            <a:r>
              <a:rPr lang="en-US" altLang="zh-CN" sz="2800" b="1" dirty="0">
                <a:solidFill>
                  <a:srgbClr val="000000"/>
                </a:solidFill>
                <a:ea typeface="宋体" panose="02010600030101010101" pitchFamily="2" charset="-122"/>
                <a:sym typeface="Symbol" panose="05050102010706020507" pitchFamily="18" charset="2"/>
              </a:rPr>
              <a:t> </a:t>
            </a:r>
            <a:r>
              <a:rPr lang="en-US" altLang="zh-CN" sz="2800" b="1" i="1" dirty="0">
                <a:solidFill>
                  <a:srgbClr val="000000"/>
                </a:solidFill>
                <a:ea typeface="宋体" panose="02010600030101010101" pitchFamily="2" charset="-122"/>
                <a:sym typeface="Symbol" panose="05050102010706020507" pitchFamily="18" charset="2"/>
              </a:rPr>
              <a:t>i</a:t>
            </a:r>
            <a:r>
              <a:rPr lang="en-US" altLang="zh-CN" sz="2800" b="1" dirty="0">
                <a:solidFill>
                  <a:srgbClr val="000000"/>
                </a:solidFill>
                <a:ea typeface="宋体" panose="02010600030101010101" pitchFamily="2" charset="-122"/>
                <a:sym typeface="Symbol" panose="05050102010706020507" pitchFamily="18" charset="2"/>
              </a:rPr>
              <a:t> else </a:t>
            </a:r>
            <a:r>
              <a:rPr lang="en-US" altLang="zh-CN" sz="2800" b="1" i="1" dirty="0">
                <a:solidFill>
                  <a:srgbClr val="000000"/>
                </a:solidFill>
                <a:ea typeface="宋体" panose="02010600030101010101" pitchFamily="2" charset="-122"/>
                <a:sym typeface="Symbol" panose="05050102010706020507" pitchFamily="18" charset="2"/>
              </a:rPr>
              <a:t>location</a:t>
            </a:r>
            <a:r>
              <a:rPr lang="en-US" altLang="zh-CN" sz="2800" b="1" dirty="0">
                <a:solidFill>
                  <a:srgbClr val="000000"/>
                </a:solidFill>
                <a:ea typeface="宋体" panose="02010600030101010101" pitchFamily="2" charset="-122"/>
                <a:sym typeface="Symbol" panose="05050102010706020507" pitchFamily="18" charset="2"/>
              </a:rPr>
              <a:t> </a:t>
            </a:r>
            <a:r>
              <a:rPr lang="en-US" altLang="zh-CN" sz="2800" b="1" dirty="0">
                <a:solidFill>
                  <a:srgbClr val="000000"/>
                </a:solidFill>
                <a:latin typeface="Lucida Console" panose="020B0609040504020204" pitchFamily="49" charset="0"/>
                <a:ea typeface="宋体" panose="02010600030101010101" pitchFamily="2" charset="-122"/>
              </a:rPr>
              <a:t>:=</a:t>
            </a:r>
            <a:r>
              <a:rPr lang="en-US" altLang="zh-CN" sz="2800" b="1" dirty="0">
                <a:solidFill>
                  <a:srgbClr val="000000"/>
                </a:solidFill>
                <a:ea typeface="宋体" panose="02010600030101010101" pitchFamily="2" charset="-122"/>
                <a:sym typeface="Symbol" panose="05050102010706020507" pitchFamily="18" charset="2"/>
              </a:rPr>
              <a:t> 0</a:t>
            </a:r>
            <a:br>
              <a:rPr lang="en-US" altLang="zh-CN" sz="2800" b="1" dirty="0">
                <a:solidFill>
                  <a:srgbClr val="000000"/>
                </a:solidFill>
                <a:ea typeface="宋体" panose="02010600030101010101" pitchFamily="2" charset="-122"/>
                <a:sym typeface="Symbol" panose="05050102010706020507" pitchFamily="18" charset="2"/>
              </a:rPr>
            </a:br>
            <a:r>
              <a:rPr lang="en-US" altLang="zh-CN" sz="2800" b="1" dirty="0">
                <a:solidFill>
                  <a:srgbClr val="000000"/>
                </a:solidFill>
                <a:ea typeface="宋体" panose="02010600030101010101" pitchFamily="2" charset="-122"/>
                <a:sym typeface="Symbol" panose="05050102010706020507" pitchFamily="18" charset="2"/>
              </a:rPr>
              <a:t>return </a:t>
            </a:r>
            <a:r>
              <a:rPr lang="en-US" altLang="zh-CN" sz="2800" b="1" i="1" dirty="0">
                <a:solidFill>
                  <a:srgbClr val="000000"/>
                </a:solidFill>
                <a:ea typeface="宋体" panose="02010600030101010101" pitchFamily="2" charset="-122"/>
                <a:sym typeface="Symbol" panose="05050102010706020507" pitchFamily="18" charset="2"/>
              </a:rPr>
              <a:t>location</a:t>
            </a:r>
            <a:endParaRPr lang="en-US" altLang="zh-CN" sz="2800" b="1" dirty="0">
              <a:solidFill>
                <a:srgbClr val="000000"/>
              </a:solidFill>
              <a:ea typeface="宋体" panose="02010600030101010101" pitchFamily="2" charset="-122"/>
              <a:sym typeface="Symbol" panose="05050102010706020507" pitchFamily="18" charset="2"/>
            </a:endParaRPr>
          </a:p>
        </p:txBody>
      </p:sp>
      <p:sp>
        <p:nvSpPr>
          <p:cNvPr id="96260" name="AutoShape 4"/>
          <p:cNvSpPr/>
          <p:nvPr/>
        </p:nvSpPr>
        <p:spPr>
          <a:xfrm>
            <a:off x="2057400" y="2895600"/>
            <a:ext cx="381000" cy="838200"/>
          </a:xfrm>
          <a:prstGeom prst="rightBrace">
            <a:avLst>
              <a:gd name="adj1" fmla="val 18323"/>
              <a:gd name="adj2" fmla="val 50000"/>
            </a:avLst>
          </a:prstGeom>
          <a:noFill/>
          <a:ln w="38100" cap="flat" cmpd="sng">
            <a:solidFill>
              <a:srgbClr val="FF0000"/>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6261" name="AutoShape 5"/>
          <p:cNvSpPr/>
          <p:nvPr/>
        </p:nvSpPr>
        <p:spPr>
          <a:xfrm>
            <a:off x="7010400" y="4191000"/>
            <a:ext cx="381000" cy="762000"/>
          </a:xfrm>
          <a:prstGeom prst="rightBrace">
            <a:avLst>
              <a:gd name="adj1" fmla="val 16657"/>
              <a:gd name="adj2" fmla="val 50000"/>
            </a:avLst>
          </a:prstGeom>
          <a:noFill/>
          <a:ln w="38100" cap="flat" cmpd="sng">
            <a:solidFill>
              <a:srgbClr val="FF0000"/>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6262" name="AutoShape 6"/>
          <p:cNvSpPr/>
          <p:nvPr/>
        </p:nvSpPr>
        <p:spPr>
          <a:xfrm>
            <a:off x="8077200" y="5410200"/>
            <a:ext cx="381000" cy="838200"/>
          </a:xfrm>
          <a:prstGeom prst="rightBrace">
            <a:avLst>
              <a:gd name="adj1" fmla="val 18323"/>
              <a:gd name="adj2" fmla="val 50000"/>
            </a:avLst>
          </a:prstGeom>
          <a:noFill/>
          <a:ln w="38100" cap="flat" cmpd="sng">
            <a:solidFill>
              <a:srgbClr val="FF0000"/>
            </a:solidFill>
            <a:prstDash val="solid"/>
            <a:round/>
            <a:headEnd type="none" w="med" len="med"/>
            <a:tailEnd type="none" w="lg"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6263" name="Text Box 7"/>
          <p:cNvSpPr txBox="1"/>
          <p:nvPr/>
        </p:nvSpPr>
        <p:spPr>
          <a:xfrm>
            <a:off x="2514600" y="3124200"/>
            <a:ext cx="765175" cy="457200"/>
          </a:xfrm>
          <a:prstGeom prst="rect">
            <a:avLst/>
          </a:prstGeom>
          <a:noFill/>
          <a:ln w="63500">
            <a:noFill/>
          </a:ln>
        </p:spPr>
        <p:txBody>
          <a:bodyPr wrap="none" anchor="ctr" anchorCtr="0">
            <a:spAutoFit/>
          </a:bodyPr>
          <a:p>
            <a:pPr algn="ctr" eaLnBrk="0" hangingPunct="0">
              <a:spcBef>
                <a:spcPct val="50000"/>
              </a:spcBef>
            </a:pPr>
            <a:r>
              <a:rPr lang="zh-CN" altLang="en-US" sz="2400"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400" dirty="0">
                <a:solidFill>
                  <a:srgbClr val="FF0000"/>
                </a:solidFill>
                <a:latin typeface="Times New Roman" panose="02020603050405020304" pitchFamily="18" charset="0"/>
                <a:ea typeface="宋体" panose="02010600030101010101" pitchFamily="2" charset="-122"/>
                <a:sym typeface="Symbol" panose="05050102010706020507" pitchFamily="18" charset="2"/>
              </a:rPr>
              <a:t>(1)</a:t>
            </a:r>
            <a:endParaRPr lang="en-US" altLang="zh-CN" sz="2400" dirty="0">
              <a:solidFill>
                <a:srgbClr val="FF0000"/>
              </a:solidFill>
              <a:latin typeface="Times New Roman" panose="02020603050405020304" pitchFamily="18" charset="0"/>
              <a:ea typeface="宋体" panose="02010600030101010101" pitchFamily="2" charset="-122"/>
            </a:endParaRPr>
          </a:p>
        </p:txBody>
      </p:sp>
      <p:sp>
        <p:nvSpPr>
          <p:cNvPr id="96264" name="Text Box 8"/>
          <p:cNvSpPr txBox="1"/>
          <p:nvPr/>
        </p:nvSpPr>
        <p:spPr>
          <a:xfrm>
            <a:off x="7464425" y="4343400"/>
            <a:ext cx="765175" cy="457200"/>
          </a:xfrm>
          <a:prstGeom prst="rect">
            <a:avLst/>
          </a:prstGeom>
          <a:noFill/>
          <a:ln w="63500">
            <a:noFill/>
          </a:ln>
        </p:spPr>
        <p:txBody>
          <a:bodyPr wrap="none" anchor="ctr" anchorCtr="0">
            <a:spAutoFit/>
          </a:bodyPr>
          <a:p>
            <a:pPr algn="ctr" eaLnBrk="0" hangingPunct="0">
              <a:spcBef>
                <a:spcPct val="50000"/>
              </a:spcBef>
            </a:pPr>
            <a:r>
              <a:rPr lang="zh-CN" altLang="en-US" sz="2400"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400" dirty="0">
                <a:solidFill>
                  <a:srgbClr val="FF0000"/>
                </a:solidFill>
                <a:latin typeface="Times New Roman" panose="02020603050405020304" pitchFamily="18" charset="0"/>
                <a:ea typeface="宋体" panose="02010600030101010101" pitchFamily="2" charset="-122"/>
                <a:sym typeface="Symbol" panose="05050102010706020507" pitchFamily="18" charset="2"/>
              </a:rPr>
              <a:t>(1)</a:t>
            </a:r>
            <a:endParaRPr lang="en-US" altLang="zh-CN" sz="2400" dirty="0">
              <a:solidFill>
                <a:srgbClr val="FF0000"/>
              </a:solidFill>
              <a:latin typeface="Times New Roman" panose="02020603050405020304" pitchFamily="18" charset="0"/>
              <a:ea typeface="宋体" panose="02010600030101010101" pitchFamily="2" charset="-122"/>
            </a:endParaRPr>
          </a:p>
        </p:txBody>
      </p:sp>
      <p:sp>
        <p:nvSpPr>
          <p:cNvPr id="96265" name="Text Box 9"/>
          <p:cNvSpPr txBox="1"/>
          <p:nvPr/>
        </p:nvSpPr>
        <p:spPr>
          <a:xfrm>
            <a:off x="8302625" y="5638800"/>
            <a:ext cx="765175" cy="457200"/>
          </a:xfrm>
          <a:prstGeom prst="rect">
            <a:avLst/>
          </a:prstGeom>
          <a:solidFill>
            <a:schemeClr val="bg1"/>
          </a:solidFill>
          <a:ln w="63500">
            <a:noFill/>
          </a:ln>
        </p:spPr>
        <p:txBody>
          <a:bodyPr wrap="none" anchor="ctr" anchorCtr="0">
            <a:spAutoFit/>
          </a:bodyPr>
          <a:p>
            <a:pPr algn="ctr" eaLnBrk="0" hangingPunct="0">
              <a:spcBef>
                <a:spcPct val="50000"/>
              </a:spcBef>
            </a:pPr>
            <a:r>
              <a:rPr lang="zh-CN" altLang="en-US" sz="2400"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400" dirty="0">
                <a:solidFill>
                  <a:srgbClr val="FF0000"/>
                </a:solidFill>
                <a:latin typeface="Times New Roman" panose="02020603050405020304" pitchFamily="18" charset="0"/>
                <a:ea typeface="宋体" panose="02010600030101010101" pitchFamily="2" charset="-122"/>
                <a:sym typeface="Symbol" panose="05050102010706020507" pitchFamily="18" charset="2"/>
              </a:rPr>
              <a:t>(1)</a:t>
            </a:r>
            <a:endParaRPr lang="en-US" altLang="zh-CN" sz="2400" dirty="0">
              <a:solidFill>
                <a:srgbClr val="FF0000"/>
              </a:solidFill>
              <a:latin typeface="Times New Roman" panose="02020603050405020304" pitchFamily="18" charset="0"/>
              <a:ea typeface="宋体" panose="02010600030101010101" pitchFamily="2" charset="-122"/>
            </a:endParaRPr>
          </a:p>
        </p:txBody>
      </p:sp>
      <p:sp>
        <p:nvSpPr>
          <p:cNvPr id="179210" name="Text Box 10"/>
          <p:cNvSpPr txBox="1"/>
          <p:nvPr/>
        </p:nvSpPr>
        <p:spPr>
          <a:xfrm>
            <a:off x="3581400" y="2743200"/>
            <a:ext cx="4622800" cy="1066800"/>
          </a:xfrm>
          <a:prstGeom prst="rect">
            <a:avLst/>
          </a:prstGeom>
          <a:noFill/>
          <a:ln w="63500">
            <a:noFill/>
          </a:ln>
        </p:spPr>
        <p:txBody>
          <a:bodyPr wrap="none" anchor="ctr" anchorCtr="0">
            <a:spAutoFit/>
          </a:bodyPr>
          <a:p>
            <a:pPr algn="ctr" eaLnBrk="0" hangingPunct="0">
              <a:spcBef>
                <a:spcPct val="50000"/>
              </a:spcBef>
            </a:pPr>
            <a:r>
              <a:rPr lang="en-US" altLang="zh-CN" sz="3200" dirty="0">
                <a:solidFill>
                  <a:srgbClr val="FF0000"/>
                </a:solidFill>
                <a:latin typeface="Times New Roman" panose="02020603050405020304" pitchFamily="18" charset="0"/>
                <a:ea typeface="宋体" panose="02010600030101010101" pitchFamily="2" charset="-122"/>
              </a:rPr>
              <a:t>Key question:</a:t>
            </a:r>
            <a:br>
              <a:rPr lang="en-US" altLang="zh-CN" sz="3200" dirty="0">
                <a:solidFill>
                  <a:srgbClr val="FF0000"/>
                </a:solidFill>
                <a:latin typeface="Times New Roman" panose="02020603050405020304" pitchFamily="18" charset="0"/>
                <a:ea typeface="宋体" panose="02010600030101010101" pitchFamily="2" charset="-122"/>
              </a:rPr>
            </a:br>
            <a:r>
              <a:rPr lang="en-US" altLang="zh-CN" sz="3200" i="1" dirty="0">
                <a:solidFill>
                  <a:srgbClr val="FF0000"/>
                </a:solidFill>
                <a:latin typeface="Times New Roman" panose="02020603050405020304" pitchFamily="18" charset="0"/>
                <a:ea typeface="宋体" panose="02010600030101010101" pitchFamily="2" charset="-122"/>
              </a:rPr>
              <a:t>How many loop iterations?</a:t>
            </a:r>
            <a:endParaRPr lang="en-US" altLang="zh-CN" sz="32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79210"/>
                                        </p:tgtEl>
                                        <p:attrNameLst>
                                          <p:attrName>style.visibility</p:attrName>
                                        </p:attrNameLst>
                                      </p:cBhvr>
                                      <p:to>
                                        <p:strVal val="visible"/>
                                      </p:to>
                                    </p:set>
                                    <p:anim calcmode="lin" valueType="num">
                                      <p:cBhvr>
                                        <p:cTn id="7" dur="500" fill="hold"/>
                                        <p:tgtEl>
                                          <p:spTgt spid="179210"/>
                                        </p:tgtEl>
                                        <p:attrNameLst>
                                          <p:attrName>ppt_w</p:attrName>
                                        </p:attrNameLst>
                                      </p:cBhvr>
                                      <p:tavLst>
                                        <p:tav tm="0">
                                          <p:val>
                                            <p:strVal val="4*#ppt_w"/>
                                          </p:val>
                                        </p:tav>
                                        <p:tav tm="100000">
                                          <p:val>
                                            <p:strVal val="#ppt_w"/>
                                          </p:val>
                                        </p:tav>
                                      </p:tavLst>
                                    </p:anim>
                                    <p:anim calcmode="lin" valueType="num">
                                      <p:cBhvr>
                                        <p:cTn id="8" dur="500" fill="hold"/>
                                        <p:tgtEl>
                                          <p:spTgt spid="179210"/>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97282"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Binary search analysis</a:t>
            </a:r>
            <a:endParaRPr lang="en-US" altLang="zh-CN" dirty="0">
              <a:ea typeface="宋体" panose="02010600030101010101" pitchFamily="2" charset="-122"/>
            </a:endParaRPr>
          </a:p>
        </p:txBody>
      </p:sp>
      <p:sp>
        <p:nvSpPr>
          <p:cNvPr id="97283" name="Rectangle 3"/>
          <p:cNvSpPr>
            <a:spLocks noGrp="1"/>
          </p:cNvSpPr>
          <p:nvPr>
            <p:ph idx="1"/>
          </p:nvPr>
        </p:nvSpPr>
        <p:spPr>
          <a:xfrm>
            <a:off x="228600" y="1419225"/>
            <a:ext cx="8686800" cy="4879975"/>
          </a:xfrm>
          <a:ln/>
        </p:spPr>
        <p:txBody>
          <a:bodyPr vert="horz" wrap="square" lIns="91440" tIns="45720" rIns="91440" bIns="45720" anchor="t" anchorCtr="0"/>
          <a:p>
            <a:r>
              <a:rPr lang="en-US" altLang="zh-CN" sz="2800" b="1" dirty="0">
                <a:ea typeface="宋体" panose="02010600030101010101" pitchFamily="2" charset="-122"/>
              </a:rPr>
              <a:t>Suppose that </a:t>
            </a:r>
            <a:r>
              <a:rPr lang="en-US" altLang="zh-CN" sz="2800" b="1" i="1" dirty="0">
                <a:ea typeface="宋体" panose="02010600030101010101" pitchFamily="2" charset="-122"/>
              </a:rPr>
              <a:t>n</a:t>
            </a:r>
            <a:r>
              <a:rPr lang="en-US" altLang="zh-CN" sz="2800" b="1" dirty="0">
                <a:ea typeface="宋体" panose="02010600030101010101" pitchFamily="2" charset="-122"/>
              </a:rPr>
              <a:t> is a power of 2, </a:t>
            </a:r>
            <a:r>
              <a:rPr lang="en-US" altLang="zh-CN" sz="2800" b="1" i="1" dirty="0">
                <a:ea typeface="宋体" panose="02010600030101010101" pitchFamily="2" charset="-122"/>
              </a:rPr>
              <a:t>i.e.</a:t>
            </a:r>
            <a:r>
              <a:rPr lang="en-US" altLang="zh-CN" sz="2800" b="1" dirty="0">
                <a:ea typeface="宋体" panose="02010600030101010101" pitchFamily="2" charset="-122"/>
              </a:rPr>
              <a:t>, </a:t>
            </a:r>
            <a:r>
              <a:rPr lang="en-US" altLang="zh-CN" sz="2800" b="1" dirty="0">
                <a:solidFill>
                  <a:srgbClr val="FF0000"/>
                </a:solidFill>
                <a:ea typeface="宋体" panose="02010600030101010101" pitchFamily="2" charset="-122"/>
                <a:sym typeface="Symbol" panose="05050102010706020507" pitchFamily="18" charset="2"/>
              </a:rPr>
              <a:t></a:t>
            </a:r>
            <a:r>
              <a:rPr lang="en-US" altLang="zh-CN" sz="2800" b="1" i="1" dirty="0">
                <a:solidFill>
                  <a:srgbClr val="FF0000"/>
                </a:solidFill>
                <a:ea typeface="宋体" panose="02010600030101010101" pitchFamily="2" charset="-122"/>
                <a:sym typeface="Symbol" panose="05050102010706020507" pitchFamily="18" charset="2"/>
              </a:rPr>
              <a:t>k</a:t>
            </a:r>
            <a:r>
              <a:rPr lang="en-US" altLang="zh-CN" sz="2800" b="1" dirty="0">
                <a:solidFill>
                  <a:srgbClr val="FF0000"/>
                </a:solidFill>
                <a:ea typeface="宋体" panose="02010600030101010101" pitchFamily="2" charset="-122"/>
                <a:sym typeface="Symbol" panose="05050102010706020507" pitchFamily="18" charset="2"/>
              </a:rPr>
              <a:t>:</a:t>
            </a:r>
            <a:r>
              <a:rPr lang="en-US" altLang="zh-CN" sz="2800" b="1" dirty="0">
                <a:solidFill>
                  <a:srgbClr val="FF0000"/>
                </a:solidFill>
                <a:ea typeface="宋体" panose="02010600030101010101" pitchFamily="2" charset="-122"/>
              </a:rPr>
              <a:t> </a:t>
            </a:r>
            <a:r>
              <a:rPr lang="en-US" altLang="zh-CN" sz="2800" b="1" i="1" dirty="0">
                <a:solidFill>
                  <a:srgbClr val="FF0000"/>
                </a:solidFill>
                <a:ea typeface="宋体" panose="02010600030101010101" pitchFamily="2" charset="-122"/>
              </a:rPr>
              <a:t>n</a:t>
            </a:r>
            <a:r>
              <a:rPr lang="en-US" altLang="zh-CN" sz="2800" b="1" dirty="0">
                <a:solidFill>
                  <a:srgbClr val="FF0000"/>
                </a:solidFill>
                <a:ea typeface="宋体" panose="02010600030101010101" pitchFamily="2" charset="-122"/>
              </a:rPr>
              <a:t>=2</a:t>
            </a:r>
            <a:r>
              <a:rPr lang="en-US" altLang="zh-CN" sz="2800" b="1" i="1" baseline="30000" dirty="0">
                <a:solidFill>
                  <a:srgbClr val="FF0000"/>
                </a:solidFill>
                <a:ea typeface="宋体" panose="02010600030101010101" pitchFamily="2" charset="-122"/>
              </a:rPr>
              <a:t>k</a:t>
            </a:r>
            <a:r>
              <a:rPr lang="en-US" altLang="zh-CN" sz="2800" b="1" dirty="0">
                <a:ea typeface="宋体" panose="02010600030101010101" pitchFamily="2" charset="-122"/>
              </a:rPr>
              <a:t>.</a:t>
            </a:r>
            <a:endParaRPr lang="en-US" altLang="zh-CN" sz="2800" b="1" dirty="0">
              <a:ea typeface="宋体" panose="02010600030101010101" pitchFamily="2" charset="-122"/>
            </a:endParaRPr>
          </a:p>
          <a:p>
            <a:r>
              <a:rPr lang="en-US" altLang="zh-CN" sz="2800" b="1" dirty="0">
                <a:ea typeface="宋体" panose="02010600030101010101" pitchFamily="2" charset="-122"/>
              </a:rPr>
              <a:t>Original range from </a:t>
            </a:r>
            <a:r>
              <a:rPr lang="en-US" altLang="zh-CN" sz="2800" b="1" i="1" dirty="0">
                <a:solidFill>
                  <a:srgbClr val="FF0000"/>
                </a:solidFill>
                <a:ea typeface="宋体" panose="02010600030101010101" pitchFamily="2" charset="-122"/>
              </a:rPr>
              <a:t>i</a:t>
            </a:r>
            <a:r>
              <a:rPr lang="en-US" altLang="zh-CN" sz="2800" b="1" dirty="0">
                <a:solidFill>
                  <a:srgbClr val="FF0000"/>
                </a:solidFill>
                <a:ea typeface="宋体" panose="02010600030101010101" pitchFamily="2" charset="-122"/>
              </a:rPr>
              <a:t>=1</a:t>
            </a:r>
            <a:r>
              <a:rPr lang="en-US" altLang="zh-CN" sz="2800" b="1" dirty="0">
                <a:ea typeface="宋体" panose="02010600030101010101" pitchFamily="2" charset="-122"/>
              </a:rPr>
              <a:t> to </a:t>
            </a:r>
            <a:r>
              <a:rPr lang="en-US" altLang="zh-CN" sz="2800" b="1" i="1" dirty="0">
                <a:solidFill>
                  <a:srgbClr val="FF0000"/>
                </a:solidFill>
                <a:ea typeface="宋体" panose="02010600030101010101" pitchFamily="2" charset="-122"/>
              </a:rPr>
              <a:t>j</a:t>
            </a:r>
            <a:r>
              <a:rPr lang="en-US" altLang="zh-CN" sz="2800" b="1" dirty="0">
                <a:solidFill>
                  <a:srgbClr val="FF0000"/>
                </a:solidFill>
                <a:ea typeface="宋体" panose="02010600030101010101" pitchFamily="2" charset="-122"/>
              </a:rPr>
              <a:t>=</a:t>
            </a:r>
            <a:r>
              <a:rPr lang="en-US" altLang="zh-CN" sz="2800" b="1" i="1" dirty="0">
                <a:solidFill>
                  <a:srgbClr val="FF0000"/>
                </a:solidFill>
                <a:ea typeface="宋体" panose="02010600030101010101" pitchFamily="2" charset="-122"/>
              </a:rPr>
              <a:t>n</a:t>
            </a:r>
            <a:r>
              <a:rPr lang="en-US" altLang="zh-CN" sz="2800" b="1" dirty="0">
                <a:ea typeface="宋体" panose="02010600030101010101" pitchFamily="2" charset="-122"/>
              </a:rPr>
              <a:t> contains </a:t>
            </a:r>
            <a:r>
              <a:rPr lang="en-US" altLang="zh-CN" sz="2800" b="1" i="1" dirty="0">
                <a:ea typeface="宋体" panose="02010600030101010101" pitchFamily="2" charset="-122"/>
              </a:rPr>
              <a:t>n</a:t>
            </a:r>
            <a:r>
              <a:rPr lang="en-US" altLang="zh-CN" sz="2800" b="1" dirty="0">
                <a:ea typeface="宋体" panose="02010600030101010101" pitchFamily="2" charset="-122"/>
              </a:rPr>
              <a:t> items.</a:t>
            </a:r>
            <a:endParaRPr lang="en-US" altLang="zh-CN" sz="2800" b="1" dirty="0">
              <a:ea typeface="宋体" panose="02010600030101010101" pitchFamily="2" charset="-122"/>
            </a:endParaRPr>
          </a:p>
          <a:p>
            <a:r>
              <a:rPr lang="en-US" altLang="zh-CN" sz="2800" b="1" dirty="0">
                <a:ea typeface="宋体" panose="02010600030101010101" pitchFamily="2" charset="-122"/>
              </a:rPr>
              <a:t>Each iteration: Size </a:t>
            </a:r>
            <a:r>
              <a:rPr lang="en-US" altLang="zh-CN" sz="2800" b="1" i="1" dirty="0">
                <a:solidFill>
                  <a:srgbClr val="FF0000"/>
                </a:solidFill>
                <a:ea typeface="宋体" panose="02010600030101010101" pitchFamily="2" charset="-122"/>
              </a:rPr>
              <a:t>j</a:t>
            </a:r>
            <a:r>
              <a:rPr lang="en-US" altLang="zh-CN" sz="2800" b="1" i="1" dirty="0">
                <a:solidFill>
                  <a:srgbClr val="FF0000"/>
                </a:solidFill>
                <a:ea typeface="宋体" panose="02010600030101010101" pitchFamily="2" charset="-122"/>
                <a:sym typeface="Symbol" panose="05050102010706020507" pitchFamily="18" charset="2"/>
              </a:rPr>
              <a:t></a:t>
            </a:r>
            <a:r>
              <a:rPr lang="en-US" altLang="zh-CN" sz="2800" b="1" i="1" dirty="0">
                <a:solidFill>
                  <a:srgbClr val="FF0000"/>
                </a:solidFill>
                <a:ea typeface="宋体" panose="02010600030101010101" pitchFamily="2" charset="-122"/>
              </a:rPr>
              <a:t>i</a:t>
            </a:r>
            <a:r>
              <a:rPr lang="en-US" altLang="zh-CN" sz="2800" b="1" dirty="0">
                <a:solidFill>
                  <a:srgbClr val="FF0000"/>
                </a:solidFill>
                <a:ea typeface="宋体" panose="02010600030101010101" pitchFamily="2" charset="-122"/>
              </a:rPr>
              <a:t>+1</a:t>
            </a:r>
            <a:r>
              <a:rPr lang="en-US" altLang="zh-CN" sz="2800" b="1" dirty="0">
                <a:ea typeface="宋体" panose="02010600030101010101" pitchFamily="2" charset="-122"/>
              </a:rPr>
              <a:t> of range is cut in ~half.</a:t>
            </a:r>
            <a:endParaRPr lang="en-US" altLang="zh-CN" sz="2800" b="1" dirty="0">
              <a:ea typeface="宋体" panose="02010600030101010101" pitchFamily="2" charset="-122"/>
            </a:endParaRPr>
          </a:p>
          <a:p>
            <a:r>
              <a:rPr lang="en-US" altLang="zh-CN" sz="2800" b="1" dirty="0">
                <a:ea typeface="宋体" panose="02010600030101010101" pitchFamily="2" charset="-122"/>
              </a:rPr>
              <a:t>Loop terminates when size of range is </a:t>
            </a:r>
            <a:r>
              <a:rPr lang="en-US" altLang="zh-CN" sz="2800" b="1" dirty="0">
                <a:solidFill>
                  <a:srgbClr val="FF0000"/>
                </a:solidFill>
                <a:ea typeface="宋体" panose="02010600030101010101" pitchFamily="2" charset="-122"/>
              </a:rPr>
              <a:t>1=2</a:t>
            </a:r>
            <a:r>
              <a:rPr lang="en-US" altLang="zh-CN" sz="2800" b="1" baseline="30000" dirty="0">
                <a:solidFill>
                  <a:srgbClr val="FF0000"/>
                </a:solidFill>
                <a:ea typeface="宋体" panose="02010600030101010101" pitchFamily="2" charset="-122"/>
              </a:rPr>
              <a:t>0</a:t>
            </a:r>
            <a:r>
              <a:rPr lang="en-US" altLang="zh-CN" sz="2800" b="1" dirty="0">
                <a:solidFill>
                  <a:srgbClr val="FF0000"/>
                </a:solidFill>
                <a:ea typeface="宋体" panose="02010600030101010101" pitchFamily="2" charset="-122"/>
              </a:rPr>
              <a:t> (</a:t>
            </a:r>
            <a:r>
              <a:rPr lang="en-US" altLang="zh-CN" sz="2800" b="1" i="1" dirty="0">
                <a:solidFill>
                  <a:srgbClr val="FF0000"/>
                </a:solidFill>
                <a:ea typeface="宋体" panose="02010600030101010101" pitchFamily="2" charset="-122"/>
              </a:rPr>
              <a:t>i</a:t>
            </a:r>
            <a:r>
              <a:rPr lang="en-US" altLang="zh-CN" sz="2800" b="1" dirty="0">
                <a:solidFill>
                  <a:srgbClr val="FF0000"/>
                </a:solidFill>
                <a:ea typeface="宋体" panose="02010600030101010101" pitchFamily="2" charset="-122"/>
              </a:rPr>
              <a:t>=</a:t>
            </a:r>
            <a:r>
              <a:rPr lang="en-US" altLang="zh-CN" sz="2800" b="1" i="1" dirty="0">
                <a:solidFill>
                  <a:srgbClr val="FF0000"/>
                </a:solidFill>
                <a:ea typeface="宋体" panose="02010600030101010101" pitchFamily="2" charset="-122"/>
              </a:rPr>
              <a:t>j</a:t>
            </a:r>
            <a:r>
              <a:rPr lang="en-US" altLang="zh-CN" sz="2800" b="1" dirty="0">
                <a:solidFill>
                  <a:srgbClr val="FF0000"/>
                </a:solidFill>
                <a:ea typeface="宋体" panose="02010600030101010101" pitchFamily="2" charset="-122"/>
              </a:rPr>
              <a:t>)</a:t>
            </a:r>
            <a:r>
              <a:rPr lang="en-US" altLang="zh-CN" sz="2800" b="1" dirty="0">
                <a:ea typeface="宋体" panose="02010600030101010101" pitchFamily="2" charset="-122"/>
              </a:rPr>
              <a:t>.</a:t>
            </a:r>
            <a:endParaRPr lang="en-US" altLang="zh-CN" sz="2800" b="1" dirty="0">
              <a:ea typeface="宋体" panose="02010600030101010101" pitchFamily="2" charset="-122"/>
            </a:endParaRPr>
          </a:p>
          <a:p>
            <a:r>
              <a:rPr lang="en-US" altLang="zh-CN" sz="2800" b="1" dirty="0">
                <a:ea typeface="宋体" panose="02010600030101010101" pitchFamily="2" charset="-122"/>
              </a:rPr>
              <a:t>Therefore, the number of iterations is:</a:t>
            </a:r>
            <a:br>
              <a:rPr lang="en-US" altLang="zh-CN" sz="2800" b="1" dirty="0">
                <a:ea typeface="宋体" panose="02010600030101010101" pitchFamily="2" charset="-122"/>
              </a:rPr>
            </a:br>
            <a:r>
              <a:rPr lang="en-US" altLang="zh-CN" sz="2800" b="1" dirty="0">
                <a:ea typeface="宋体" panose="02010600030101010101" pitchFamily="2" charset="-122"/>
              </a:rPr>
              <a:t>	     </a:t>
            </a:r>
            <a:r>
              <a:rPr lang="en-US" altLang="zh-CN" sz="2800" b="1" dirty="0">
                <a:solidFill>
                  <a:srgbClr val="FF0000"/>
                </a:solidFill>
                <a:ea typeface="宋体" panose="02010600030101010101" pitchFamily="2" charset="-122"/>
              </a:rPr>
              <a:t> </a:t>
            </a:r>
            <a:r>
              <a:rPr lang="en-US" altLang="zh-CN" sz="2800" b="1" i="1" dirty="0">
                <a:solidFill>
                  <a:srgbClr val="FF0000"/>
                </a:solidFill>
                <a:ea typeface="宋体" panose="02010600030101010101" pitchFamily="2" charset="-122"/>
              </a:rPr>
              <a:t>k </a:t>
            </a:r>
            <a:r>
              <a:rPr lang="en-US" altLang="zh-CN" sz="2800" b="1" dirty="0">
                <a:solidFill>
                  <a:srgbClr val="FF0000"/>
                </a:solidFill>
                <a:ea typeface="宋体" panose="02010600030101010101" pitchFamily="2" charset="-122"/>
              </a:rPr>
              <a:t>= log</a:t>
            </a:r>
            <a:r>
              <a:rPr lang="en-US" altLang="zh-CN" sz="2800" b="1" baseline="-25000" dirty="0">
                <a:solidFill>
                  <a:srgbClr val="FF0000"/>
                </a:solidFill>
                <a:ea typeface="宋体" panose="02010600030101010101" pitchFamily="2" charset="-122"/>
              </a:rPr>
              <a:t>2</a:t>
            </a:r>
            <a:r>
              <a:rPr lang="en-US" altLang="zh-CN" sz="2800" b="1" i="1" dirty="0">
                <a:solidFill>
                  <a:srgbClr val="FF0000"/>
                </a:solidFill>
                <a:ea typeface="宋体" panose="02010600030101010101" pitchFamily="2" charset="-122"/>
              </a:rPr>
              <a:t>n </a:t>
            </a:r>
            <a:r>
              <a:rPr lang="en-US" altLang="zh-CN" sz="2800" b="1" dirty="0">
                <a:solidFill>
                  <a:srgbClr val="FF0000"/>
                </a:solidFill>
                <a:ea typeface="宋体" panose="02010600030101010101" pitchFamily="2" charset="-122"/>
              </a:rPr>
              <a:t>= </a:t>
            </a:r>
            <a:r>
              <a:rPr lang="en-US" altLang="zh-CN" sz="2800" b="1" dirty="0">
                <a:solidFill>
                  <a:srgbClr val="FF0000"/>
                </a:solidFill>
                <a:ea typeface="宋体" panose="02010600030101010101" pitchFamily="2" charset="-122"/>
                <a:sym typeface="Symbol" panose="05050102010706020507" pitchFamily="18" charset="2"/>
              </a:rPr>
              <a:t>(log</a:t>
            </a:r>
            <a:r>
              <a:rPr lang="en-US" altLang="zh-CN" sz="2800" b="1" baseline="-25000" dirty="0">
                <a:solidFill>
                  <a:srgbClr val="FF0000"/>
                </a:solidFill>
                <a:ea typeface="宋体" panose="02010600030101010101" pitchFamily="2" charset="-122"/>
              </a:rPr>
              <a:t>2</a:t>
            </a:r>
            <a:r>
              <a:rPr lang="en-US" altLang="zh-CN" sz="2800" b="1" dirty="0">
                <a:solidFill>
                  <a:srgbClr val="FF0000"/>
                </a:solidFill>
                <a:ea typeface="宋体" panose="02010600030101010101" pitchFamily="2" charset="-122"/>
                <a:sym typeface="Symbol" panose="05050102010706020507" pitchFamily="18" charset="2"/>
              </a:rPr>
              <a:t> </a:t>
            </a:r>
            <a:r>
              <a:rPr lang="en-US" altLang="zh-CN" sz="2800" b="1" i="1" dirty="0">
                <a:solidFill>
                  <a:srgbClr val="FF0000"/>
                </a:solidFill>
                <a:ea typeface="宋体" panose="02010600030101010101" pitchFamily="2" charset="-122"/>
                <a:sym typeface="Symbol" panose="05050102010706020507" pitchFamily="18" charset="2"/>
              </a:rPr>
              <a:t>n</a:t>
            </a:r>
            <a:r>
              <a:rPr lang="en-US" altLang="zh-CN" sz="2800" b="1" dirty="0">
                <a:solidFill>
                  <a:srgbClr val="FF0000"/>
                </a:solidFill>
                <a:ea typeface="宋体" panose="02010600030101010101" pitchFamily="2" charset="-122"/>
                <a:sym typeface="Symbol" panose="05050102010706020507" pitchFamily="18" charset="2"/>
              </a:rPr>
              <a:t>)= (log </a:t>
            </a:r>
            <a:r>
              <a:rPr lang="en-US" altLang="zh-CN" sz="2800" b="1" i="1" dirty="0">
                <a:solidFill>
                  <a:srgbClr val="FF0000"/>
                </a:solidFill>
                <a:ea typeface="宋体" panose="02010600030101010101" pitchFamily="2" charset="-122"/>
                <a:sym typeface="Symbol" panose="05050102010706020507" pitchFamily="18" charset="2"/>
              </a:rPr>
              <a:t>n</a:t>
            </a:r>
            <a:r>
              <a:rPr lang="en-US" altLang="zh-CN" sz="2800" b="1" dirty="0">
                <a:solidFill>
                  <a:srgbClr val="FF0000"/>
                </a:solidFill>
                <a:ea typeface="宋体" panose="02010600030101010101" pitchFamily="2" charset="-122"/>
                <a:sym typeface="Symbol" panose="05050102010706020507" pitchFamily="18" charset="2"/>
              </a:rPr>
              <a:t>)</a:t>
            </a:r>
            <a:endParaRPr lang="en-US" altLang="zh-CN" sz="2800" b="1" dirty="0">
              <a:solidFill>
                <a:srgbClr val="FF0000"/>
              </a:solidFill>
              <a:ea typeface="宋体" panose="02010600030101010101" pitchFamily="2" charset="-122"/>
            </a:endParaRPr>
          </a:p>
          <a:p>
            <a:r>
              <a:rPr lang="en-US" altLang="zh-CN" sz="2800" b="1" dirty="0">
                <a:ea typeface="宋体" panose="02010600030101010101" pitchFamily="2" charset="-122"/>
              </a:rPr>
              <a:t>Even for </a:t>
            </a:r>
            <a:r>
              <a:rPr lang="en-US" altLang="zh-CN" sz="2800" b="1" i="1" dirty="0">
                <a:solidFill>
                  <a:srgbClr val="FF0000"/>
                </a:solidFill>
                <a:ea typeface="宋体" panose="02010600030101010101" pitchFamily="2" charset="-122"/>
              </a:rPr>
              <a:t>n</a:t>
            </a:r>
            <a:r>
              <a:rPr lang="en-US" altLang="zh-CN" sz="2800" b="1" dirty="0">
                <a:solidFill>
                  <a:srgbClr val="FF0000"/>
                </a:solidFill>
                <a:ea typeface="宋体" panose="02010600030101010101" pitchFamily="2" charset="-122"/>
                <a:sym typeface="Symbol" panose="05050102010706020507" pitchFamily="18" charset="2"/>
              </a:rPr>
              <a:t></a:t>
            </a:r>
            <a:r>
              <a:rPr lang="en-US" altLang="zh-CN" sz="2800" b="1" dirty="0">
                <a:solidFill>
                  <a:srgbClr val="FF0000"/>
                </a:solidFill>
                <a:ea typeface="宋体" panose="02010600030101010101" pitchFamily="2" charset="-122"/>
              </a:rPr>
              <a:t>2</a:t>
            </a:r>
            <a:r>
              <a:rPr lang="en-US" altLang="zh-CN" sz="2800" b="1" i="1" baseline="30000" dirty="0">
                <a:solidFill>
                  <a:srgbClr val="FF0000"/>
                </a:solidFill>
                <a:ea typeface="宋体" panose="02010600030101010101" pitchFamily="2" charset="-122"/>
              </a:rPr>
              <a:t>k</a:t>
            </a:r>
            <a:r>
              <a:rPr lang="en-US" altLang="zh-CN" sz="2800" b="1" dirty="0">
                <a:ea typeface="宋体" panose="02010600030101010101" pitchFamily="2" charset="-122"/>
              </a:rPr>
              <a:t> (not an integral power of 2),</a:t>
            </a:r>
            <a:br>
              <a:rPr lang="en-US" altLang="zh-CN" sz="2800" b="1" dirty="0">
                <a:ea typeface="宋体" panose="02010600030101010101" pitchFamily="2" charset="-122"/>
              </a:rPr>
            </a:br>
            <a:r>
              <a:rPr lang="en-US" altLang="zh-CN" sz="2800" b="1" dirty="0">
                <a:ea typeface="宋体" panose="02010600030101010101" pitchFamily="2" charset="-122"/>
              </a:rPr>
              <a:t>time complexity is still </a:t>
            </a:r>
            <a:r>
              <a:rPr lang="en-US" altLang="zh-CN" sz="2800" b="1" dirty="0">
                <a:solidFill>
                  <a:srgbClr val="FF0000"/>
                </a:solidFill>
                <a:ea typeface="宋体" panose="02010600030101010101" pitchFamily="2" charset="-122"/>
                <a:sym typeface="Symbol" panose="05050102010706020507" pitchFamily="18" charset="2"/>
              </a:rPr>
              <a:t>(log</a:t>
            </a:r>
            <a:r>
              <a:rPr lang="en-US" altLang="zh-CN" sz="2800" b="1" baseline="-25000" dirty="0">
                <a:solidFill>
                  <a:srgbClr val="FF0000"/>
                </a:solidFill>
                <a:ea typeface="宋体" panose="02010600030101010101" pitchFamily="2" charset="-122"/>
              </a:rPr>
              <a:t>2</a:t>
            </a:r>
            <a:r>
              <a:rPr lang="en-US" altLang="zh-CN" sz="2800" b="1" dirty="0">
                <a:solidFill>
                  <a:srgbClr val="FF0000"/>
                </a:solidFill>
                <a:ea typeface="宋体" panose="02010600030101010101" pitchFamily="2" charset="-122"/>
                <a:sym typeface="Symbol" panose="05050102010706020507" pitchFamily="18" charset="2"/>
              </a:rPr>
              <a:t> </a:t>
            </a:r>
            <a:r>
              <a:rPr lang="en-US" altLang="zh-CN" sz="2800" b="1" i="1" dirty="0">
                <a:solidFill>
                  <a:srgbClr val="FF0000"/>
                </a:solidFill>
                <a:ea typeface="宋体" panose="02010600030101010101" pitchFamily="2" charset="-122"/>
                <a:sym typeface="Symbol" panose="05050102010706020507" pitchFamily="18" charset="2"/>
              </a:rPr>
              <a:t>n</a:t>
            </a:r>
            <a:r>
              <a:rPr lang="en-US" altLang="zh-CN" sz="2800" b="1" dirty="0">
                <a:solidFill>
                  <a:srgbClr val="FF0000"/>
                </a:solidFill>
                <a:ea typeface="宋体" panose="02010600030101010101" pitchFamily="2" charset="-122"/>
                <a:sym typeface="Symbol" panose="05050102010706020507" pitchFamily="18" charset="2"/>
              </a:rPr>
              <a:t>) = (log </a:t>
            </a:r>
            <a:r>
              <a:rPr lang="en-US" altLang="zh-CN" sz="2800" b="1" i="1" dirty="0">
                <a:solidFill>
                  <a:srgbClr val="FF0000"/>
                </a:solidFill>
                <a:ea typeface="宋体" panose="02010600030101010101" pitchFamily="2" charset="-122"/>
                <a:sym typeface="Symbol" panose="05050102010706020507" pitchFamily="18" charset="2"/>
              </a:rPr>
              <a:t>n</a:t>
            </a:r>
            <a:r>
              <a:rPr lang="en-US" altLang="zh-CN" sz="2800" b="1" dirty="0">
                <a:solidFill>
                  <a:srgbClr val="FF0000"/>
                </a:solidFill>
                <a:ea typeface="宋体" panose="02010600030101010101" pitchFamily="2" charset="-122"/>
                <a:sym typeface="Symbol" panose="05050102010706020507" pitchFamily="18" charset="2"/>
              </a:rPr>
              <a:t>)</a:t>
            </a:r>
            <a:r>
              <a:rPr lang="en-US" altLang="zh-CN" sz="2800" b="1" dirty="0">
                <a:ea typeface="宋体" panose="02010600030101010101" pitchFamily="2" charset="-122"/>
                <a:sym typeface="Symbol" panose="05050102010706020507" pitchFamily="18" charset="2"/>
              </a:rPr>
              <a:t>.</a:t>
            </a:r>
            <a:endParaRPr lang="en-US" altLang="zh-CN" sz="2800" b="1" dirty="0">
              <a:ea typeface="宋体" panose="02010600030101010101" pitchFamily="2" charset="-122"/>
              <a:sym typeface="Symbol" panose="05050102010706020507" pitchFamily="18" charset="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2"/>
          <p:cNvSpPr>
            <a:spLocks noGrp="1"/>
          </p:cNvSpPr>
          <p:nvPr>
            <p:ph type="title"/>
          </p:nvPr>
        </p:nvSpPr>
        <p:spPr>
          <a:xfrm>
            <a:off x="609600" y="609600"/>
            <a:ext cx="8305800" cy="609600"/>
          </a:xfrm>
          <a:ln/>
        </p:spPr>
        <p:txBody>
          <a:bodyPr vert="horz" wrap="square" lIns="91440" tIns="45720" rIns="91440" bIns="45720" anchor="ctr" anchorCtr="0"/>
          <a:p>
            <a:r>
              <a:rPr lang="en-US" altLang="zh-CN" sz="2800" dirty="0">
                <a:ea typeface="宋体" panose="02010600030101010101" pitchFamily="2" charset="-122"/>
              </a:rPr>
              <a:t>Types of formulas for basic operation’s count</a:t>
            </a:r>
            <a:endParaRPr lang="en-US" altLang="zh-CN" sz="2800" dirty="0">
              <a:ea typeface="宋体" panose="02010600030101010101" pitchFamily="2" charset="-122"/>
            </a:endParaRPr>
          </a:p>
        </p:txBody>
      </p:sp>
      <p:sp>
        <p:nvSpPr>
          <p:cNvPr id="98306" name="Rectangle 3"/>
          <p:cNvSpPr>
            <a:spLocks noGrp="1"/>
          </p:cNvSpPr>
          <p:nvPr>
            <p:ph idx="1"/>
          </p:nvPr>
        </p:nvSpPr>
        <p:spPr>
          <a:ln/>
        </p:spPr>
        <p:txBody>
          <a:bodyPr vert="horz" wrap="square" lIns="91440" tIns="45720" rIns="91440" bIns="45720" anchor="t" anchorCtr="0"/>
          <a:p>
            <a:r>
              <a:rPr lang="en-US" altLang="zh-CN" dirty="0">
                <a:ea typeface="宋体" panose="02010600030101010101" pitchFamily="2" charset="-122"/>
              </a:rPr>
              <a:t>Exact formula</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            e.g., C(</a:t>
            </a:r>
            <a:r>
              <a:rPr lang="en-US" altLang="zh-CN" i="1" dirty="0">
                <a:ea typeface="宋体" panose="02010600030101010101" pitchFamily="2" charset="-122"/>
              </a:rPr>
              <a:t>n</a:t>
            </a:r>
            <a:r>
              <a:rPr lang="en-US" altLang="zh-CN" dirty="0">
                <a:ea typeface="宋体" panose="02010600030101010101" pitchFamily="2" charset="-122"/>
              </a:rPr>
              <a:t>) = </a:t>
            </a:r>
            <a:r>
              <a:rPr lang="en-US" altLang="zh-CN" i="1" dirty="0">
                <a:ea typeface="宋体" panose="02010600030101010101" pitchFamily="2" charset="-122"/>
              </a:rPr>
              <a:t>n</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-1)/2</a:t>
            </a:r>
            <a:endParaRPr lang="en-US" altLang="zh-CN" dirty="0">
              <a:ea typeface="宋体" panose="02010600030101010101" pitchFamily="2" charset="-122"/>
            </a:endParaRPr>
          </a:p>
          <a:p>
            <a:r>
              <a:rPr lang="en-US" altLang="zh-CN" dirty="0">
                <a:ea typeface="宋体" panose="02010600030101010101" pitchFamily="2" charset="-122"/>
              </a:rPr>
              <a:t>Formula indicating order of growth with specific multiplicative constant</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            e.g., C(</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latin typeface="Lucida Grande" pitchFamily="84" charset="0"/>
                <a:ea typeface="宋体" panose="02010600030101010101" pitchFamily="2" charset="-122"/>
              </a:rPr>
              <a:t>≈</a:t>
            </a:r>
            <a:r>
              <a:rPr lang="en-US" altLang="zh-CN" dirty="0">
                <a:ea typeface="宋体" panose="02010600030101010101" pitchFamily="2" charset="-122"/>
              </a:rPr>
              <a:t> 0.5 </a:t>
            </a:r>
            <a:r>
              <a:rPr lang="en-US" altLang="zh-CN" i="1" dirty="0">
                <a:ea typeface="宋体" panose="02010600030101010101" pitchFamily="2" charset="-122"/>
              </a:rPr>
              <a:t>n</a:t>
            </a:r>
            <a:r>
              <a:rPr lang="en-US" altLang="zh-CN" baseline="30000" dirty="0">
                <a:ea typeface="宋体" panose="02010600030101010101" pitchFamily="2" charset="-122"/>
              </a:rPr>
              <a:t>2</a:t>
            </a:r>
            <a:endParaRPr lang="en-US" altLang="zh-CN" baseline="30000" dirty="0">
              <a:ea typeface="宋体" panose="02010600030101010101" pitchFamily="2" charset="-122"/>
            </a:endParaRPr>
          </a:p>
          <a:p>
            <a:r>
              <a:rPr lang="en-US" altLang="zh-CN" dirty="0">
                <a:ea typeface="宋体" panose="02010600030101010101" pitchFamily="2" charset="-122"/>
              </a:rPr>
              <a:t>Formula indicating order of growth with unknown multiplicative constant</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            e.g., C(</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latin typeface="Lucida Grande" pitchFamily="84" charset="0"/>
                <a:ea typeface="宋体" panose="02010600030101010101" pitchFamily="2" charset="-122"/>
              </a:rPr>
              <a:t>≈</a:t>
            </a:r>
            <a:r>
              <a:rPr lang="en-US" altLang="zh-CN" dirty="0">
                <a:ea typeface="宋体" panose="02010600030101010101" pitchFamily="2" charset="-122"/>
              </a:rPr>
              <a:t> </a:t>
            </a:r>
            <a:r>
              <a:rPr lang="en-US" altLang="zh-CN" i="1" dirty="0">
                <a:ea typeface="宋体" panose="02010600030101010101" pitchFamily="2" charset="-122"/>
              </a:rPr>
              <a:t>cn</a:t>
            </a:r>
            <a:r>
              <a:rPr lang="en-US" altLang="zh-CN" baseline="30000" dirty="0">
                <a:ea typeface="宋体" panose="02010600030101010101" pitchFamily="2" charset="-122"/>
              </a:rPr>
              <a:t>2</a:t>
            </a:r>
            <a:endParaRPr lang="en-US" altLang="zh-CN" dirty="0">
              <a:ea typeface="宋体" panose="02010600030101010101" pitchFamily="2" charset="-122"/>
            </a:endParaRPr>
          </a:p>
          <a:p>
            <a:endParaRPr lang="en-US" altLang="zh-CN" dirty="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2"/>
          <p:cNvSpPr>
            <a:spLocks noGrp="1"/>
          </p:cNvSpPr>
          <p:nvPr>
            <p:ph type="title"/>
          </p:nvPr>
        </p:nvSpPr>
        <p:spPr>
          <a:ln/>
        </p:spPr>
        <p:txBody>
          <a:bodyPr vert="horz" wrap="square" lIns="91440" tIns="45720" rIns="91440" bIns="45720" anchor="ctr" anchorCtr="0"/>
          <a:p>
            <a:r>
              <a:rPr lang="en-US" altLang="zh-CN" sz="2800" dirty="0">
                <a:ea typeface="宋体" panose="02010600030101010101" pitchFamily="2" charset="-122"/>
              </a:rPr>
              <a:t>Theoretical analysis of time efficiency</a:t>
            </a:r>
            <a:endParaRPr lang="en-US" altLang="zh-CN" sz="2800" dirty="0">
              <a:ea typeface="宋体" panose="02010600030101010101" pitchFamily="2" charset="-122"/>
            </a:endParaRPr>
          </a:p>
        </p:txBody>
      </p:sp>
      <p:sp>
        <p:nvSpPr>
          <p:cNvPr id="12290" name="Rectangle 3"/>
          <p:cNvSpPr>
            <a:spLocks noGrp="1"/>
          </p:cNvSpPr>
          <p:nvPr>
            <p:ph idx="1"/>
          </p:nvPr>
        </p:nvSpPr>
        <p:spPr>
          <a:xfrm>
            <a:off x="419100" y="1219200"/>
            <a:ext cx="8305800" cy="4905375"/>
          </a:xfrm>
          <a:ln/>
        </p:spPr>
        <p:txBody>
          <a:bodyPr vert="horz" wrap="square" lIns="91440" tIns="45720" rIns="91440" bIns="45720" anchor="t" anchorCtr="0"/>
          <a:p>
            <a:pPr>
              <a:buFont typeface="Monotype Sorts" pitchFamily="2" charset="2"/>
              <a:buNone/>
            </a:pPr>
            <a:r>
              <a:rPr lang="en-US" altLang="zh-CN" sz="2800" dirty="0">
                <a:ea typeface="宋体" panose="02010600030101010101" pitchFamily="2" charset="-122"/>
              </a:rPr>
              <a:t>Time efficiency is analyzed by determining the number of repetitions of the </a:t>
            </a:r>
            <a:r>
              <a:rPr lang="en-US" altLang="zh-CN" sz="2800" i="1" u="sng" dirty="0">
                <a:ea typeface="宋体" panose="02010600030101010101" pitchFamily="2" charset="-122"/>
              </a:rPr>
              <a:t>basic operation</a:t>
            </a:r>
            <a:r>
              <a:rPr lang="en-US" altLang="zh-CN" sz="2800" dirty="0">
                <a:ea typeface="宋体" panose="02010600030101010101" pitchFamily="2" charset="-122"/>
              </a:rPr>
              <a:t> as a function of </a:t>
            </a:r>
            <a:r>
              <a:rPr lang="en-US" altLang="zh-CN" sz="2800" i="1" u="sng" dirty="0">
                <a:ea typeface="宋体" panose="02010600030101010101" pitchFamily="2" charset="-122"/>
              </a:rPr>
              <a:t>input size</a:t>
            </a:r>
            <a:endParaRPr lang="en-US" altLang="zh-CN" sz="2800" i="1" u="sng" dirty="0">
              <a:ea typeface="宋体" panose="02010600030101010101" pitchFamily="2" charset="-122"/>
            </a:endParaRPr>
          </a:p>
          <a:p>
            <a:r>
              <a:rPr lang="en-US" altLang="zh-CN" sz="2800" i="1" u="sng" dirty="0">
                <a:ea typeface="宋体" panose="02010600030101010101" pitchFamily="2" charset="-122"/>
              </a:rPr>
              <a:t>Basic operation</a:t>
            </a:r>
            <a:r>
              <a:rPr lang="en-US" altLang="zh-CN" sz="2800" dirty="0">
                <a:ea typeface="宋体" panose="02010600030101010101" pitchFamily="2" charset="-122"/>
              </a:rPr>
              <a:t>: the operation that contributes most towards the running time of the algorithm</a:t>
            </a:r>
            <a:endParaRPr lang="en-US" altLang="zh-CN" sz="2800" dirty="0">
              <a:ea typeface="宋体" panose="02010600030101010101" pitchFamily="2" charset="-122"/>
            </a:endParaRPr>
          </a:p>
          <a:p>
            <a:pPr>
              <a:buFont typeface="Monotype Sorts" pitchFamily="2" charset="2"/>
              <a:buNone/>
            </a:pPr>
            <a:r>
              <a:rPr lang="en-US" altLang="zh-CN" sz="2800" i="1" dirty="0">
                <a:ea typeface="宋体" panose="02010600030101010101" pitchFamily="2" charset="-122"/>
              </a:rPr>
              <a:t>                   </a:t>
            </a:r>
            <a:endParaRPr lang="en-US" altLang="zh-CN" sz="2800" i="1" dirty="0">
              <a:ea typeface="宋体" panose="02010600030101010101" pitchFamily="2" charset="-122"/>
            </a:endParaRPr>
          </a:p>
          <a:p>
            <a:pPr>
              <a:buFont typeface="Monotype Sorts" pitchFamily="2" charset="2"/>
              <a:buNone/>
            </a:pPr>
            <a:r>
              <a:rPr lang="en-US" altLang="zh-CN" sz="2800" i="1" dirty="0">
                <a:ea typeface="宋体" panose="02010600030101010101" pitchFamily="2" charset="-122"/>
              </a:rPr>
              <a:t>                      </a:t>
            </a:r>
            <a:r>
              <a:rPr lang="en-US" altLang="zh-CN" i="1" dirty="0">
                <a:ea typeface="宋体" panose="02010600030101010101" pitchFamily="2" charset="-122"/>
              </a:rPr>
              <a:t>T</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 </a:t>
            </a:r>
            <a:r>
              <a:rPr lang="en-US" altLang="zh-CN" dirty="0">
                <a:latin typeface="Lucida Grande" pitchFamily="84" charset="0"/>
                <a:ea typeface="宋体" panose="02010600030101010101" pitchFamily="2" charset="-122"/>
              </a:rPr>
              <a:t>≈</a:t>
            </a:r>
            <a:r>
              <a:rPr lang="en-US" altLang="zh-CN" dirty="0">
                <a:ea typeface="宋体" panose="02010600030101010101" pitchFamily="2" charset="-122"/>
              </a:rPr>
              <a:t> </a:t>
            </a:r>
            <a:r>
              <a:rPr lang="en-US" altLang="zh-CN" i="1" dirty="0">
                <a:ea typeface="宋体" panose="02010600030101010101" pitchFamily="2" charset="-122"/>
              </a:rPr>
              <a:t>c</a:t>
            </a:r>
            <a:r>
              <a:rPr lang="en-US" altLang="zh-CN" i="1" baseline="-25000" dirty="0">
                <a:ea typeface="宋体" panose="02010600030101010101" pitchFamily="2" charset="-122"/>
              </a:rPr>
              <a:t>op</a:t>
            </a:r>
            <a:r>
              <a:rPr lang="en-US" altLang="zh-CN" i="1" dirty="0">
                <a:ea typeface="宋体" panose="02010600030101010101" pitchFamily="2" charset="-122"/>
              </a:rPr>
              <a:t>C</a:t>
            </a:r>
            <a:r>
              <a:rPr lang="en-US" altLang="zh-CN" dirty="0">
                <a:ea typeface="宋体" panose="02010600030101010101" pitchFamily="2" charset="-122"/>
              </a:rPr>
              <a:t>(</a:t>
            </a:r>
            <a:r>
              <a:rPr lang="en-US" altLang="zh-CN" i="1" dirty="0">
                <a:ea typeface="宋体" panose="02010600030101010101" pitchFamily="2" charset="-122"/>
              </a:rPr>
              <a:t>n</a:t>
            </a:r>
            <a:r>
              <a:rPr lang="en-US" altLang="zh-CN" dirty="0">
                <a:ea typeface="宋体" panose="02010600030101010101" pitchFamily="2" charset="-122"/>
              </a:rPr>
              <a:t>)</a:t>
            </a:r>
            <a:endParaRPr lang="en-US" altLang="zh-CN" dirty="0">
              <a:ea typeface="宋体" panose="02010600030101010101" pitchFamily="2" charset="-122"/>
            </a:endParaRPr>
          </a:p>
        </p:txBody>
      </p:sp>
      <p:grpSp>
        <p:nvGrpSpPr>
          <p:cNvPr id="12291" name="Group 15"/>
          <p:cNvGrpSpPr/>
          <p:nvPr/>
        </p:nvGrpSpPr>
        <p:grpSpPr>
          <a:xfrm>
            <a:off x="836613" y="3429000"/>
            <a:ext cx="6267450" cy="2492375"/>
            <a:chOff x="623" y="2496"/>
            <a:chExt cx="3948" cy="1570"/>
          </a:xfrm>
        </p:grpSpPr>
        <p:sp>
          <p:nvSpPr>
            <p:cNvPr id="12292" name="Text Box 4"/>
            <p:cNvSpPr txBox="1"/>
            <p:nvPr/>
          </p:nvSpPr>
          <p:spPr>
            <a:xfrm>
              <a:off x="623" y="3408"/>
              <a:ext cx="938" cy="258"/>
            </a:xfrm>
            <a:prstGeom prst="rect">
              <a:avLst/>
            </a:prstGeom>
            <a:noFill/>
            <a:ln w="12700">
              <a:noFill/>
            </a:ln>
          </p:spPr>
          <p:txBody>
            <a:bodyPr wrap="none" anchor="t" anchorCtr="0">
              <a:spAutoFit/>
            </a:bodyPr>
            <a:p>
              <a:r>
                <a:rPr lang="en-US" altLang="zh-CN" sz="2000" dirty="0">
                  <a:latin typeface="Arial" panose="020B0604020202020204" pitchFamily="34" charset="0"/>
                  <a:ea typeface="宋体" panose="02010600030101010101" pitchFamily="2" charset="-122"/>
                </a:rPr>
                <a:t>running time</a:t>
              </a:r>
              <a:endParaRPr lang="en-US" altLang="zh-CN" sz="2000" dirty="0">
                <a:latin typeface="Arial" panose="020B0604020202020204" pitchFamily="34" charset="0"/>
                <a:ea typeface="宋体" panose="02010600030101010101" pitchFamily="2" charset="-122"/>
              </a:endParaRPr>
            </a:p>
          </p:txBody>
        </p:sp>
        <p:sp>
          <p:nvSpPr>
            <p:cNvPr id="12293" name="Text Box 5"/>
            <p:cNvSpPr txBox="1"/>
            <p:nvPr/>
          </p:nvSpPr>
          <p:spPr>
            <a:xfrm>
              <a:off x="1631" y="3456"/>
              <a:ext cx="1316" cy="458"/>
            </a:xfrm>
            <a:prstGeom prst="rect">
              <a:avLst/>
            </a:prstGeom>
            <a:noFill/>
            <a:ln w="12700">
              <a:noFill/>
            </a:ln>
          </p:spPr>
          <p:txBody>
            <a:bodyPr wrap="none" anchor="t" anchorCtr="0">
              <a:spAutoFit/>
            </a:bodyPr>
            <a:p>
              <a:r>
                <a:rPr lang="en-US" altLang="zh-CN" sz="2000" dirty="0">
                  <a:latin typeface="Arial" panose="020B0604020202020204" pitchFamily="34" charset="0"/>
                  <a:ea typeface="宋体" panose="02010600030101010101" pitchFamily="2" charset="-122"/>
                </a:rPr>
                <a:t>execution time</a:t>
              </a:r>
              <a:endParaRPr lang="en-US" altLang="zh-CN" sz="2000" dirty="0">
                <a:latin typeface="Arial" panose="020B0604020202020204" pitchFamily="34" charset="0"/>
                <a:ea typeface="宋体" panose="02010600030101010101" pitchFamily="2" charset="-122"/>
              </a:endParaRPr>
            </a:p>
            <a:p>
              <a:r>
                <a:rPr lang="en-US" altLang="zh-CN" sz="2000" dirty="0">
                  <a:latin typeface="Arial" panose="020B0604020202020204" pitchFamily="34" charset="0"/>
                  <a:ea typeface="宋体" panose="02010600030101010101" pitchFamily="2" charset="-122"/>
                </a:rPr>
                <a:t>for basic operation</a:t>
              </a:r>
              <a:endParaRPr lang="en-US" altLang="zh-CN" sz="2000" dirty="0">
                <a:latin typeface="Arial" panose="020B0604020202020204" pitchFamily="34" charset="0"/>
                <a:ea typeface="宋体" panose="02010600030101010101" pitchFamily="2" charset="-122"/>
              </a:endParaRPr>
            </a:p>
          </p:txBody>
        </p:sp>
        <p:sp>
          <p:nvSpPr>
            <p:cNvPr id="12294" name="Text Box 6"/>
            <p:cNvSpPr txBox="1"/>
            <p:nvPr/>
          </p:nvSpPr>
          <p:spPr>
            <a:xfrm>
              <a:off x="3120" y="3408"/>
              <a:ext cx="1451" cy="658"/>
            </a:xfrm>
            <a:prstGeom prst="rect">
              <a:avLst/>
            </a:prstGeom>
            <a:noFill/>
            <a:ln w="12700">
              <a:noFill/>
            </a:ln>
          </p:spPr>
          <p:txBody>
            <a:bodyPr anchor="t" anchorCtr="0">
              <a:spAutoFit/>
            </a:bodyPr>
            <a:p>
              <a:r>
                <a:rPr lang="en-US" altLang="zh-CN" sz="2000" dirty="0">
                  <a:latin typeface="Arial" panose="020B0604020202020204" pitchFamily="34" charset="0"/>
                  <a:ea typeface="宋体" panose="02010600030101010101" pitchFamily="2" charset="-122"/>
                </a:rPr>
                <a:t>Number of times basic operation is executed</a:t>
              </a:r>
              <a:endParaRPr lang="en-US" altLang="zh-CN" sz="2000" dirty="0">
                <a:latin typeface="Arial" panose="020B0604020202020204" pitchFamily="34" charset="0"/>
                <a:ea typeface="宋体" panose="02010600030101010101" pitchFamily="2" charset="-122"/>
              </a:endParaRPr>
            </a:p>
          </p:txBody>
        </p:sp>
        <p:sp>
          <p:nvSpPr>
            <p:cNvPr id="12295" name="Line 7"/>
            <p:cNvSpPr/>
            <p:nvPr/>
          </p:nvSpPr>
          <p:spPr>
            <a:xfrm flipV="1">
              <a:off x="1104" y="3216"/>
              <a:ext cx="576" cy="144"/>
            </a:xfrm>
            <a:prstGeom prst="line">
              <a:avLst/>
            </a:prstGeom>
            <a:ln w="38100" cap="flat" cmpd="sng">
              <a:solidFill>
                <a:srgbClr val="FF0000"/>
              </a:solidFill>
              <a:prstDash val="solid"/>
              <a:round/>
              <a:headEnd type="none" w="sm" len="sm"/>
              <a:tailEnd type="triangle" w="med" len="med"/>
            </a:ln>
          </p:spPr>
        </p:sp>
        <p:sp>
          <p:nvSpPr>
            <p:cNvPr id="12296" name="Line 8"/>
            <p:cNvSpPr/>
            <p:nvPr/>
          </p:nvSpPr>
          <p:spPr>
            <a:xfrm flipV="1">
              <a:off x="2304" y="3264"/>
              <a:ext cx="192" cy="240"/>
            </a:xfrm>
            <a:prstGeom prst="line">
              <a:avLst/>
            </a:prstGeom>
            <a:ln w="38100" cap="flat" cmpd="sng">
              <a:solidFill>
                <a:srgbClr val="FF0000"/>
              </a:solidFill>
              <a:prstDash val="solid"/>
              <a:round/>
              <a:headEnd type="none" w="sm" len="sm"/>
              <a:tailEnd type="triangle" w="med" len="med"/>
            </a:ln>
          </p:spPr>
        </p:sp>
        <p:sp>
          <p:nvSpPr>
            <p:cNvPr id="12297" name="Line 9"/>
            <p:cNvSpPr/>
            <p:nvPr/>
          </p:nvSpPr>
          <p:spPr>
            <a:xfrm flipH="1" flipV="1">
              <a:off x="2880" y="3264"/>
              <a:ext cx="336" cy="240"/>
            </a:xfrm>
            <a:prstGeom prst="line">
              <a:avLst/>
            </a:prstGeom>
            <a:ln w="38100" cap="flat" cmpd="sng">
              <a:solidFill>
                <a:srgbClr val="FF0000"/>
              </a:solidFill>
              <a:prstDash val="solid"/>
              <a:round/>
              <a:headEnd type="none" w="sm" len="sm"/>
              <a:tailEnd type="triangle" w="med" len="med"/>
            </a:ln>
          </p:spPr>
        </p:sp>
        <p:sp>
          <p:nvSpPr>
            <p:cNvPr id="12298" name="Text Box 10"/>
            <p:cNvSpPr txBox="1"/>
            <p:nvPr/>
          </p:nvSpPr>
          <p:spPr>
            <a:xfrm>
              <a:off x="2447" y="2496"/>
              <a:ext cx="734" cy="258"/>
            </a:xfrm>
            <a:prstGeom prst="rect">
              <a:avLst/>
            </a:prstGeom>
            <a:noFill/>
            <a:ln w="12700">
              <a:noFill/>
            </a:ln>
          </p:spPr>
          <p:txBody>
            <a:bodyPr wrap="none" anchor="t" anchorCtr="0">
              <a:spAutoFit/>
            </a:bodyPr>
            <a:p>
              <a:r>
                <a:rPr lang="en-US" altLang="zh-CN" sz="2000" dirty="0">
                  <a:latin typeface="Arial" panose="020B0604020202020204" pitchFamily="34" charset="0"/>
                  <a:ea typeface="宋体" panose="02010600030101010101" pitchFamily="2" charset="-122"/>
                </a:rPr>
                <a:t>input size</a:t>
              </a:r>
              <a:endParaRPr lang="en-US" altLang="zh-CN" sz="2000" dirty="0">
                <a:latin typeface="Arial" panose="020B0604020202020204" pitchFamily="34" charset="0"/>
                <a:ea typeface="宋体" panose="02010600030101010101" pitchFamily="2" charset="-122"/>
              </a:endParaRPr>
            </a:p>
          </p:txBody>
        </p:sp>
        <p:sp>
          <p:nvSpPr>
            <p:cNvPr id="12299" name="Line 11"/>
            <p:cNvSpPr/>
            <p:nvPr/>
          </p:nvSpPr>
          <p:spPr>
            <a:xfrm>
              <a:off x="2736" y="2784"/>
              <a:ext cx="336" cy="240"/>
            </a:xfrm>
            <a:prstGeom prst="line">
              <a:avLst/>
            </a:prstGeom>
            <a:ln w="38100" cap="flat" cmpd="sng">
              <a:solidFill>
                <a:srgbClr val="FF0000"/>
              </a:solidFill>
              <a:prstDash val="solid"/>
              <a:round/>
              <a:headEnd type="none" w="sm" len="sm"/>
              <a:tailEnd type="triangle" w="med" len="med"/>
            </a:ln>
          </p:spPr>
        </p:sp>
        <p:sp>
          <p:nvSpPr>
            <p:cNvPr id="12300" name="Line 12"/>
            <p:cNvSpPr/>
            <p:nvPr/>
          </p:nvSpPr>
          <p:spPr>
            <a:xfrm flipH="1">
              <a:off x="2016" y="2736"/>
              <a:ext cx="528" cy="288"/>
            </a:xfrm>
            <a:prstGeom prst="line">
              <a:avLst/>
            </a:prstGeom>
            <a:ln w="38100" cap="flat" cmpd="sng">
              <a:solidFill>
                <a:srgbClr val="FF0000"/>
              </a:solidFill>
              <a:prstDash val="solid"/>
              <a:round/>
              <a:headEnd type="none" w="sm" len="sm"/>
              <a:tailEnd type="triangle" w="med" len="med"/>
            </a:ln>
          </p:spPr>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2"/>
          <p:cNvSpPr>
            <a:spLocks noGrp="1"/>
          </p:cNvSpPr>
          <p:nvPr>
            <p:ph type="title"/>
          </p:nvPr>
        </p:nvSpPr>
        <p:spPr>
          <a:xfrm>
            <a:off x="533400" y="533400"/>
            <a:ext cx="8610600" cy="609600"/>
          </a:xfrm>
          <a:ln/>
        </p:spPr>
        <p:txBody>
          <a:bodyPr vert="horz" wrap="square" lIns="91440" tIns="45720" rIns="91440" bIns="45720" anchor="ctr" anchorCtr="0"/>
          <a:p>
            <a:r>
              <a:rPr lang="en-US" altLang="zh-CN" sz="2800" dirty="0">
                <a:ea typeface="宋体" panose="02010600030101010101" pitchFamily="2" charset="-122"/>
              </a:rPr>
              <a:t>Useful summation formulas and rules</a:t>
            </a:r>
            <a:endParaRPr lang="en-US" altLang="zh-CN" sz="2800" dirty="0">
              <a:ea typeface="宋体" panose="02010600030101010101" pitchFamily="2" charset="-122"/>
            </a:endParaRPr>
          </a:p>
        </p:txBody>
      </p:sp>
      <p:sp>
        <p:nvSpPr>
          <p:cNvPr id="100354" name="Rectangle 3"/>
          <p:cNvSpPr>
            <a:spLocks noGrp="1"/>
          </p:cNvSpPr>
          <p:nvPr>
            <p:ph idx="1"/>
          </p:nvPr>
        </p:nvSpPr>
        <p:spPr>
          <a:xfrm>
            <a:off x="304800" y="1371600"/>
            <a:ext cx="8839200" cy="5105400"/>
          </a:xfrm>
          <a:ln/>
        </p:spPr>
        <p:txBody>
          <a:bodyPr vert="horz" wrap="square" lIns="91440" tIns="45720" rIns="91440" bIns="45720" anchor="t" anchorCtr="0"/>
          <a:p>
            <a:pPr>
              <a:buFont typeface="Monotype Sorts" pitchFamily="2" charset="2"/>
              <a:buNone/>
            </a:pPr>
            <a:endParaRPr lang="en-US" altLang="zh-CN" sz="2800" dirty="0">
              <a:ea typeface="宋体" panose="02010600030101010101" pitchFamily="2" charset="-122"/>
              <a:sym typeface="Symbol" panose="05050102010706020507" pitchFamily="18" charset="2"/>
            </a:endParaRPr>
          </a:p>
          <a:p>
            <a:pPr>
              <a:buFont typeface="Monotype Sorts" pitchFamily="2" charset="2"/>
              <a:buNone/>
            </a:pPr>
            <a:endParaRPr lang="en-US" altLang="zh-CN" sz="2800" dirty="0">
              <a:ea typeface="宋体" panose="02010600030101010101" pitchFamily="2" charset="-122"/>
              <a:sym typeface="Symbol" panose="05050102010706020507" pitchFamily="18" charset="2"/>
            </a:endParaRPr>
          </a:p>
          <a:p>
            <a:pPr>
              <a:buFont typeface="Monotype Sorts" pitchFamily="2" charset="2"/>
              <a:buNone/>
            </a:pPr>
            <a:endParaRPr lang="en-US" altLang="zh-CN" sz="2800" dirty="0">
              <a:ea typeface="宋体" panose="02010600030101010101" pitchFamily="2" charset="-122"/>
              <a:sym typeface="Symbol" panose="05050102010706020507" pitchFamily="18" charset="2"/>
            </a:endParaRPr>
          </a:p>
          <a:p>
            <a:pPr>
              <a:buFont typeface="Monotype Sorts" pitchFamily="2" charset="2"/>
              <a:buNone/>
            </a:pPr>
            <a:r>
              <a:rPr lang="en-US" altLang="zh-CN" sz="28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l</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u</a:t>
            </a:r>
            <a:r>
              <a:rPr lang="en-US" altLang="zh-CN" sz="2800" dirty="0">
                <a:ea typeface="宋体" panose="02010600030101010101" pitchFamily="2" charset="-122"/>
                <a:sym typeface="Symbol" panose="05050102010706020507" pitchFamily="18" charset="2"/>
              </a:rPr>
              <a:t>1 = 1+1+…+1 = </a:t>
            </a:r>
            <a:r>
              <a:rPr lang="en-US" altLang="zh-CN" sz="2800" i="1" dirty="0">
                <a:ea typeface="宋体" panose="02010600030101010101" pitchFamily="2" charset="-122"/>
                <a:sym typeface="Symbol" panose="05050102010706020507" pitchFamily="18" charset="2"/>
              </a:rPr>
              <a:t>u </a:t>
            </a:r>
            <a:r>
              <a:rPr lang="en-US" altLang="zh-CN" sz="2800" dirty="0">
                <a:ea typeface="宋体" panose="02010600030101010101" pitchFamily="2" charset="-122"/>
              </a:rPr>
              <a:t>-</a:t>
            </a:r>
            <a:r>
              <a:rPr lang="en-US" altLang="zh-CN" sz="2800" dirty="0">
                <a:ea typeface="宋体" panose="02010600030101010101" pitchFamily="2" charset="-122"/>
                <a:sym typeface="Symbol" panose="05050102010706020507" pitchFamily="18" charset="2"/>
              </a:rPr>
              <a:t> </a:t>
            </a:r>
            <a:r>
              <a:rPr lang="en-US" altLang="zh-CN" sz="2800" i="1" dirty="0">
                <a:ea typeface="宋体" panose="02010600030101010101" pitchFamily="2" charset="-122"/>
                <a:sym typeface="Symbol" panose="05050102010706020507" pitchFamily="18" charset="2"/>
              </a:rPr>
              <a:t>l </a:t>
            </a:r>
            <a:r>
              <a:rPr lang="en-US" altLang="zh-CN" sz="2800" dirty="0">
                <a:ea typeface="宋体" panose="02010600030101010101" pitchFamily="2" charset="-122"/>
                <a:sym typeface="Symbol" panose="05050102010706020507" pitchFamily="18" charset="2"/>
              </a:rPr>
              <a:t>+ 1</a:t>
            </a:r>
            <a:endParaRPr lang="en-US" altLang="zh-CN" sz="2800" dirty="0">
              <a:ea typeface="宋体" panose="02010600030101010101" pitchFamily="2" charset="-122"/>
              <a:sym typeface="Symbol" panose="05050102010706020507" pitchFamily="18" charset="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2"/>
          <p:cNvSpPr>
            <a:spLocks noGrp="1"/>
          </p:cNvSpPr>
          <p:nvPr>
            <p:ph type="title"/>
          </p:nvPr>
        </p:nvSpPr>
        <p:spPr>
          <a:xfrm>
            <a:off x="533400" y="533400"/>
            <a:ext cx="8610600" cy="609600"/>
          </a:xfrm>
          <a:ln/>
        </p:spPr>
        <p:txBody>
          <a:bodyPr vert="horz" wrap="square" lIns="91440" tIns="45720" rIns="91440" bIns="45720" anchor="ctr" anchorCtr="0"/>
          <a:p>
            <a:r>
              <a:rPr lang="en-US" altLang="zh-CN" sz="2800" dirty="0">
                <a:ea typeface="宋体" panose="02010600030101010101" pitchFamily="2" charset="-122"/>
              </a:rPr>
              <a:t>Useful summation formulas and rules</a:t>
            </a:r>
            <a:endParaRPr lang="en-US" altLang="zh-CN" sz="2800" dirty="0">
              <a:ea typeface="宋体" panose="02010600030101010101" pitchFamily="2" charset="-122"/>
            </a:endParaRPr>
          </a:p>
        </p:txBody>
      </p:sp>
      <p:sp>
        <p:nvSpPr>
          <p:cNvPr id="102402" name="Rectangle 3"/>
          <p:cNvSpPr>
            <a:spLocks noGrp="1"/>
          </p:cNvSpPr>
          <p:nvPr>
            <p:ph idx="1"/>
          </p:nvPr>
        </p:nvSpPr>
        <p:spPr>
          <a:xfrm>
            <a:off x="304800" y="1371600"/>
            <a:ext cx="8839200" cy="5105400"/>
          </a:xfrm>
          <a:ln/>
        </p:spPr>
        <p:txBody>
          <a:bodyPr vert="horz" wrap="square" lIns="91440" tIns="45720" rIns="91440" bIns="45720" anchor="t" anchorCtr="0"/>
          <a:p>
            <a:pPr>
              <a:buFont typeface="Monotype Sorts" pitchFamily="2" charset="2"/>
              <a:buNone/>
            </a:pPr>
            <a:endParaRPr lang="en-US" altLang="zh-CN" sz="2800" dirty="0">
              <a:ea typeface="宋体" panose="02010600030101010101" pitchFamily="2" charset="-122"/>
              <a:sym typeface="Symbol" panose="05050102010706020507" pitchFamily="18" charset="2"/>
            </a:endParaRPr>
          </a:p>
          <a:p>
            <a:pPr>
              <a:buFont typeface="Monotype Sorts" pitchFamily="2" charset="2"/>
              <a:buNone/>
            </a:pPr>
            <a:endParaRPr lang="en-US" altLang="zh-CN" sz="2800" dirty="0">
              <a:ea typeface="宋体" panose="02010600030101010101" pitchFamily="2" charset="-122"/>
              <a:sym typeface="Symbol" panose="05050102010706020507" pitchFamily="18" charset="2"/>
            </a:endParaRPr>
          </a:p>
          <a:p>
            <a:pPr>
              <a:buFont typeface="Monotype Sorts" pitchFamily="2" charset="2"/>
              <a:buNone/>
            </a:pPr>
            <a:r>
              <a:rPr lang="en-US" altLang="zh-CN" sz="2800" dirty="0">
                <a:ea typeface="宋体" panose="02010600030101010101" pitchFamily="2" charset="-122"/>
                <a:sym typeface="Symbol" panose="05050102010706020507" pitchFamily="18" charset="2"/>
              </a:rPr>
              <a:t>In particular, </a:t>
            </a:r>
            <a:r>
              <a:rPr lang="en-US" altLang="zh-CN" sz="2800" baseline="-25000" dirty="0">
                <a:ea typeface="宋体" panose="02010600030101010101" pitchFamily="2" charset="-122"/>
                <a:sym typeface="Symbol" panose="05050102010706020507" pitchFamily="18" charset="2"/>
              </a:rPr>
              <a:t>1</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n</a:t>
            </a:r>
            <a:r>
              <a:rPr lang="en-US" altLang="zh-CN" sz="2800" dirty="0">
                <a:ea typeface="宋体" panose="02010600030101010101" pitchFamily="2" charset="-122"/>
                <a:sym typeface="Symbol" panose="05050102010706020507" pitchFamily="18" charset="2"/>
              </a:rPr>
              <a:t>1 = </a:t>
            </a:r>
            <a:r>
              <a:rPr lang="en-US" altLang="zh-CN" sz="2800" i="1" dirty="0">
                <a:ea typeface="宋体" panose="02010600030101010101" pitchFamily="2" charset="-122"/>
                <a:sym typeface="Symbol" panose="05050102010706020507" pitchFamily="18" charset="2"/>
              </a:rPr>
              <a:t>n </a:t>
            </a:r>
            <a:r>
              <a:rPr lang="en-US" altLang="zh-CN" sz="2800" dirty="0">
                <a:ea typeface="宋体" panose="02010600030101010101" pitchFamily="2" charset="-122"/>
              </a:rPr>
              <a:t>-</a:t>
            </a:r>
            <a:r>
              <a:rPr lang="en-US" altLang="zh-CN" sz="2800" dirty="0">
                <a:ea typeface="宋体" panose="02010600030101010101" pitchFamily="2" charset="-122"/>
                <a:sym typeface="Symbol" panose="05050102010706020507" pitchFamily="18" charset="2"/>
              </a:rPr>
              <a:t> 1 + 1 = </a:t>
            </a:r>
            <a:r>
              <a:rPr lang="en-US" altLang="zh-CN" sz="2800" i="1" dirty="0">
                <a:ea typeface="宋体" panose="02010600030101010101" pitchFamily="2" charset="-122"/>
                <a:sym typeface="Symbol" panose="05050102010706020507" pitchFamily="18" charset="2"/>
              </a:rPr>
              <a:t>n </a:t>
            </a:r>
            <a:r>
              <a:rPr lang="en-US" altLang="zh-CN" sz="2800" dirty="0">
                <a:ea typeface="宋体" panose="02010600030101010101" pitchFamily="2" charset="-122"/>
                <a:sym typeface="Symbol" panose="05050102010706020507" pitchFamily="18" charset="2"/>
              </a:rPr>
              <a:t> (</a:t>
            </a:r>
            <a:r>
              <a:rPr lang="en-US" altLang="zh-CN" sz="2800" i="1" dirty="0">
                <a:ea typeface="宋体" panose="02010600030101010101" pitchFamily="2" charset="-122"/>
                <a:sym typeface="Symbol" panose="05050102010706020507" pitchFamily="18" charset="2"/>
              </a:rPr>
              <a:t>n</a:t>
            </a:r>
            <a:r>
              <a:rPr lang="en-US" altLang="zh-CN" sz="2800" dirty="0">
                <a:ea typeface="宋体" panose="02010600030101010101" pitchFamily="2" charset="-122"/>
                <a:sym typeface="Symbol" panose="05050102010706020507" pitchFamily="18" charset="2"/>
              </a:rPr>
              <a:t>) </a:t>
            </a:r>
            <a:endParaRPr lang="en-US" altLang="zh-CN" sz="2800" dirty="0">
              <a:ea typeface="宋体" panose="02010600030101010101" pitchFamily="2" charset="-122"/>
              <a:sym typeface="Symbol" panose="05050102010706020507" pitchFamily="18" charset="2"/>
            </a:endParaRPr>
          </a:p>
          <a:p>
            <a:pPr>
              <a:buFont typeface="Monotype Sorts" pitchFamily="2" charset="2"/>
              <a:buNone/>
            </a:pPr>
            <a:r>
              <a:rPr lang="en-US" altLang="zh-CN" sz="2800" dirty="0">
                <a:ea typeface="宋体" panose="02010600030101010101" pitchFamily="2" charset="-122"/>
                <a:sym typeface="Symbol" panose="05050102010706020507" pitchFamily="18" charset="2"/>
              </a:rPr>
              <a:t></a:t>
            </a:r>
            <a:r>
              <a:rPr lang="en-US" altLang="zh-CN" sz="2800" baseline="-25000" dirty="0">
                <a:ea typeface="宋体" panose="02010600030101010101" pitchFamily="2" charset="-122"/>
                <a:sym typeface="Symbol" panose="05050102010706020507" pitchFamily="18" charset="2"/>
              </a:rPr>
              <a:t>1</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n</a:t>
            </a:r>
            <a:r>
              <a:rPr lang="en-US" altLang="zh-CN" sz="2800" baseline="-25000" dirty="0">
                <a:ea typeface="宋体" panose="02010600030101010101" pitchFamily="2" charset="-122"/>
                <a:sym typeface="Symbol" panose="05050102010706020507" pitchFamily="18" charset="2"/>
              </a:rPr>
              <a:t> </a:t>
            </a:r>
            <a:r>
              <a:rPr lang="en-US" altLang="zh-CN" sz="2800" i="1" dirty="0">
                <a:ea typeface="宋体" panose="02010600030101010101" pitchFamily="2" charset="-122"/>
                <a:sym typeface="Symbol" panose="05050102010706020507" pitchFamily="18" charset="2"/>
              </a:rPr>
              <a:t>i</a:t>
            </a:r>
            <a:r>
              <a:rPr lang="en-US" altLang="zh-CN" sz="2800" dirty="0">
                <a:ea typeface="宋体" panose="02010600030101010101" pitchFamily="2" charset="-122"/>
                <a:sym typeface="Symbol" panose="05050102010706020507" pitchFamily="18" charset="2"/>
              </a:rPr>
              <a:t> = 1+2+…+</a:t>
            </a:r>
            <a:r>
              <a:rPr lang="en-US" altLang="zh-CN" sz="2800" i="1" dirty="0">
                <a:ea typeface="宋体" panose="02010600030101010101" pitchFamily="2" charset="-122"/>
                <a:sym typeface="Symbol" panose="05050102010706020507" pitchFamily="18" charset="2"/>
              </a:rPr>
              <a:t>n</a:t>
            </a:r>
            <a:r>
              <a:rPr lang="en-US" altLang="zh-CN" sz="2800" dirty="0">
                <a:ea typeface="宋体" panose="02010600030101010101" pitchFamily="2" charset="-122"/>
                <a:sym typeface="Symbol" panose="05050102010706020507" pitchFamily="18" charset="2"/>
              </a:rPr>
              <a:t> = </a:t>
            </a:r>
            <a:r>
              <a:rPr lang="en-US" altLang="zh-CN" sz="2800" i="1" dirty="0">
                <a:ea typeface="宋体" panose="02010600030101010101" pitchFamily="2" charset="-122"/>
                <a:sym typeface="Symbol" panose="05050102010706020507" pitchFamily="18" charset="2"/>
              </a:rPr>
              <a:t>n</a:t>
            </a:r>
            <a:r>
              <a:rPr lang="en-US" altLang="zh-CN" sz="2800" dirty="0">
                <a:ea typeface="宋体" panose="02010600030101010101" pitchFamily="2" charset="-122"/>
                <a:sym typeface="Symbol" panose="05050102010706020507" pitchFamily="18" charset="2"/>
              </a:rPr>
              <a:t>(</a:t>
            </a:r>
            <a:r>
              <a:rPr lang="en-US" altLang="zh-CN" sz="2800" i="1" dirty="0">
                <a:ea typeface="宋体" panose="02010600030101010101" pitchFamily="2" charset="-122"/>
                <a:sym typeface="Symbol" panose="05050102010706020507" pitchFamily="18" charset="2"/>
              </a:rPr>
              <a:t>n</a:t>
            </a:r>
            <a:r>
              <a:rPr lang="en-US" altLang="zh-CN" sz="2800" dirty="0">
                <a:ea typeface="宋体" panose="02010600030101010101" pitchFamily="2" charset="-122"/>
                <a:sym typeface="Symbol" panose="05050102010706020507" pitchFamily="18" charset="2"/>
              </a:rPr>
              <a:t>+1)/2   </a:t>
            </a:r>
            <a:r>
              <a:rPr lang="en-US" altLang="zh-CN" sz="2800" i="1" dirty="0">
                <a:ea typeface="宋体" panose="02010600030101010101" pitchFamily="2" charset="-122"/>
                <a:sym typeface="Symbol" panose="05050102010706020507" pitchFamily="18" charset="2"/>
              </a:rPr>
              <a:t>n</a:t>
            </a:r>
            <a:r>
              <a:rPr lang="en-US" altLang="zh-CN" sz="2800" baseline="30000" dirty="0">
                <a:ea typeface="宋体" panose="02010600030101010101" pitchFamily="2" charset="-122"/>
                <a:sym typeface="Symbol" panose="05050102010706020507" pitchFamily="18" charset="2"/>
              </a:rPr>
              <a:t>2</a:t>
            </a:r>
            <a:r>
              <a:rPr lang="en-US" altLang="zh-CN" sz="2800" dirty="0">
                <a:ea typeface="宋体" panose="02010600030101010101" pitchFamily="2" charset="-122"/>
                <a:sym typeface="Symbol" panose="05050102010706020507" pitchFamily="18" charset="2"/>
              </a:rPr>
              <a:t>/2  (</a:t>
            </a:r>
            <a:r>
              <a:rPr lang="en-US" altLang="zh-CN" sz="2800" i="1" dirty="0">
                <a:ea typeface="宋体" panose="02010600030101010101" pitchFamily="2" charset="-122"/>
                <a:sym typeface="Symbol" panose="05050102010706020507" pitchFamily="18" charset="2"/>
              </a:rPr>
              <a:t>n</a:t>
            </a:r>
            <a:r>
              <a:rPr lang="en-US" altLang="zh-CN" sz="2800" baseline="30000" dirty="0">
                <a:ea typeface="宋体" panose="02010600030101010101" pitchFamily="2" charset="-122"/>
                <a:sym typeface="Symbol" panose="05050102010706020507" pitchFamily="18" charset="2"/>
              </a:rPr>
              <a:t>2</a:t>
            </a:r>
            <a:r>
              <a:rPr lang="en-US" altLang="zh-CN" sz="2800" dirty="0">
                <a:ea typeface="宋体" panose="02010600030101010101" pitchFamily="2" charset="-122"/>
                <a:sym typeface="Symbol" panose="05050102010706020507" pitchFamily="18" charset="2"/>
              </a:rPr>
              <a:t>) </a:t>
            </a:r>
            <a:endParaRPr lang="en-US" altLang="zh-CN" sz="2800" dirty="0">
              <a:ea typeface="宋体" panose="02010600030101010101" pitchFamily="2" charset="-122"/>
              <a:sym typeface="Symbol" panose="05050102010706020507" pitchFamily="18" charset="2"/>
            </a:endParaRPr>
          </a:p>
          <a:p>
            <a:pPr>
              <a:buFont typeface="Monotype Sorts" pitchFamily="2" charset="2"/>
              <a:buNone/>
            </a:pPr>
            <a:r>
              <a:rPr lang="en-US" altLang="zh-CN" sz="2800" dirty="0">
                <a:ea typeface="宋体" panose="02010600030101010101" pitchFamily="2" charset="-122"/>
                <a:sym typeface="Symbol" panose="05050102010706020507" pitchFamily="18" charset="2"/>
              </a:rPr>
              <a:t></a:t>
            </a:r>
            <a:r>
              <a:rPr lang="en-US" altLang="zh-CN" sz="2800" baseline="-25000" dirty="0">
                <a:ea typeface="宋体" panose="02010600030101010101" pitchFamily="2" charset="-122"/>
                <a:sym typeface="Symbol" panose="05050102010706020507" pitchFamily="18" charset="2"/>
              </a:rPr>
              <a:t>1</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n</a:t>
            </a:r>
            <a:r>
              <a:rPr lang="en-US" altLang="zh-CN" sz="2800" baseline="-25000" dirty="0">
                <a:ea typeface="宋体" panose="02010600030101010101" pitchFamily="2" charset="-122"/>
                <a:sym typeface="Symbol" panose="05050102010706020507" pitchFamily="18" charset="2"/>
              </a:rPr>
              <a:t> </a:t>
            </a:r>
            <a:r>
              <a:rPr lang="en-US" altLang="zh-CN" sz="2800" i="1" dirty="0">
                <a:ea typeface="宋体" panose="02010600030101010101" pitchFamily="2" charset="-122"/>
                <a:sym typeface="Symbol" panose="05050102010706020507" pitchFamily="18" charset="2"/>
              </a:rPr>
              <a:t>i</a:t>
            </a:r>
            <a:r>
              <a:rPr lang="en-US" altLang="zh-CN" sz="2800" baseline="30000" dirty="0">
                <a:ea typeface="宋体" panose="02010600030101010101" pitchFamily="2" charset="-122"/>
                <a:sym typeface="Symbol" panose="05050102010706020507" pitchFamily="18" charset="2"/>
              </a:rPr>
              <a:t>2</a:t>
            </a:r>
            <a:r>
              <a:rPr lang="en-US" altLang="zh-CN" sz="2800" dirty="0">
                <a:ea typeface="宋体" panose="02010600030101010101" pitchFamily="2" charset="-122"/>
                <a:sym typeface="Symbol" panose="05050102010706020507" pitchFamily="18" charset="2"/>
              </a:rPr>
              <a:t> = 1</a:t>
            </a:r>
            <a:r>
              <a:rPr lang="en-US" altLang="zh-CN" sz="2800" baseline="30000" dirty="0">
                <a:ea typeface="宋体" panose="02010600030101010101" pitchFamily="2" charset="-122"/>
                <a:sym typeface="Symbol" panose="05050102010706020507" pitchFamily="18" charset="2"/>
              </a:rPr>
              <a:t>2</a:t>
            </a:r>
            <a:r>
              <a:rPr lang="en-US" altLang="zh-CN" sz="2800" dirty="0">
                <a:ea typeface="宋体" panose="02010600030101010101" pitchFamily="2" charset="-122"/>
                <a:sym typeface="Symbol" panose="05050102010706020507" pitchFamily="18" charset="2"/>
              </a:rPr>
              <a:t>+2</a:t>
            </a:r>
            <a:r>
              <a:rPr lang="en-US" altLang="zh-CN" sz="2800" baseline="30000" dirty="0">
                <a:ea typeface="宋体" panose="02010600030101010101" pitchFamily="2" charset="-122"/>
                <a:sym typeface="Symbol" panose="05050102010706020507" pitchFamily="18" charset="2"/>
              </a:rPr>
              <a:t>2</a:t>
            </a:r>
            <a:r>
              <a:rPr lang="en-US" altLang="zh-CN" sz="2800" dirty="0">
                <a:ea typeface="宋体" panose="02010600030101010101" pitchFamily="2" charset="-122"/>
                <a:sym typeface="Symbol" panose="05050102010706020507" pitchFamily="18" charset="2"/>
              </a:rPr>
              <a:t>+…+</a:t>
            </a:r>
            <a:r>
              <a:rPr lang="en-US" altLang="zh-CN" sz="2800" i="1" dirty="0">
                <a:ea typeface="宋体" panose="02010600030101010101" pitchFamily="2" charset="-122"/>
                <a:sym typeface="Symbol" panose="05050102010706020507" pitchFamily="18" charset="2"/>
              </a:rPr>
              <a:t>n</a:t>
            </a:r>
            <a:r>
              <a:rPr lang="en-US" altLang="zh-CN" sz="2800" baseline="30000" dirty="0">
                <a:ea typeface="宋体" panose="02010600030101010101" pitchFamily="2" charset="-122"/>
                <a:sym typeface="Symbol" panose="05050102010706020507" pitchFamily="18" charset="2"/>
              </a:rPr>
              <a:t>2</a:t>
            </a:r>
            <a:r>
              <a:rPr lang="en-US" altLang="zh-CN" sz="2800" dirty="0">
                <a:ea typeface="宋体" panose="02010600030101010101" pitchFamily="2" charset="-122"/>
                <a:sym typeface="Symbol" panose="05050102010706020507" pitchFamily="18" charset="2"/>
              </a:rPr>
              <a:t> = </a:t>
            </a:r>
            <a:r>
              <a:rPr lang="en-US" altLang="zh-CN" sz="2800" i="1" dirty="0">
                <a:ea typeface="宋体" panose="02010600030101010101" pitchFamily="2" charset="-122"/>
                <a:sym typeface="Symbol" panose="05050102010706020507" pitchFamily="18" charset="2"/>
              </a:rPr>
              <a:t>n</a:t>
            </a:r>
            <a:r>
              <a:rPr lang="en-US" altLang="zh-CN" sz="2800" dirty="0">
                <a:ea typeface="宋体" panose="02010600030101010101" pitchFamily="2" charset="-122"/>
                <a:sym typeface="Symbol" panose="05050102010706020507" pitchFamily="18" charset="2"/>
              </a:rPr>
              <a:t>(</a:t>
            </a:r>
            <a:r>
              <a:rPr lang="en-US" altLang="zh-CN" sz="2800" i="1" dirty="0">
                <a:ea typeface="宋体" panose="02010600030101010101" pitchFamily="2" charset="-122"/>
                <a:sym typeface="Symbol" panose="05050102010706020507" pitchFamily="18" charset="2"/>
              </a:rPr>
              <a:t>n</a:t>
            </a:r>
            <a:r>
              <a:rPr lang="en-US" altLang="zh-CN" sz="2800" dirty="0">
                <a:ea typeface="宋体" panose="02010600030101010101" pitchFamily="2" charset="-122"/>
                <a:sym typeface="Symbol" panose="05050102010706020507" pitchFamily="18" charset="2"/>
              </a:rPr>
              <a:t>+1)(2</a:t>
            </a:r>
            <a:r>
              <a:rPr lang="en-US" altLang="zh-CN" sz="2800" i="1" dirty="0">
                <a:ea typeface="宋体" panose="02010600030101010101" pitchFamily="2" charset="-122"/>
                <a:sym typeface="Symbol" panose="05050102010706020507" pitchFamily="18" charset="2"/>
              </a:rPr>
              <a:t>n</a:t>
            </a:r>
            <a:r>
              <a:rPr lang="en-US" altLang="zh-CN" sz="2800" dirty="0">
                <a:ea typeface="宋体" panose="02010600030101010101" pitchFamily="2" charset="-122"/>
                <a:sym typeface="Symbol" panose="05050102010706020507" pitchFamily="18" charset="2"/>
              </a:rPr>
              <a:t>+1)/6  </a:t>
            </a:r>
            <a:r>
              <a:rPr lang="en-US" altLang="zh-CN" sz="2800" i="1" dirty="0">
                <a:ea typeface="宋体" panose="02010600030101010101" pitchFamily="2" charset="-122"/>
                <a:sym typeface="Symbol" panose="05050102010706020507" pitchFamily="18" charset="2"/>
              </a:rPr>
              <a:t>n</a:t>
            </a:r>
            <a:r>
              <a:rPr lang="en-US" altLang="zh-CN" sz="2800" baseline="30000" dirty="0">
                <a:ea typeface="宋体" panose="02010600030101010101" pitchFamily="2" charset="-122"/>
                <a:sym typeface="Symbol" panose="05050102010706020507" pitchFamily="18" charset="2"/>
              </a:rPr>
              <a:t>3</a:t>
            </a:r>
            <a:r>
              <a:rPr lang="en-US" altLang="zh-CN" sz="2800" dirty="0">
                <a:ea typeface="宋体" panose="02010600030101010101" pitchFamily="2" charset="-122"/>
                <a:sym typeface="Symbol" panose="05050102010706020507" pitchFamily="18" charset="2"/>
              </a:rPr>
              <a:t>/3  (</a:t>
            </a:r>
            <a:r>
              <a:rPr lang="en-US" altLang="zh-CN" sz="2800" i="1" dirty="0">
                <a:ea typeface="宋体" panose="02010600030101010101" pitchFamily="2" charset="-122"/>
                <a:sym typeface="Symbol" panose="05050102010706020507" pitchFamily="18" charset="2"/>
              </a:rPr>
              <a:t>n</a:t>
            </a:r>
            <a:r>
              <a:rPr lang="en-US" altLang="zh-CN" sz="2800" baseline="30000" dirty="0">
                <a:ea typeface="宋体" panose="02010600030101010101" pitchFamily="2" charset="-122"/>
                <a:sym typeface="Symbol" panose="05050102010706020507" pitchFamily="18" charset="2"/>
              </a:rPr>
              <a:t>3</a:t>
            </a:r>
            <a:r>
              <a:rPr lang="en-US" altLang="zh-CN" sz="2800" dirty="0">
                <a:ea typeface="宋体" panose="02010600030101010101" pitchFamily="2" charset="-122"/>
                <a:sym typeface="Symbol" panose="05050102010706020507" pitchFamily="18" charset="2"/>
              </a:rPr>
              <a:t>) </a:t>
            </a:r>
            <a:endParaRPr lang="en-US" altLang="zh-CN" sz="2800" dirty="0">
              <a:ea typeface="宋体" panose="02010600030101010101" pitchFamily="2" charset="-122"/>
              <a:sym typeface="Symbol" panose="05050102010706020507" pitchFamily="18" charset="2"/>
            </a:endParaRPr>
          </a:p>
          <a:p>
            <a:pPr>
              <a:buFont typeface="Monotype Sorts" pitchFamily="2" charset="2"/>
              <a:buNone/>
            </a:pPr>
            <a:r>
              <a:rPr lang="en-US" altLang="zh-CN" sz="2800" dirty="0">
                <a:ea typeface="宋体" panose="02010600030101010101" pitchFamily="2" charset="-122"/>
                <a:sym typeface="Symbol" panose="05050102010706020507" pitchFamily="18" charset="2"/>
              </a:rPr>
              <a:t></a:t>
            </a:r>
            <a:r>
              <a:rPr lang="en-US" altLang="zh-CN" sz="2800" baseline="-25000" dirty="0">
                <a:ea typeface="宋体" panose="02010600030101010101" pitchFamily="2" charset="-122"/>
                <a:sym typeface="Symbol" panose="05050102010706020507" pitchFamily="18" charset="2"/>
              </a:rPr>
              <a:t>0</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n</a:t>
            </a:r>
            <a:r>
              <a:rPr lang="en-US" altLang="zh-CN" sz="2800" baseline="-25000" dirty="0">
                <a:ea typeface="宋体" panose="02010600030101010101" pitchFamily="2" charset="-122"/>
                <a:sym typeface="Symbol" panose="05050102010706020507" pitchFamily="18" charset="2"/>
              </a:rPr>
              <a:t> </a:t>
            </a:r>
            <a:r>
              <a:rPr lang="en-US" altLang="zh-CN" sz="2800" i="1" dirty="0">
                <a:ea typeface="宋体" panose="02010600030101010101" pitchFamily="2" charset="-122"/>
                <a:sym typeface="Symbol" panose="05050102010706020507" pitchFamily="18" charset="2"/>
              </a:rPr>
              <a:t>a</a:t>
            </a:r>
            <a:r>
              <a:rPr lang="en-US" altLang="zh-CN" sz="2800" i="1" baseline="30000" dirty="0">
                <a:ea typeface="宋体" panose="02010600030101010101" pitchFamily="2" charset="-122"/>
                <a:sym typeface="Symbol" panose="05050102010706020507" pitchFamily="18" charset="2"/>
              </a:rPr>
              <a:t>i</a:t>
            </a:r>
            <a:r>
              <a:rPr lang="en-US" altLang="zh-CN" sz="2800" baseline="30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 1</a:t>
            </a:r>
            <a:r>
              <a:rPr lang="en-US" altLang="zh-CN" sz="2800" baseline="30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a:t>
            </a:r>
            <a:r>
              <a:rPr lang="en-US" altLang="zh-CN" sz="2800" i="1" dirty="0">
                <a:ea typeface="宋体" panose="02010600030101010101" pitchFamily="2" charset="-122"/>
                <a:sym typeface="Symbol" panose="05050102010706020507" pitchFamily="18" charset="2"/>
              </a:rPr>
              <a:t>a </a:t>
            </a:r>
            <a:r>
              <a:rPr lang="en-US" altLang="zh-CN" sz="2800" baseline="30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a:t>
            </a:r>
            <a:r>
              <a:rPr lang="en-US" altLang="zh-CN" sz="2800" i="1" dirty="0">
                <a:ea typeface="宋体" panose="02010600030101010101" pitchFamily="2" charset="-122"/>
                <a:sym typeface="Symbol" panose="05050102010706020507" pitchFamily="18" charset="2"/>
              </a:rPr>
              <a:t>a</a:t>
            </a:r>
            <a:r>
              <a:rPr lang="en-US" altLang="zh-CN" sz="2800" i="1" baseline="30000" dirty="0">
                <a:ea typeface="宋体" panose="02010600030101010101" pitchFamily="2" charset="-122"/>
                <a:sym typeface="Symbol" panose="05050102010706020507" pitchFamily="18" charset="2"/>
              </a:rPr>
              <a:t>n</a:t>
            </a:r>
            <a:r>
              <a:rPr lang="en-US" altLang="zh-CN" sz="2800" baseline="30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 (</a:t>
            </a:r>
            <a:r>
              <a:rPr lang="en-US" altLang="zh-CN" sz="2800" i="1" dirty="0">
                <a:ea typeface="宋体" panose="02010600030101010101" pitchFamily="2" charset="-122"/>
                <a:sym typeface="Symbol" panose="05050102010706020507" pitchFamily="18" charset="2"/>
              </a:rPr>
              <a:t>a</a:t>
            </a:r>
            <a:r>
              <a:rPr lang="en-US" altLang="zh-CN" sz="2800" i="1" baseline="30000" dirty="0">
                <a:ea typeface="宋体" panose="02010600030101010101" pitchFamily="2" charset="-122"/>
                <a:sym typeface="Symbol" panose="05050102010706020507" pitchFamily="18" charset="2"/>
              </a:rPr>
              <a:t>n</a:t>
            </a:r>
            <a:r>
              <a:rPr lang="en-US" altLang="zh-CN" sz="2800" baseline="30000" dirty="0">
                <a:ea typeface="宋体" panose="02010600030101010101" pitchFamily="2" charset="-122"/>
                <a:sym typeface="Symbol" panose="05050102010706020507" pitchFamily="18" charset="2"/>
              </a:rPr>
              <a:t>+1 </a:t>
            </a:r>
            <a:r>
              <a:rPr lang="en-US" altLang="zh-CN" sz="2800" dirty="0">
                <a:ea typeface="宋体" panose="02010600030101010101" pitchFamily="2" charset="-122"/>
              </a:rPr>
              <a:t>-</a:t>
            </a:r>
            <a:r>
              <a:rPr lang="en-US" altLang="zh-CN" sz="2800" dirty="0">
                <a:ea typeface="宋体" panose="02010600030101010101" pitchFamily="2" charset="-122"/>
                <a:sym typeface="Symbol" panose="05050102010706020507" pitchFamily="18" charset="2"/>
              </a:rPr>
              <a:t> 1)/(</a:t>
            </a:r>
            <a:r>
              <a:rPr lang="en-US" altLang="zh-CN" sz="2800" i="1" dirty="0">
                <a:ea typeface="宋体" panose="02010600030101010101" pitchFamily="2" charset="-122"/>
                <a:sym typeface="Symbol" panose="05050102010706020507" pitchFamily="18" charset="2"/>
              </a:rPr>
              <a:t>a </a:t>
            </a:r>
            <a:r>
              <a:rPr lang="en-US" altLang="zh-CN" sz="2800" dirty="0">
                <a:ea typeface="宋体" panose="02010600030101010101" pitchFamily="2" charset="-122"/>
              </a:rPr>
              <a:t>-</a:t>
            </a:r>
            <a:r>
              <a:rPr lang="en-US" altLang="zh-CN" sz="2800" dirty="0">
                <a:ea typeface="宋体" panose="02010600030101010101" pitchFamily="2" charset="-122"/>
                <a:sym typeface="Symbol" panose="05050102010706020507" pitchFamily="18" charset="2"/>
              </a:rPr>
              <a:t> 1)  for any </a:t>
            </a:r>
            <a:r>
              <a:rPr lang="en-US" altLang="zh-CN" sz="2800" i="1" dirty="0">
                <a:ea typeface="宋体" panose="02010600030101010101" pitchFamily="2" charset="-122"/>
                <a:sym typeface="Symbol" panose="05050102010706020507" pitchFamily="18" charset="2"/>
              </a:rPr>
              <a:t>a </a:t>
            </a:r>
            <a:r>
              <a:rPr lang="en-US" altLang="zh-CN" sz="2800" dirty="0">
                <a:ea typeface="宋体" panose="02010600030101010101" pitchFamily="2" charset="-122"/>
                <a:sym typeface="Symbol" panose="05050102010706020507" pitchFamily="18" charset="2"/>
              </a:rPr>
              <a:t> 1</a:t>
            </a:r>
            <a:endParaRPr lang="en-US" altLang="zh-CN" sz="2800" dirty="0">
              <a:ea typeface="宋体" panose="02010600030101010101" pitchFamily="2" charset="-122"/>
              <a:sym typeface="Symbol" panose="05050102010706020507" pitchFamily="18" charset="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2"/>
          <p:cNvSpPr>
            <a:spLocks noGrp="1"/>
          </p:cNvSpPr>
          <p:nvPr>
            <p:ph type="title"/>
          </p:nvPr>
        </p:nvSpPr>
        <p:spPr>
          <a:xfrm>
            <a:off x="533400" y="533400"/>
            <a:ext cx="8610600" cy="609600"/>
          </a:xfrm>
          <a:ln/>
        </p:spPr>
        <p:txBody>
          <a:bodyPr vert="horz" wrap="square" lIns="91440" tIns="45720" rIns="91440" bIns="45720" anchor="ctr" anchorCtr="0"/>
          <a:p>
            <a:r>
              <a:rPr lang="en-US" altLang="zh-CN" sz="2800" dirty="0">
                <a:ea typeface="宋体" panose="02010600030101010101" pitchFamily="2" charset="-122"/>
              </a:rPr>
              <a:t>Useful summation formulas and rules</a:t>
            </a:r>
            <a:endParaRPr lang="en-US" altLang="zh-CN" sz="2800" dirty="0">
              <a:ea typeface="宋体" panose="02010600030101010101" pitchFamily="2" charset="-122"/>
            </a:endParaRPr>
          </a:p>
        </p:txBody>
      </p:sp>
      <p:sp>
        <p:nvSpPr>
          <p:cNvPr id="104450" name="Rectangle 3"/>
          <p:cNvSpPr>
            <a:spLocks noGrp="1"/>
          </p:cNvSpPr>
          <p:nvPr>
            <p:ph idx="1"/>
          </p:nvPr>
        </p:nvSpPr>
        <p:spPr>
          <a:xfrm>
            <a:off x="304800" y="1371600"/>
            <a:ext cx="8839200" cy="5105400"/>
          </a:xfrm>
          <a:ln/>
        </p:spPr>
        <p:txBody>
          <a:bodyPr vert="horz" wrap="square" lIns="91440" tIns="45720" rIns="91440" bIns="45720" anchor="t" anchorCtr="0"/>
          <a:p>
            <a:pPr>
              <a:buFont typeface="Monotype Sorts" pitchFamily="2" charset="2"/>
              <a:buNone/>
            </a:pPr>
            <a:endParaRPr lang="en-US" altLang="zh-CN" sz="2800" dirty="0">
              <a:ea typeface="宋体" panose="02010600030101010101" pitchFamily="2" charset="-122"/>
              <a:sym typeface="Symbol" panose="05050102010706020507" pitchFamily="18" charset="2"/>
            </a:endParaRPr>
          </a:p>
          <a:p>
            <a:pPr>
              <a:buFont typeface="Monotype Sorts" pitchFamily="2" charset="2"/>
              <a:buNone/>
            </a:pPr>
            <a:endParaRPr lang="en-US" altLang="zh-CN" sz="2800" dirty="0">
              <a:ea typeface="宋体" panose="02010600030101010101" pitchFamily="2" charset="-122"/>
              <a:sym typeface="Symbol" panose="05050102010706020507" pitchFamily="18" charset="2"/>
            </a:endParaRPr>
          </a:p>
          <a:p>
            <a:pPr>
              <a:buFont typeface="Monotype Sorts" pitchFamily="2" charset="2"/>
              <a:buNone/>
            </a:pPr>
            <a:r>
              <a:rPr lang="en-US" altLang="zh-CN" sz="2800" dirty="0">
                <a:ea typeface="宋体" panose="02010600030101010101" pitchFamily="2" charset="-122"/>
                <a:sym typeface="Symbol" panose="05050102010706020507" pitchFamily="18" charset="2"/>
              </a:rPr>
              <a:t>In particular, </a:t>
            </a:r>
            <a:r>
              <a:rPr lang="en-US" altLang="zh-CN" sz="2800" baseline="-25000" dirty="0">
                <a:ea typeface="宋体" panose="02010600030101010101" pitchFamily="2" charset="-122"/>
                <a:sym typeface="Symbol" panose="05050102010706020507" pitchFamily="18" charset="2"/>
              </a:rPr>
              <a:t>0</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n</a:t>
            </a:r>
            <a:r>
              <a:rPr lang="en-US" altLang="zh-CN" sz="2800" baseline="-25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2</a:t>
            </a:r>
            <a:r>
              <a:rPr lang="en-US" altLang="zh-CN" sz="2800" i="1" baseline="30000" dirty="0">
                <a:ea typeface="宋体" panose="02010600030101010101" pitchFamily="2" charset="-122"/>
                <a:sym typeface="Symbol" panose="05050102010706020507" pitchFamily="18" charset="2"/>
              </a:rPr>
              <a:t>i</a:t>
            </a:r>
            <a:r>
              <a:rPr lang="en-US" altLang="zh-CN" sz="2800" baseline="30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 2</a:t>
            </a:r>
            <a:r>
              <a:rPr lang="en-US" altLang="zh-CN" sz="2800" baseline="30000" dirty="0">
                <a:ea typeface="宋体" panose="02010600030101010101" pitchFamily="2" charset="-122"/>
                <a:sym typeface="Symbol" panose="05050102010706020507" pitchFamily="18" charset="2"/>
              </a:rPr>
              <a:t>0 </a:t>
            </a:r>
            <a:r>
              <a:rPr lang="en-US" altLang="zh-CN" sz="2800" dirty="0">
                <a:ea typeface="宋体" panose="02010600030101010101" pitchFamily="2" charset="-122"/>
                <a:sym typeface="Symbol" panose="05050102010706020507" pitchFamily="18" charset="2"/>
              </a:rPr>
              <a:t>+ 2</a:t>
            </a:r>
            <a:r>
              <a:rPr lang="en-US" altLang="zh-CN" sz="2800" baseline="30000" dirty="0">
                <a:ea typeface="宋体" panose="02010600030101010101" pitchFamily="2" charset="-122"/>
                <a:sym typeface="Symbol" panose="05050102010706020507" pitchFamily="18" charset="2"/>
              </a:rPr>
              <a:t>1 </a:t>
            </a:r>
            <a:r>
              <a:rPr lang="en-US" altLang="zh-CN" sz="2800" dirty="0">
                <a:ea typeface="宋体" panose="02010600030101010101" pitchFamily="2" charset="-122"/>
                <a:sym typeface="Symbol" panose="05050102010706020507" pitchFamily="18" charset="2"/>
              </a:rPr>
              <a:t>+…+ 2</a:t>
            </a:r>
            <a:r>
              <a:rPr lang="en-US" altLang="zh-CN" sz="2800" i="1" baseline="30000" dirty="0">
                <a:ea typeface="宋体" panose="02010600030101010101" pitchFamily="2" charset="-122"/>
                <a:sym typeface="Symbol" panose="05050102010706020507" pitchFamily="18" charset="2"/>
              </a:rPr>
              <a:t>n</a:t>
            </a:r>
            <a:r>
              <a:rPr lang="en-US" altLang="zh-CN" sz="2800" baseline="30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 2</a:t>
            </a:r>
            <a:r>
              <a:rPr lang="en-US" altLang="zh-CN" sz="2800" i="1" baseline="30000" dirty="0">
                <a:ea typeface="宋体" panose="02010600030101010101" pitchFamily="2" charset="-122"/>
                <a:sym typeface="Symbol" panose="05050102010706020507" pitchFamily="18" charset="2"/>
              </a:rPr>
              <a:t>n</a:t>
            </a:r>
            <a:r>
              <a:rPr lang="en-US" altLang="zh-CN" sz="2800" baseline="30000" dirty="0">
                <a:ea typeface="宋体" panose="02010600030101010101" pitchFamily="2" charset="-122"/>
                <a:sym typeface="Symbol" panose="05050102010706020507" pitchFamily="18" charset="2"/>
              </a:rPr>
              <a:t>+1</a:t>
            </a:r>
            <a:r>
              <a:rPr lang="en-US" altLang="zh-CN" sz="2800" dirty="0">
                <a:ea typeface="宋体" panose="02010600030101010101" pitchFamily="2" charset="-122"/>
                <a:sym typeface="Symbol" panose="05050102010706020507" pitchFamily="18" charset="2"/>
              </a:rPr>
              <a:t> </a:t>
            </a:r>
            <a:r>
              <a:rPr lang="en-US" altLang="zh-CN" sz="2800" dirty="0">
                <a:ea typeface="宋体" panose="02010600030101010101" pitchFamily="2" charset="-122"/>
              </a:rPr>
              <a:t>-</a:t>
            </a:r>
            <a:r>
              <a:rPr lang="en-US" altLang="zh-CN" sz="2800" dirty="0">
                <a:ea typeface="宋体" panose="02010600030101010101" pitchFamily="2" charset="-122"/>
                <a:sym typeface="Symbol" panose="05050102010706020507" pitchFamily="18" charset="2"/>
              </a:rPr>
              <a:t> 1  (2</a:t>
            </a:r>
            <a:r>
              <a:rPr lang="en-US" altLang="zh-CN" sz="2800" i="1" baseline="30000" dirty="0">
                <a:ea typeface="宋体" panose="02010600030101010101" pitchFamily="2" charset="-122"/>
                <a:sym typeface="Symbol" panose="05050102010706020507" pitchFamily="18" charset="2"/>
              </a:rPr>
              <a:t>n</a:t>
            </a:r>
            <a:r>
              <a:rPr lang="en-US" altLang="zh-CN" sz="2800" baseline="30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a:t>
            </a:r>
            <a:br>
              <a:rPr lang="en-US" altLang="zh-CN" sz="2800" dirty="0">
                <a:ea typeface="宋体" panose="02010600030101010101" pitchFamily="2" charset="-122"/>
                <a:sym typeface="Symbol" panose="05050102010706020507" pitchFamily="18" charset="2"/>
              </a:rPr>
            </a:br>
            <a:r>
              <a:rPr lang="en-US" altLang="zh-CN" sz="2800" dirty="0">
                <a:ea typeface="宋体" panose="02010600030101010101" pitchFamily="2" charset="-122"/>
                <a:sym typeface="Symbol" panose="05050102010706020507" pitchFamily="18" charset="2"/>
              </a:rPr>
              <a:t>(</a:t>
            </a:r>
            <a:r>
              <a:rPr lang="en-US" altLang="zh-CN" sz="2800" i="1" dirty="0">
                <a:ea typeface="宋体" panose="02010600030101010101" pitchFamily="2" charset="-122"/>
                <a:sym typeface="Symbol" panose="05050102010706020507" pitchFamily="18" charset="2"/>
              </a:rPr>
              <a:t>a</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a:t>
            </a:r>
            <a:r>
              <a:rPr lang="en-US" altLang="zh-CN" sz="2800" i="1" dirty="0">
                <a:ea typeface="宋体" panose="02010600030101010101" pitchFamily="2" charset="-122"/>
                <a:sym typeface="Symbol" panose="05050102010706020507" pitchFamily="18" charset="2"/>
              </a:rPr>
              <a:t>b</a:t>
            </a:r>
            <a:r>
              <a:rPr lang="en-US" altLang="zh-CN" sz="2800" i="1" baseline="-25000" dirty="0">
                <a:ea typeface="宋体" panose="02010600030101010101" pitchFamily="2" charset="-122"/>
                <a:sym typeface="Symbol" panose="05050102010706020507" pitchFamily="18" charset="2"/>
              </a:rPr>
              <a:t>i </a:t>
            </a:r>
            <a:r>
              <a:rPr lang="en-US" altLang="zh-CN" sz="2800" dirty="0">
                <a:ea typeface="宋体" panose="02010600030101010101" pitchFamily="2" charset="-122"/>
                <a:sym typeface="Symbol" panose="05050102010706020507" pitchFamily="18" charset="2"/>
              </a:rPr>
              <a:t>) = </a:t>
            </a:r>
            <a:r>
              <a:rPr lang="en-US" altLang="zh-CN" sz="2800" i="1" dirty="0">
                <a:ea typeface="宋体" panose="02010600030101010101" pitchFamily="2" charset="-122"/>
                <a:sym typeface="Symbol" panose="05050102010706020507" pitchFamily="18" charset="2"/>
              </a:rPr>
              <a:t>a</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a:t>
            </a:r>
            <a:r>
              <a:rPr lang="en-US" altLang="zh-CN" sz="2800" i="1" dirty="0">
                <a:ea typeface="宋体" panose="02010600030101010101" pitchFamily="2" charset="-122"/>
                <a:sym typeface="Symbol" panose="05050102010706020507" pitchFamily="18" charset="2"/>
              </a:rPr>
              <a:t>b</a:t>
            </a:r>
            <a:r>
              <a:rPr lang="en-US" altLang="zh-CN" sz="2800" i="1" baseline="-25000" dirty="0">
                <a:ea typeface="宋体" panose="02010600030101010101" pitchFamily="2" charset="-122"/>
                <a:sym typeface="Symbol" panose="05050102010706020507" pitchFamily="18" charset="2"/>
              </a:rPr>
              <a:t>i         </a:t>
            </a:r>
            <a:r>
              <a:rPr lang="en-US" altLang="zh-CN" sz="2800" dirty="0">
                <a:ea typeface="宋体" panose="02010600030101010101" pitchFamily="2" charset="-122"/>
                <a:sym typeface="Symbol" panose="05050102010706020507" pitchFamily="18" charset="2"/>
              </a:rPr>
              <a:t></a:t>
            </a:r>
            <a:r>
              <a:rPr lang="en-US" altLang="zh-CN" sz="2800" i="1" dirty="0">
                <a:ea typeface="宋体" panose="02010600030101010101" pitchFamily="2" charset="-122"/>
                <a:sym typeface="Symbol" panose="05050102010706020507" pitchFamily="18" charset="2"/>
              </a:rPr>
              <a:t>ca</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 </a:t>
            </a:r>
            <a:r>
              <a:rPr lang="en-US" altLang="zh-CN" sz="2800" i="1" dirty="0">
                <a:ea typeface="宋体" panose="02010600030101010101" pitchFamily="2" charset="-122"/>
                <a:sym typeface="Symbol" panose="05050102010706020507" pitchFamily="18" charset="2"/>
              </a:rPr>
              <a:t>c</a:t>
            </a:r>
            <a:r>
              <a:rPr lang="en-US" altLang="zh-CN" sz="2800" dirty="0">
                <a:ea typeface="宋体" panose="02010600030101010101" pitchFamily="2" charset="-122"/>
                <a:sym typeface="Symbol" panose="05050102010706020507" pitchFamily="18" charset="2"/>
              </a:rPr>
              <a:t></a:t>
            </a:r>
            <a:r>
              <a:rPr lang="en-US" altLang="zh-CN" sz="2800" i="1" dirty="0">
                <a:ea typeface="宋体" panose="02010600030101010101" pitchFamily="2" charset="-122"/>
                <a:sym typeface="Symbol" panose="05050102010706020507" pitchFamily="18" charset="2"/>
              </a:rPr>
              <a:t>a</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l</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u</a:t>
            </a:r>
            <a:r>
              <a:rPr lang="en-US" altLang="zh-CN" sz="2800" i="1" dirty="0">
                <a:ea typeface="宋体" panose="02010600030101010101" pitchFamily="2" charset="-122"/>
                <a:sym typeface="Symbol" panose="05050102010706020507" pitchFamily="18" charset="2"/>
              </a:rPr>
              <a:t>a</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 </a:t>
            </a:r>
            <a:r>
              <a:rPr lang="en-US" altLang="zh-CN" sz="2800" i="1" baseline="-25000" dirty="0">
                <a:ea typeface="宋体" panose="02010600030101010101" pitchFamily="2" charset="-122"/>
                <a:sym typeface="Symbol" panose="05050102010706020507" pitchFamily="18" charset="2"/>
              </a:rPr>
              <a:t>l</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m</a:t>
            </a:r>
            <a:r>
              <a:rPr lang="en-US" altLang="zh-CN" sz="2800" i="1" dirty="0">
                <a:ea typeface="宋体" panose="02010600030101010101" pitchFamily="2" charset="-122"/>
                <a:sym typeface="Symbol" panose="05050102010706020507" pitchFamily="18" charset="2"/>
              </a:rPr>
              <a:t>a</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 </a:t>
            </a:r>
            <a:r>
              <a:rPr lang="en-US" altLang="zh-CN" sz="2800" dirty="0">
                <a:ea typeface="宋体" panose="02010600030101010101" pitchFamily="2" charset="-122"/>
                <a:sym typeface="Symbol" panose="05050102010706020507" pitchFamily="18" charset="2"/>
              </a:rPr>
              <a:t>+ </a:t>
            </a:r>
            <a:r>
              <a:rPr lang="en-US" altLang="zh-CN" sz="2800" i="1" baseline="-25000" dirty="0">
                <a:ea typeface="宋体" panose="02010600030101010101" pitchFamily="2" charset="-122"/>
                <a:sym typeface="Symbol" panose="05050102010706020507" pitchFamily="18" charset="2"/>
              </a:rPr>
              <a:t>m</a:t>
            </a:r>
            <a:r>
              <a:rPr lang="en-US" altLang="zh-CN" sz="2800" baseline="-25000" dirty="0">
                <a:ea typeface="宋体" panose="02010600030101010101" pitchFamily="2" charset="-122"/>
                <a:sym typeface="Symbol" panose="05050102010706020507" pitchFamily="18" charset="2"/>
              </a:rPr>
              <a:t>+1</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a:t>
            </a:r>
            <a:r>
              <a:rPr lang="en-US" altLang="zh-CN" sz="2800" i="1" baseline="-25000" dirty="0">
                <a:ea typeface="宋体" panose="02010600030101010101" pitchFamily="2" charset="-122"/>
                <a:sym typeface="Symbol" panose="05050102010706020507" pitchFamily="18" charset="2"/>
              </a:rPr>
              <a:t>u</a:t>
            </a:r>
            <a:r>
              <a:rPr lang="en-US" altLang="zh-CN" sz="2800" i="1" dirty="0">
                <a:ea typeface="宋体" panose="02010600030101010101" pitchFamily="2" charset="-122"/>
                <a:sym typeface="Symbol" panose="05050102010706020507" pitchFamily="18" charset="2"/>
              </a:rPr>
              <a:t>a</a:t>
            </a:r>
            <a:r>
              <a:rPr lang="en-US" altLang="zh-CN" sz="2800" i="1" baseline="-25000" dirty="0">
                <a:ea typeface="宋体" panose="02010600030101010101" pitchFamily="2" charset="-122"/>
                <a:sym typeface="Symbol" panose="05050102010706020507" pitchFamily="18" charset="2"/>
              </a:rPr>
              <a:t>i</a:t>
            </a:r>
            <a:r>
              <a:rPr lang="en-US" altLang="zh-CN" sz="2800" baseline="-25000" dirty="0">
                <a:ea typeface="宋体" panose="02010600030101010101" pitchFamily="2" charset="-122"/>
                <a:sym typeface="Symbol" panose="05050102010706020507" pitchFamily="18" charset="2"/>
              </a:rPr>
              <a:t> </a:t>
            </a:r>
            <a:endParaRPr lang="en-US" altLang="zh-CN" sz="2800" baseline="-25000" dirty="0">
              <a:ea typeface="宋体" panose="02010600030101010101" pitchFamily="2" charset="-122"/>
              <a:sym typeface="Symbol" panose="05050102010706020507" pitchFamily="18" charset="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2" name="灯片编号占位符 5"/>
          <p:cNvSpPr txBox="1">
            <a:spLocks noGrp="1"/>
          </p:cNvSpPr>
          <p:nvPr/>
        </p:nvSpPr>
        <p:spPr bwMode="auto">
          <a:xfrm>
            <a:off x="3124200" y="6477000"/>
            <a:ext cx="2133600" cy="320675"/>
          </a:xfrm>
          <a:prstGeom prst="rect">
            <a:avLst/>
          </a:prstGeom>
          <a:noFill/>
          <a:ln>
            <a:miter lim="800000"/>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06499" name="Rectangle 2"/>
          <p:cNvSpPr>
            <a:spLocks noGrp="1"/>
          </p:cNvSpPr>
          <p:nvPr>
            <p:ph type="title" idx="4294967295"/>
          </p:nvPr>
        </p:nvSpPr>
        <p:spPr>
          <a:ln/>
        </p:spPr>
        <p:txBody>
          <a:bodyPr vert="horz" wrap="square" lIns="91440" tIns="45720" rIns="91440" bIns="45720" anchor="ctr" anchorCtr="0"/>
          <a:p>
            <a:pPr eaLnBrk="1" hangingPunct="1"/>
            <a:endParaRPr lang="zh-CN" altLang="zh-CN" dirty="0">
              <a:ea typeface="宋体" panose="02010600030101010101" pitchFamily="2" charset="-122"/>
            </a:endParaRPr>
          </a:p>
        </p:txBody>
      </p:sp>
      <p:grpSp>
        <p:nvGrpSpPr>
          <p:cNvPr id="106500" name="Group 4"/>
          <p:cNvGrpSpPr/>
          <p:nvPr/>
        </p:nvGrpSpPr>
        <p:grpSpPr>
          <a:xfrm>
            <a:off x="1981200" y="2819400"/>
            <a:ext cx="5029200" cy="2438400"/>
            <a:chOff x="1997" y="1314"/>
            <a:chExt cx="1889" cy="1009"/>
          </a:xfrm>
        </p:grpSpPr>
        <p:grpSp>
          <p:nvGrpSpPr>
            <p:cNvPr id="106501" name="Group 5"/>
            <p:cNvGrpSpPr/>
            <p:nvPr/>
          </p:nvGrpSpPr>
          <p:grpSpPr>
            <a:xfrm>
              <a:off x="1997" y="1404"/>
              <a:ext cx="1889" cy="919"/>
              <a:chOff x="1973" y="1027"/>
              <a:chExt cx="1926" cy="937"/>
            </a:xfrm>
          </p:grpSpPr>
          <p:sp>
            <p:nvSpPr>
              <p:cNvPr id="55302" name="Oval 6"/>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3" name="Oval 7"/>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5304" name="Oval 8"/>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5" name="Oval 9"/>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6" name="Oval 10"/>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7" name="Oval 11"/>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06508" name="Rectangle 3"/>
          <p:cNvSpPr>
            <a:spLocks noGrp="1"/>
          </p:cNvSpPr>
          <p:nvPr>
            <p:ph type="body" idx="4294967295"/>
          </p:nvPr>
        </p:nvSpPr>
        <p:spPr>
          <a:xfrm>
            <a:off x="2667000" y="3200400"/>
            <a:ext cx="5029200" cy="914400"/>
          </a:xfrm>
          <a:ln/>
        </p:spPr>
        <p:txBody>
          <a:bodyPr vert="horz" wrap="square" lIns="91440" tIns="45720" rIns="91440" bIns="45720" anchor="t" anchorCtr="0"/>
          <a:p>
            <a:pPr eaLnBrk="1" hangingPunct="1">
              <a:lnSpc>
                <a:spcPct val="90000"/>
              </a:lnSpc>
              <a:buNone/>
            </a:pPr>
            <a:r>
              <a:rPr lang="en-US" altLang="zh-CN" sz="2800" dirty="0">
                <a:ea typeface="宋体" panose="02010600030101010101" pitchFamily="2" charset="-122"/>
              </a:rPr>
              <a:t>2.4 Mathematical Analysis of Recursive Algorithms</a:t>
            </a:r>
            <a:endParaRPr lang="en-US" altLang="zh-CN" sz="2800" b="1" dirty="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2"/>
          <p:cNvSpPr>
            <a:spLocks noGrp="1"/>
          </p:cNvSpPr>
          <p:nvPr>
            <p:ph type="title"/>
          </p:nvPr>
        </p:nvSpPr>
        <p:spPr>
          <a:xfrm>
            <a:off x="609600" y="609600"/>
            <a:ext cx="8305800" cy="685800"/>
          </a:xfrm>
          <a:ln/>
        </p:spPr>
        <p:txBody>
          <a:bodyPr vert="horz" wrap="square" lIns="91440" tIns="45720" rIns="91440" bIns="45720" anchor="ctr" anchorCtr="0"/>
          <a:p>
            <a:r>
              <a:rPr lang="en-US" altLang="zh-CN" sz="2800" dirty="0">
                <a:ea typeface="宋体" panose="02010600030101010101" pitchFamily="2" charset="-122"/>
              </a:rPr>
              <a:t>Example 1: Recursive evaluation of </a:t>
            </a:r>
            <a:r>
              <a:rPr lang="en-US" altLang="zh-CN" sz="2800" i="1" dirty="0">
                <a:ea typeface="宋体" panose="02010600030101010101" pitchFamily="2" charset="-122"/>
              </a:rPr>
              <a:t>n</a:t>
            </a:r>
            <a:r>
              <a:rPr lang="en-US" altLang="zh-CN" sz="2800" dirty="0">
                <a:ea typeface="宋体" panose="02010600030101010101" pitchFamily="2" charset="-122"/>
              </a:rPr>
              <a:t>!</a:t>
            </a:r>
            <a:endParaRPr lang="en-US" altLang="zh-CN" sz="2800" dirty="0">
              <a:ea typeface="宋体" panose="02010600030101010101" pitchFamily="2" charset="-122"/>
            </a:endParaRPr>
          </a:p>
        </p:txBody>
      </p:sp>
      <p:sp>
        <p:nvSpPr>
          <p:cNvPr id="107522" name="Rectangle 3"/>
          <p:cNvSpPr>
            <a:spLocks noGrp="1"/>
          </p:cNvSpPr>
          <p:nvPr>
            <p:ph type="body" sz="half" idx="1"/>
          </p:nvPr>
        </p:nvSpPr>
        <p:spPr>
          <a:xfrm>
            <a:off x="304800" y="1343025"/>
            <a:ext cx="8839200" cy="5286375"/>
          </a:xfrm>
          <a:ln/>
        </p:spPr>
        <p:txBody>
          <a:bodyPr vert="horz" wrap="square" lIns="91440" tIns="45720" rIns="91440" bIns="45720" anchor="t" anchorCtr="0"/>
          <a:p>
            <a:pPr>
              <a:lnSpc>
                <a:spcPct val="80000"/>
              </a:lnSpc>
              <a:buClr>
                <a:schemeClr val="hlink"/>
              </a:buClr>
              <a:buSzTx/>
              <a:buFont typeface="Monotype Sorts" pitchFamily="2" charset="2"/>
              <a:buNone/>
            </a:pPr>
            <a:r>
              <a:rPr lang="en-US" altLang="zh-CN" sz="2800" dirty="0">
                <a:ea typeface="宋体" panose="02010600030101010101" pitchFamily="2" charset="-122"/>
              </a:rPr>
              <a:t>Definition:</a:t>
            </a:r>
            <a:r>
              <a:rPr lang="en-US" altLang="zh-CN" sz="2800" i="1" dirty="0">
                <a:ea typeface="宋体" panose="02010600030101010101" pitchFamily="2" charset="-122"/>
              </a:rPr>
              <a:t> n </a:t>
            </a:r>
            <a:r>
              <a:rPr lang="en-US" altLang="zh-CN" sz="2800" dirty="0">
                <a:ea typeface="宋体" panose="02010600030101010101" pitchFamily="2" charset="-122"/>
              </a:rPr>
              <a:t>! = 1 </a:t>
            </a:r>
            <a:r>
              <a:rPr lang="en-US" altLang="zh-CN" sz="2800" dirty="0">
                <a:ea typeface="宋体" panose="02010600030101010101" pitchFamily="2" charset="-122"/>
                <a:sym typeface="Symbol" panose="05050102010706020507" pitchFamily="18" charset="2"/>
              </a:rPr>
              <a:t></a:t>
            </a:r>
            <a:r>
              <a:rPr lang="en-US" altLang="zh-CN" sz="2800" dirty="0">
                <a:ea typeface="宋体" panose="02010600030101010101" pitchFamily="2" charset="-122"/>
              </a:rPr>
              <a:t> 2 </a:t>
            </a:r>
            <a:r>
              <a:rPr lang="en-US" altLang="zh-CN" sz="2800" dirty="0">
                <a:ea typeface="宋体" panose="02010600030101010101" pitchFamily="2" charset="-122"/>
                <a:sym typeface="Symbol" panose="05050102010706020507" pitchFamily="18" charset="2"/>
              </a:rPr>
              <a:t></a:t>
            </a:r>
            <a:r>
              <a:rPr lang="en-US" altLang="zh-CN" sz="2800" i="1" dirty="0">
                <a:ea typeface="宋体" panose="02010600030101010101" pitchFamily="2" charset="-122"/>
              </a:rPr>
              <a:t> … </a:t>
            </a:r>
            <a:r>
              <a:rPr lang="en-US" altLang="zh-CN" sz="2800" dirty="0">
                <a:ea typeface="宋体" panose="02010600030101010101" pitchFamily="2" charset="-122"/>
                <a:sym typeface="Symbol" panose="05050102010706020507" pitchFamily="18" charset="2"/>
              </a:rPr>
              <a:t></a:t>
            </a:r>
            <a:r>
              <a:rPr lang="en-US" altLang="zh-CN" sz="2800" dirty="0">
                <a:ea typeface="宋体" panose="02010600030101010101" pitchFamily="2" charset="-122"/>
              </a:rPr>
              <a:t>(</a:t>
            </a:r>
            <a:r>
              <a:rPr lang="en-US" altLang="zh-CN" sz="2800" i="1" dirty="0">
                <a:ea typeface="宋体" panose="02010600030101010101" pitchFamily="2" charset="-122"/>
              </a:rPr>
              <a:t>n-</a:t>
            </a:r>
            <a:r>
              <a:rPr lang="en-US" altLang="zh-CN" sz="2800" dirty="0">
                <a:ea typeface="宋体" panose="02010600030101010101" pitchFamily="2" charset="-122"/>
              </a:rPr>
              <a:t>1) </a:t>
            </a:r>
            <a:r>
              <a:rPr lang="en-US" altLang="zh-CN" sz="2800" dirty="0">
                <a:ea typeface="宋体" panose="02010600030101010101" pitchFamily="2" charset="-122"/>
                <a:sym typeface="Symbol" panose="05050102010706020507" pitchFamily="18" charset="2"/>
              </a:rPr>
              <a:t></a:t>
            </a:r>
            <a:r>
              <a:rPr lang="en-US" altLang="zh-CN" sz="2800" dirty="0">
                <a:ea typeface="宋体" panose="02010600030101010101" pitchFamily="2" charset="-122"/>
              </a:rPr>
              <a:t> </a:t>
            </a:r>
            <a:r>
              <a:rPr lang="en-US" altLang="zh-CN" sz="2800" i="1" dirty="0">
                <a:ea typeface="宋体" panose="02010600030101010101" pitchFamily="2" charset="-122"/>
              </a:rPr>
              <a:t>n</a:t>
            </a:r>
            <a:r>
              <a:rPr lang="en-US" altLang="zh-CN" sz="2800" dirty="0">
                <a:ea typeface="宋体" panose="02010600030101010101" pitchFamily="2" charset="-122"/>
              </a:rPr>
              <a:t>  for </a:t>
            </a:r>
            <a:r>
              <a:rPr lang="en-US" altLang="zh-CN" sz="2800" i="1" dirty="0">
                <a:ea typeface="宋体" panose="02010600030101010101" pitchFamily="2" charset="-122"/>
              </a:rPr>
              <a:t>n </a:t>
            </a:r>
            <a:r>
              <a:rPr lang="en-US" altLang="zh-CN" sz="2800" i="1" dirty="0">
                <a:latin typeface="Lucida Grande" pitchFamily="84" charset="0"/>
                <a:ea typeface="宋体" panose="02010600030101010101" pitchFamily="2" charset="-122"/>
              </a:rPr>
              <a:t>≥</a:t>
            </a:r>
            <a:r>
              <a:rPr lang="en-US" altLang="zh-CN" sz="2800" i="1" dirty="0">
                <a:ea typeface="宋体" panose="02010600030101010101" pitchFamily="2" charset="-122"/>
              </a:rPr>
              <a:t> </a:t>
            </a:r>
            <a:r>
              <a:rPr lang="en-US" altLang="zh-CN" sz="2800" dirty="0">
                <a:ea typeface="宋体" panose="02010600030101010101" pitchFamily="2" charset="-122"/>
              </a:rPr>
              <a:t>1  and  0! = 1</a:t>
            </a:r>
            <a:endParaRPr lang="en-US" altLang="zh-CN" sz="2800" u="sng" dirty="0">
              <a:ea typeface="宋体" panose="02010600030101010101" pitchFamily="2" charset="-122"/>
            </a:endParaRPr>
          </a:p>
          <a:p>
            <a:pPr>
              <a:lnSpc>
                <a:spcPct val="80000"/>
              </a:lnSpc>
              <a:buClr>
                <a:schemeClr val="hlink"/>
              </a:buClr>
              <a:buSzTx/>
              <a:buFont typeface="Monotype Sorts" pitchFamily="2" charset="2"/>
              <a:buNone/>
            </a:pPr>
            <a:r>
              <a:rPr lang="en-US" altLang="zh-CN" sz="2800" dirty="0">
                <a:ea typeface="宋体" panose="02010600030101010101" pitchFamily="2" charset="-122"/>
              </a:rPr>
              <a:t>Recursive definition of </a:t>
            </a:r>
            <a:r>
              <a:rPr lang="en-US" altLang="zh-CN" sz="2800" i="1" dirty="0">
                <a:ea typeface="宋体" panose="02010600030101010101" pitchFamily="2" charset="-122"/>
              </a:rPr>
              <a:t>n</a:t>
            </a:r>
            <a:r>
              <a:rPr lang="en-US" altLang="zh-CN" sz="2800" dirty="0">
                <a:ea typeface="宋体" panose="02010600030101010101" pitchFamily="2" charset="-122"/>
              </a:rPr>
              <a:t>!:  </a:t>
            </a:r>
            <a:r>
              <a:rPr lang="en-US" altLang="zh-CN" sz="2800" i="1" dirty="0">
                <a:ea typeface="宋体" panose="02010600030101010101" pitchFamily="2" charset="-122"/>
              </a:rPr>
              <a:t>F</a:t>
            </a:r>
            <a:r>
              <a:rPr lang="en-US" altLang="zh-CN" sz="2800" dirty="0">
                <a:ea typeface="宋体" panose="02010600030101010101" pitchFamily="2" charset="-122"/>
              </a:rPr>
              <a:t>(</a:t>
            </a:r>
            <a:r>
              <a:rPr lang="en-US" altLang="zh-CN" sz="2800" i="1" dirty="0">
                <a:ea typeface="宋体" panose="02010600030101010101" pitchFamily="2" charset="-122"/>
              </a:rPr>
              <a:t>n</a:t>
            </a:r>
            <a:r>
              <a:rPr lang="en-US" altLang="zh-CN" sz="2800" dirty="0">
                <a:ea typeface="宋体" panose="02010600030101010101" pitchFamily="2" charset="-122"/>
              </a:rPr>
              <a:t>) = </a:t>
            </a:r>
            <a:r>
              <a:rPr lang="en-US" altLang="zh-CN" sz="2800" i="1" dirty="0">
                <a:ea typeface="宋体" panose="02010600030101010101" pitchFamily="2" charset="-122"/>
              </a:rPr>
              <a:t>F</a:t>
            </a:r>
            <a:r>
              <a:rPr lang="en-US" altLang="zh-CN" sz="2800" dirty="0">
                <a:ea typeface="宋体" panose="02010600030101010101" pitchFamily="2" charset="-122"/>
              </a:rPr>
              <a:t>(</a:t>
            </a:r>
            <a:r>
              <a:rPr lang="en-US" altLang="zh-CN" sz="2800" i="1" dirty="0">
                <a:ea typeface="宋体" panose="02010600030101010101" pitchFamily="2" charset="-122"/>
              </a:rPr>
              <a:t>n-</a:t>
            </a:r>
            <a:r>
              <a:rPr lang="en-US" altLang="zh-CN" sz="2800" dirty="0">
                <a:ea typeface="宋体" panose="02010600030101010101" pitchFamily="2" charset="-122"/>
              </a:rPr>
              <a:t>1) </a:t>
            </a:r>
            <a:r>
              <a:rPr lang="en-US" altLang="zh-CN" sz="2800" dirty="0">
                <a:ea typeface="宋体" panose="02010600030101010101" pitchFamily="2" charset="-122"/>
                <a:sym typeface="Symbol" panose="05050102010706020507" pitchFamily="18" charset="2"/>
              </a:rPr>
              <a:t></a:t>
            </a:r>
            <a:r>
              <a:rPr lang="en-US" altLang="zh-CN" sz="2800" dirty="0">
                <a:ea typeface="宋体" panose="02010600030101010101" pitchFamily="2" charset="-122"/>
              </a:rPr>
              <a:t> </a:t>
            </a:r>
            <a:r>
              <a:rPr lang="en-US" altLang="zh-CN" sz="2800" i="1" dirty="0">
                <a:ea typeface="宋体" panose="02010600030101010101" pitchFamily="2" charset="-122"/>
              </a:rPr>
              <a:t>n</a:t>
            </a:r>
            <a:r>
              <a:rPr lang="en-US" altLang="zh-CN" sz="2800" dirty="0">
                <a:ea typeface="宋体" panose="02010600030101010101" pitchFamily="2" charset="-122"/>
              </a:rPr>
              <a:t>  for </a:t>
            </a:r>
            <a:r>
              <a:rPr lang="en-US" altLang="zh-CN" sz="2800" i="1" dirty="0">
                <a:ea typeface="宋体" panose="02010600030101010101" pitchFamily="2" charset="-122"/>
              </a:rPr>
              <a:t>n </a:t>
            </a:r>
            <a:r>
              <a:rPr lang="en-US" altLang="zh-CN" sz="2800" i="1" dirty="0">
                <a:latin typeface="Lucida Grande" pitchFamily="84" charset="0"/>
                <a:ea typeface="宋体" panose="02010600030101010101" pitchFamily="2" charset="-122"/>
              </a:rPr>
              <a:t>≥</a:t>
            </a:r>
            <a:r>
              <a:rPr lang="en-US" altLang="zh-CN" sz="2800" i="1" dirty="0">
                <a:ea typeface="宋体" panose="02010600030101010101" pitchFamily="2" charset="-122"/>
              </a:rPr>
              <a:t> </a:t>
            </a:r>
            <a:r>
              <a:rPr lang="en-US" altLang="zh-CN" sz="2800" dirty="0">
                <a:ea typeface="宋体" panose="02010600030101010101" pitchFamily="2" charset="-122"/>
              </a:rPr>
              <a:t>1  and </a:t>
            </a:r>
            <a:r>
              <a:rPr lang="en-US" altLang="zh-CN" sz="2800" i="1" dirty="0">
                <a:ea typeface="宋体" panose="02010600030101010101" pitchFamily="2" charset="-122"/>
              </a:rPr>
              <a:t>F</a:t>
            </a:r>
            <a:r>
              <a:rPr lang="en-US" altLang="zh-CN" sz="2800" dirty="0">
                <a:ea typeface="宋体" panose="02010600030101010101" pitchFamily="2" charset="-122"/>
              </a:rPr>
              <a:t>(0) = 1</a:t>
            </a:r>
            <a:endParaRPr lang="en-US" altLang="zh-CN" sz="2800" dirty="0">
              <a:ea typeface="宋体" panose="02010600030101010101" pitchFamily="2" charset="-122"/>
            </a:endParaRPr>
          </a:p>
          <a:p>
            <a:pPr>
              <a:lnSpc>
                <a:spcPct val="80000"/>
              </a:lnSpc>
              <a:buClr>
                <a:schemeClr val="hlink"/>
              </a:buClr>
              <a:buSzTx/>
              <a:buFont typeface="Monotype Sorts" pitchFamily="2" charset="2"/>
              <a:buNone/>
            </a:pPr>
            <a:r>
              <a:rPr lang="en-US" altLang="zh-CN" sz="2800" dirty="0">
                <a:ea typeface="宋体" panose="02010600030101010101" pitchFamily="2" charset="-122"/>
              </a:rPr>
              <a:t>                                               </a:t>
            </a:r>
            <a:endParaRPr lang="en-US" altLang="zh-CN" sz="2800" u="sng" dirty="0">
              <a:ea typeface="宋体" panose="02010600030101010101" pitchFamily="2" charset="-122"/>
            </a:endParaRPr>
          </a:p>
          <a:p>
            <a:pPr>
              <a:lnSpc>
                <a:spcPct val="80000"/>
              </a:lnSpc>
              <a:buClr>
                <a:schemeClr val="hlink"/>
              </a:buClr>
              <a:buSzTx/>
              <a:buFont typeface="Monotype Sorts" pitchFamily="2" charset="2"/>
              <a:buNone/>
            </a:pPr>
            <a:endParaRPr lang="en-US" altLang="zh-CN" sz="2800" dirty="0">
              <a:ea typeface="宋体" panose="02010600030101010101" pitchFamily="2" charset="-122"/>
            </a:endParaRPr>
          </a:p>
          <a:p>
            <a:pPr lvl="1">
              <a:lnSpc>
                <a:spcPct val="80000"/>
              </a:lnSpc>
              <a:buClr>
                <a:schemeClr val="accent1"/>
              </a:buClr>
              <a:buFontTx/>
              <a:buNone/>
            </a:pPr>
            <a:endParaRPr lang="en-US" altLang="zh-CN" dirty="0">
              <a:ea typeface="宋体" panose="02010600030101010101" pitchFamily="2" charset="-122"/>
            </a:endParaRPr>
          </a:p>
          <a:p>
            <a:pPr>
              <a:lnSpc>
                <a:spcPct val="80000"/>
              </a:lnSpc>
              <a:buClr>
                <a:schemeClr val="hlink"/>
              </a:buClr>
              <a:buSzTx/>
              <a:buFont typeface="Monotype Sorts" pitchFamily="2" charset="2"/>
              <a:buNone/>
            </a:pPr>
            <a:endParaRPr lang="en-US" altLang="zh-CN" sz="2800" dirty="0">
              <a:ea typeface="宋体" panose="02010600030101010101" pitchFamily="2" charset="-122"/>
            </a:endParaRPr>
          </a:p>
          <a:p>
            <a:pPr>
              <a:lnSpc>
                <a:spcPct val="80000"/>
              </a:lnSpc>
              <a:buClr>
                <a:schemeClr val="hlink"/>
              </a:buClr>
              <a:buSzTx/>
              <a:buFont typeface="Monotype Sorts" pitchFamily="2" charset="2"/>
              <a:buNone/>
            </a:pPr>
            <a:endParaRPr lang="en-US" altLang="zh-CN" sz="2800" dirty="0">
              <a:ea typeface="宋体" panose="02010600030101010101" pitchFamily="2" charset="-122"/>
            </a:endParaRPr>
          </a:p>
          <a:p>
            <a:pPr>
              <a:lnSpc>
                <a:spcPct val="80000"/>
              </a:lnSpc>
              <a:buClr>
                <a:schemeClr val="hlink"/>
              </a:buClr>
              <a:buSzTx/>
              <a:buFont typeface="Monotype Sorts" pitchFamily="2" charset="2"/>
              <a:buNone/>
            </a:pPr>
            <a:endParaRPr lang="en-US" altLang="zh-CN" sz="2800" dirty="0">
              <a:ea typeface="宋体" panose="02010600030101010101" pitchFamily="2" charset="-122"/>
            </a:endParaRPr>
          </a:p>
          <a:p>
            <a:pPr>
              <a:lnSpc>
                <a:spcPct val="80000"/>
              </a:lnSpc>
              <a:buClr>
                <a:schemeClr val="hlink"/>
              </a:buClr>
              <a:buSzTx/>
              <a:buFont typeface="Monotype Sorts" pitchFamily="2" charset="2"/>
              <a:buNone/>
            </a:pPr>
            <a:r>
              <a:rPr lang="en-US" altLang="zh-CN" sz="2800" dirty="0">
                <a:ea typeface="宋体" panose="02010600030101010101" pitchFamily="2" charset="-122"/>
              </a:rPr>
              <a:t>Size:  </a:t>
            </a:r>
            <a:endParaRPr lang="en-US" altLang="zh-CN" sz="2800" dirty="0">
              <a:ea typeface="宋体" panose="02010600030101010101" pitchFamily="2" charset="-122"/>
            </a:endParaRPr>
          </a:p>
          <a:p>
            <a:pPr>
              <a:lnSpc>
                <a:spcPct val="80000"/>
              </a:lnSpc>
              <a:buClr>
                <a:schemeClr val="hlink"/>
              </a:buClr>
              <a:buSzTx/>
              <a:buFont typeface="Monotype Sorts" pitchFamily="2" charset="2"/>
              <a:buNone/>
            </a:pPr>
            <a:r>
              <a:rPr lang="en-US" altLang="zh-CN" sz="2800" dirty="0">
                <a:ea typeface="宋体" panose="02010600030101010101" pitchFamily="2" charset="-122"/>
              </a:rPr>
              <a:t>Basic operation:</a:t>
            </a:r>
            <a:endParaRPr lang="en-US" altLang="zh-CN" sz="2800" dirty="0">
              <a:ea typeface="宋体" panose="02010600030101010101" pitchFamily="2" charset="-122"/>
            </a:endParaRPr>
          </a:p>
          <a:p>
            <a:pPr>
              <a:lnSpc>
                <a:spcPct val="80000"/>
              </a:lnSpc>
              <a:buClr>
                <a:schemeClr val="hlink"/>
              </a:buClr>
              <a:buSzTx/>
              <a:buFont typeface="Monotype Sorts" pitchFamily="2" charset="2"/>
              <a:buNone/>
            </a:pPr>
            <a:r>
              <a:rPr lang="en-US" altLang="zh-CN" sz="2800" dirty="0">
                <a:ea typeface="宋体" panose="02010600030101010101" pitchFamily="2" charset="-122"/>
              </a:rPr>
              <a:t>Recurrence relation:</a:t>
            </a:r>
            <a:endParaRPr lang="en-US" altLang="zh-CN" sz="2800" dirty="0">
              <a:ea typeface="宋体" panose="02010600030101010101" pitchFamily="2" charset="-122"/>
            </a:endParaRPr>
          </a:p>
        </p:txBody>
      </p:sp>
      <p:pic>
        <p:nvPicPr>
          <p:cNvPr id="107523" name="Picture 4" descr="2_4a"/>
          <p:cNvPicPr>
            <a:picLocks noGrp="1" noChangeAspect="1"/>
          </p:cNvPicPr>
          <p:nvPr>
            <p:ph sz="half" idx="2"/>
          </p:nvPr>
        </p:nvPicPr>
        <p:blipFill>
          <a:blip r:embed="rId1"/>
          <a:stretch>
            <a:fillRect/>
          </a:stretch>
        </p:blipFill>
        <p:spPr>
          <a:xfrm>
            <a:off x="381000" y="3048000"/>
            <a:ext cx="4572000" cy="2274888"/>
          </a:xfrm>
          <a:solidFill>
            <a:schemeClr val="tx1"/>
          </a:solid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Rectangle 2"/>
          <p:cNvSpPr>
            <a:spLocks noGrp="1"/>
          </p:cNvSpPr>
          <p:nvPr>
            <p:ph type="title"/>
          </p:nvPr>
        </p:nvSpPr>
        <p:spPr>
          <a:xfrm>
            <a:off x="685800" y="533400"/>
            <a:ext cx="8686800" cy="609600"/>
          </a:xfrm>
          <a:ln/>
        </p:spPr>
        <p:txBody>
          <a:bodyPr vert="horz" wrap="square" lIns="91440" tIns="45720" rIns="91440" bIns="45720" anchor="ctr" anchorCtr="0"/>
          <a:p>
            <a:r>
              <a:rPr lang="en-US" altLang="zh-CN" dirty="0">
                <a:ea typeface="宋体" panose="02010600030101010101" pitchFamily="2" charset="-122"/>
              </a:rPr>
              <a:t>Solving the recurrence for M(</a:t>
            </a:r>
            <a:r>
              <a:rPr lang="en-US" altLang="zh-CN" i="1" dirty="0">
                <a:ea typeface="宋体" panose="02010600030101010101" pitchFamily="2" charset="-122"/>
              </a:rPr>
              <a:t>n</a:t>
            </a:r>
            <a:r>
              <a:rPr lang="en-US" altLang="zh-CN" dirty="0">
                <a:ea typeface="宋体" panose="02010600030101010101" pitchFamily="2" charset="-122"/>
              </a:rPr>
              <a:t>)</a:t>
            </a:r>
            <a:endParaRPr lang="en-US" altLang="zh-CN" dirty="0">
              <a:ea typeface="宋体" panose="02010600030101010101" pitchFamily="2" charset="-122"/>
            </a:endParaRPr>
          </a:p>
        </p:txBody>
      </p:sp>
      <p:sp>
        <p:nvSpPr>
          <p:cNvPr id="87043" name="Rectangle 3"/>
          <p:cNvSpPr>
            <a:spLocks noGrp="1"/>
          </p:cNvSpPr>
          <p:nvPr>
            <p:ph idx="1"/>
          </p:nvPr>
        </p:nvSpPr>
        <p:spPr>
          <a:ln/>
        </p:spPr>
        <p:txBody>
          <a:bodyPr vert="horz" wrap="square" lIns="91440" tIns="45720" rIns="91440" bIns="45720" anchor="t" anchorCtr="0"/>
          <a:p>
            <a:pPr>
              <a:buNone/>
            </a:pPr>
            <a:r>
              <a:rPr lang="en-US" altLang="zh-CN" sz="2800" dirty="0">
                <a:ea typeface="宋体" panose="02010600030101010101" pitchFamily="2" charset="-122"/>
              </a:rPr>
              <a:t>M(</a:t>
            </a:r>
            <a:r>
              <a:rPr lang="en-US" altLang="zh-CN" sz="2800" i="1" dirty="0">
                <a:ea typeface="宋体" panose="02010600030101010101" pitchFamily="2" charset="-122"/>
              </a:rPr>
              <a:t>n</a:t>
            </a:r>
            <a:r>
              <a:rPr lang="en-US" altLang="zh-CN" sz="2800" dirty="0">
                <a:ea typeface="宋体" panose="02010600030101010101" pitchFamily="2" charset="-122"/>
              </a:rPr>
              <a:t>) = M(</a:t>
            </a:r>
            <a:r>
              <a:rPr lang="en-US" altLang="zh-CN" sz="2800" i="1" dirty="0">
                <a:ea typeface="宋体" panose="02010600030101010101" pitchFamily="2" charset="-122"/>
              </a:rPr>
              <a:t>n </a:t>
            </a:r>
            <a:r>
              <a:rPr lang="en-US" altLang="zh-CN" sz="2800" dirty="0">
                <a:ea typeface="宋体" panose="02010600030101010101" pitchFamily="2" charset="-122"/>
              </a:rPr>
              <a:t>- 1) + 1, M(0) = 0</a:t>
            </a:r>
            <a:endParaRPr lang="en-US" altLang="zh-CN" sz="2800" dirty="0">
              <a:ea typeface="宋体" panose="02010600030101010101" pitchFamily="2" charset="-122"/>
            </a:endParaRPr>
          </a:p>
          <a:p>
            <a:pPr>
              <a:buFont typeface="Monotype Sorts" pitchFamily="2" charset="2"/>
              <a:buNone/>
            </a:pP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M(</a:t>
            </a:r>
            <a:r>
              <a:rPr lang="en-US" altLang="zh-CN" sz="2800" i="1" dirty="0">
                <a:ea typeface="宋体" panose="02010600030101010101" pitchFamily="2" charset="-122"/>
              </a:rPr>
              <a:t>n</a:t>
            </a:r>
            <a:r>
              <a:rPr lang="en-US" altLang="zh-CN" sz="2800" dirty="0">
                <a:ea typeface="宋体" panose="02010600030101010101" pitchFamily="2" charset="-122"/>
              </a:rPr>
              <a:t>) = M(</a:t>
            </a:r>
            <a:r>
              <a:rPr lang="en-US" altLang="zh-CN" sz="2800" i="1" dirty="0">
                <a:ea typeface="宋体" panose="02010600030101010101" pitchFamily="2" charset="-122"/>
              </a:rPr>
              <a:t>n </a:t>
            </a:r>
            <a:r>
              <a:rPr lang="en-US" altLang="zh-CN" sz="2800" dirty="0">
                <a:ea typeface="宋体" panose="02010600030101010101" pitchFamily="2" charset="-122"/>
              </a:rPr>
              <a:t>- 1) + 1</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 [M(n - 2) + 1] + 1</a:t>
            </a:r>
            <a:r>
              <a:rPr lang="en-US" altLang="zh-CN" sz="2400" dirty="0">
                <a:ea typeface="宋体" panose="02010600030101010101" pitchFamily="2" charset="-122"/>
              </a:rPr>
              <a:t>= </a:t>
            </a:r>
            <a:r>
              <a:rPr lang="en-US" altLang="zh-CN" sz="2800" dirty="0">
                <a:ea typeface="宋体" panose="02010600030101010101" pitchFamily="2" charset="-122"/>
              </a:rPr>
              <a:t>M(n - 2) + 2</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 [M(n - 3) + 1] + 2</a:t>
            </a:r>
            <a:r>
              <a:rPr lang="en-US" altLang="zh-CN" sz="2400" dirty="0">
                <a:ea typeface="宋体" panose="02010600030101010101" pitchFamily="2" charset="-122"/>
              </a:rPr>
              <a:t>= </a:t>
            </a:r>
            <a:r>
              <a:rPr lang="en-US" altLang="zh-CN" sz="2800" dirty="0">
                <a:ea typeface="宋体" panose="02010600030101010101" pitchFamily="2" charset="-122"/>
              </a:rPr>
              <a:t>M(n - 3) + 3</a:t>
            </a:r>
            <a:endParaRPr lang="en-US" altLang="zh-CN" sz="2800" dirty="0">
              <a:ea typeface="宋体" panose="02010600030101010101" pitchFamily="2" charset="-122"/>
            </a:endParaRPr>
          </a:p>
          <a:p>
            <a:pPr>
              <a:buFont typeface="Monotype Sorts" pitchFamily="2" charset="2"/>
              <a:buNone/>
            </a:pP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M(</a:t>
            </a:r>
            <a:r>
              <a:rPr lang="en-US" altLang="zh-CN" sz="2800" i="1" dirty="0">
                <a:ea typeface="宋体" panose="02010600030101010101" pitchFamily="2" charset="-122"/>
              </a:rPr>
              <a:t>n</a:t>
            </a:r>
            <a:r>
              <a:rPr lang="en-US" altLang="zh-CN" sz="2800" dirty="0">
                <a:ea typeface="宋体" panose="02010600030101010101" pitchFamily="2" charset="-122"/>
              </a:rPr>
              <a:t>) = M(</a:t>
            </a:r>
            <a:r>
              <a:rPr lang="en-US" altLang="zh-CN" sz="2800" i="1" dirty="0">
                <a:ea typeface="宋体" panose="02010600030101010101" pitchFamily="2" charset="-122"/>
              </a:rPr>
              <a:t>n </a:t>
            </a:r>
            <a:r>
              <a:rPr lang="en-US" altLang="zh-CN" sz="2800" dirty="0">
                <a:ea typeface="宋体" panose="02010600030101010101" pitchFamily="2" charset="-122"/>
              </a:rPr>
              <a:t>- 1) + 1 = … = M(</a:t>
            </a:r>
            <a:r>
              <a:rPr lang="en-US" altLang="zh-CN" sz="2800" i="1" dirty="0">
                <a:ea typeface="宋体" panose="02010600030101010101" pitchFamily="2" charset="-122"/>
              </a:rPr>
              <a:t>n </a:t>
            </a:r>
            <a:r>
              <a:rPr lang="en-US" altLang="zh-CN" sz="2800" dirty="0">
                <a:ea typeface="宋体" panose="02010600030101010101" pitchFamily="2" charset="-122"/>
              </a:rPr>
              <a:t>- i) + i </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 M(</a:t>
            </a:r>
            <a:r>
              <a:rPr lang="en-US" altLang="zh-CN" sz="2800" i="1" dirty="0">
                <a:ea typeface="宋体" panose="02010600030101010101" pitchFamily="2" charset="-122"/>
              </a:rPr>
              <a:t>n </a:t>
            </a:r>
            <a:r>
              <a:rPr lang="en-US" altLang="zh-CN" sz="2800" dirty="0">
                <a:ea typeface="宋体" panose="02010600030101010101" pitchFamily="2" charset="-122"/>
              </a:rPr>
              <a:t>- n) + n </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 n</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a:t>
            </a:r>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7043">
                                            <p:txEl>
                                              <p:charRg st="0" end="30"/>
                                            </p:txEl>
                                          </p:spTgt>
                                        </p:tgtEl>
                                        <p:attrNameLst>
                                          <p:attrName>style.visibility</p:attrName>
                                        </p:attrNameLst>
                                      </p:cBhvr>
                                      <p:to>
                                        <p:strVal val="visible"/>
                                      </p:to>
                                    </p:set>
                                    <p:animEffect transition="in" filter="blinds(horizontal)">
                                      <p:cBhvr>
                                        <p:cTn id="7" dur="500"/>
                                        <p:tgtEl>
                                          <p:spTgt spid="87043">
                                            <p:txEl>
                                              <p:charRg st="0" end="3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7043">
                                            <p:txEl>
                                              <p:charRg st="31" end="51"/>
                                            </p:txEl>
                                          </p:spTgt>
                                        </p:tgtEl>
                                        <p:attrNameLst>
                                          <p:attrName>style.visibility</p:attrName>
                                        </p:attrNameLst>
                                      </p:cBhvr>
                                      <p:to>
                                        <p:strVal val="visible"/>
                                      </p:to>
                                    </p:set>
                                    <p:animEffect transition="in" filter="blinds(horizontal)">
                                      <p:cBhvr>
                                        <p:cTn id="12" dur="500"/>
                                        <p:tgtEl>
                                          <p:spTgt spid="87043">
                                            <p:txEl>
                                              <p:charRg st="31" end="5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7043">
                                            <p:txEl>
                                              <p:charRg st="51" end="95"/>
                                            </p:txEl>
                                          </p:spTgt>
                                        </p:tgtEl>
                                        <p:attrNameLst>
                                          <p:attrName>style.visibility</p:attrName>
                                        </p:attrNameLst>
                                      </p:cBhvr>
                                      <p:to>
                                        <p:strVal val="visible"/>
                                      </p:to>
                                    </p:set>
                                    <p:animEffect transition="in" filter="blinds(horizontal)">
                                      <p:cBhvr>
                                        <p:cTn id="15" dur="500"/>
                                        <p:tgtEl>
                                          <p:spTgt spid="87043">
                                            <p:txEl>
                                              <p:charRg st="51" end="9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7043">
                                            <p:txEl>
                                              <p:charRg st="95" end="139"/>
                                            </p:txEl>
                                          </p:spTgt>
                                        </p:tgtEl>
                                        <p:attrNameLst>
                                          <p:attrName>style.visibility</p:attrName>
                                        </p:attrNameLst>
                                      </p:cBhvr>
                                      <p:to>
                                        <p:strVal val="visible"/>
                                      </p:to>
                                    </p:set>
                                    <p:animEffect transition="in" filter="blinds(horizontal)">
                                      <p:cBhvr>
                                        <p:cTn id="18" dur="500"/>
                                        <p:tgtEl>
                                          <p:spTgt spid="87043">
                                            <p:txEl>
                                              <p:charRg st="95" end="13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7043">
                                            <p:txEl>
                                              <p:charRg st="140" end="180"/>
                                            </p:txEl>
                                          </p:spTgt>
                                        </p:tgtEl>
                                        <p:attrNameLst>
                                          <p:attrName>style.visibility</p:attrName>
                                        </p:attrNameLst>
                                      </p:cBhvr>
                                      <p:to>
                                        <p:strVal val="visible"/>
                                      </p:to>
                                    </p:set>
                                    <p:animEffect transition="in" filter="blinds(horizontal)">
                                      <p:cBhvr>
                                        <p:cTn id="23" dur="500"/>
                                        <p:tgtEl>
                                          <p:spTgt spid="87043">
                                            <p:txEl>
                                              <p:charRg st="140" end="180"/>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87043">
                                            <p:txEl>
                                              <p:charRg st="180" end="236"/>
                                            </p:txEl>
                                          </p:spTgt>
                                        </p:tgtEl>
                                        <p:attrNameLst>
                                          <p:attrName>style.visibility</p:attrName>
                                        </p:attrNameLst>
                                      </p:cBhvr>
                                      <p:to>
                                        <p:strVal val="visible"/>
                                      </p:to>
                                    </p:set>
                                    <p:animEffect transition="in" filter="blinds(horizontal)">
                                      <p:cBhvr>
                                        <p:cTn id="26" dur="500"/>
                                        <p:tgtEl>
                                          <p:spTgt spid="87043">
                                            <p:txEl>
                                              <p:charRg st="180" end="23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87043">
                                            <p:txEl>
                                              <p:charRg st="236" end="280"/>
                                            </p:txEl>
                                          </p:spTgt>
                                        </p:tgtEl>
                                        <p:attrNameLst>
                                          <p:attrName>style.visibility</p:attrName>
                                        </p:attrNameLst>
                                      </p:cBhvr>
                                      <p:to>
                                        <p:strVal val="visible"/>
                                      </p:to>
                                    </p:set>
                                    <p:animEffect transition="in" filter="blinds(horizontal)">
                                      <p:cBhvr>
                                        <p:cTn id="29" dur="500"/>
                                        <p:tgtEl>
                                          <p:spTgt spid="87043">
                                            <p:txEl>
                                              <p:charRg st="236" end="2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Rectangle 2"/>
          <p:cNvSpPr>
            <a:spLocks noGrp="1"/>
          </p:cNvSpPr>
          <p:nvPr>
            <p:ph type="title"/>
          </p:nvPr>
        </p:nvSpPr>
        <p:spPr>
          <a:xfrm>
            <a:off x="609600" y="533400"/>
            <a:ext cx="8686800" cy="609600"/>
          </a:xfrm>
          <a:ln/>
        </p:spPr>
        <p:txBody>
          <a:bodyPr vert="horz" wrap="square" lIns="91440" tIns="45720" rIns="91440" bIns="45720" anchor="ctr" anchorCtr="0"/>
          <a:p>
            <a:r>
              <a:rPr lang="en-US" altLang="zh-CN" sz="2800" dirty="0">
                <a:ea typeface="宋体" panose="02010600030101010101" pitchFamily="2" charset="-122"/>
              </a:rPr>
              <a:t>Plan for Analysis of Recursive Algorithms</a:t>
            </a:r>
            <a:endParaRPr lang="en-US" altLang="zh-CN" sz="2800" dirty="0">
              <a:ea typeface="宋体" panose="02010600030101010101" pitchFamily="2" charset="-122"/>
            </a:endParaRPr>
          </a:p>
        </p:txBody>
      </p:sp>
      <p:sp>
        <p:nvSpPr>
          <p:cNvPr id="111618" name="Rectangle 3"/>
          <p:cNvSpPr>
            <a:spLocks noGrp="1"/>
          </p:cNvSpPr>
          <p:nvPr>
            <p:ph idx="1"/>
          </p:nvPr>
        </p:nvSpPr>
        <p:spPr>
          <a:xfrm>
            <a:off x="152400" y="1343025"/>
            <a:ext cx="8915400" cy="4905375"/>
          </a:xfrm>
          <a:ln/>
        </p:spPr>
        <p:txBody>
          <a:bodyPr vert="horz" wrap="square" lIns="91440" tIns="45720" rIns="91440" bIns="45720" anchor="t" anchorCtr="0"/>
          <a:p>
            <a:pPr>
              <a:lnSpc>
                <a:spcPct val="80000"/>
              </a:lnSpc>
            </a:pPr>
            <a:r>
              <a:rPr lang="en-US" altLang="zh-CN" sz="2800" dirty="0">
                <a:ea typeface="宋体" panose="02010600030101010101" pitchFamily="2" charset="-122"/>
              </a:rPr>
              <a:t>Decide on  a parameter indicating an input’s size.</a:t>
            </a:r>
            <a:endParaRPr lang="en-US" altLang="zh-CN" sz="2800" dirty="0">
              <a:ea typeface="宋体" panose="02010600030101010101" pitchFamily="2" charset="-122"/>
            </a:endParaRPr>
          </a:p>
          <a:p>
            <a:pPr>
              <a:lnSpc>
                <a:spcPct val="80000"/>
              </a:lnSpc>
            </a:pPr>
            <a:r>
              <a:rPr lang="en-US" altLang="zh-CN" sz="2800" dirty="0">
                <a:ea typeface="宋体" panose="02010600030101010101" pitchFamily="2" charset="-122"/>
              </a:rPr>
              <a:t>Identify the algorithm’s basic operation. </a:t>
            </a:r>
            <a:endParaRPr lang="en-US" altLang="zh-CN" sz="2800" dirty="0">
              <a:ea typeface="宋体" panose="02010600030101010101" pitchFamily="2" charset="-122"/>
            </a:endParaRPr>
          </a:p>
          <a:p>
            <a:pPr>
              <a:lnSpc>
                <a:spcPct val="80000"/>
              </a:lnSpc>
            </a:pPr>
            <a:r>
              <a:rPr lang="en-US" altLang="zh-CN" sz="2800" dirty="0">
                <a:ea typeface="宋体" panose="02010600030101010101" pitchFamily="2" charset="-122"/>
              </a:rPr>
              <a:t>Check whether the number of times the basic op. is executed may vary on different inputs of the same size.  (If it may, the worst, average, and best cases must be investigated separately.)</a:t>
            </a:r>
            <a:endParaRPr lang="en-US" altLang="zh-CN" sz="2800" dirty="0">
              <a:ea typeface="宋体" panose="02010600030101010101" pitchFamily="2" charset="-122"/>
            </a:endParaRPr>
          </a:p>
          <a:p>
            <a:pPr>
              <a:lnSpc>
                <a:spcPct val="80000"/>
              </a:lnSpc>
            </a:pPr>
            <a:r>
              <a:rPr lang="en-US" altLang="zh-CN" sz="2800" dirty="0">
                <a:ea typeface="宋体" panose="02010600030101010101" pitchFamily="2" charset="-122"/>
              </a:rPr>
              <a:t>Set up a recurrence relation with an appropriate initial condition expressing the number of times the basic op. is executed.</a:t>
            </a:r>
            <a:endParaRPr lang="en-US" altLang="zh-CN" sz="2800" dirty="0">
              <a:ea typeface="宋体" panose="02010600030101010101" pitchFamily="2" charset="-122"/>
            </a:endParaRPr>
          </a:p>
          <a:p>
            <a:pPr>
              <a:lnSpc>
                <a:spcPct val="80000"/>
              </a:lnSpc>
            </a:pPr>
            <a:r>
              <a:rPr lang="en-US" altLang="zh-CN" sz="2800" dirty="0">
                <a:ea typeface="宋体" panose="02010600030101010101" pitchFamily="2" charset="-122"/>
              </a:rPr>
              <a:t>Solve the recurrence (or, at the very least, establish its solution’s order of growth) by backward substitutions or another method.</a:t>
            </a:r>
            <a:endParaRPr lang="en-US" altLang="zh-CN" sz="2800" dirty="0">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Rectangle 2"/>
          <p:cNvSpPr>
            <a:spLocks noGrp="1"/>
          </p:cNvSpPr>
          <p:nvPr>
            <p:ph type="title"/>
          </p:nvPr>
        </p:nvSpPr>
        <p:spPr>
          <a:xfrm>
            <a:off x="533400" y="533400"/>
            <a:ext cx="8610600" cy="609600"/>
          </a:xfrm>
          <a:ln/>
        </p:spPr>
        <p:txBody>
          <a:bodyPr vert="horz" wrap="square" lIns="91440" tIns="45720" rIns="91440" bIns="45720" anchor="ctr" anchorCtr="0"/>
          <a:p>
            <a:r>
              <a:rPr lang="en-US" altLang="zh-CN" sz="2800" dirty="0">
                <a:ea typeface="宋体" panose="02010600030101010101" pitchFamily="2" charset="-122"/>
              </a:rPr>
              <a:t>Example 2: The Tower of Hanoi Puzzle</a:t>
            </a:r>
            <a:endParaRPr lang="en-US" altLang="zh-CN" sz="2800" dirty="0">
              <a:ea typeface="宋体" panose="02010600030101010101" pitchFamily="2" charset="-122"/>
            </a:endParaRPr>
          </a:p>
        </p:txBody>
      </p:sp>
      <p:sp>
        <p:nvSpPr>
          <p:cNvPr id="113666" name="Rectangle 3"/>
          <p:cNvSpPr>
            <a:spLocks noGrp="1"/>
          </p:cNvSpPr>
          <p:nvPr>
            <p:ph idx="1"/>
          </p:nvPr>
        </p:nvSpPr>
        <p:spPr>
          <a:ln/>
        </p:spPr>
        <p:txBody>
          <a:bodyPr vert="horz" wrap="square" lIns="91440" tIns="45720" rIns="91440" bIns="45720" anchor="t" anchorCtr="0"/>
          <a:p>
            <a:pPr marL="0" indent="0">
              <a:buFont typeface="Monotype Sorts" pitchFamily="2" charset="2"/>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10278" name="Text Box 6"/>
          <p:cNvSpPr txBox="1">
            <a:spLocks noChangeArrowheads="1"/>
          </p:cNvSpPr>
          <p:nvPr/>
        </p:nvSpPr>
        <p:spPr bwMode="auto">
          <a:xfrm>
            <a:off x="533400" y="1295400"/>
            <a:ext cx="5181600" cy="461963"/>
          </a:xfrm>
          <a:prstGeom prst="rect">
            <a:avLst/>
          </a:prstGeom>
          <a:noFill/>
          <a:ln w="12700">
            <a:noFill/>
            <a:miter lim="800000"/>
            <a:headEnd type="none" w="sm" len="sm"/>
            <a:tailEnd type="none" w="sm" len="sm"/>
          </a:ln>
          <a:effectLst/>
        </p:spPr>
        <p:txBody>
          <a:bodyPr>
            <a:spAutoFit/>
          </a:bodyPr>
          <a:lstStyle/>
          <a:p>
            <a:pPr marR="0" defTabSz="914400">
              <a:spcBef>
                <a:spcPct val="50000"/>
              </a:spcBef>
              <a:buClrTx/>
              <a:buSzTx/>
              <a:buFontTx/>
              <a:buNone/>
              <a:defRPr/>
            </a:pPr>
            <a:r>
              <a:rPr kumimoji="0" lang="en-US" altLang="zh-CN" sz="2400" b="1"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rPr>
              <a:t>Recurrence for number of moves:</a:t>
            </a:r>
            <a:r>
              <a:rPr kumimoji="0" lang="en-US" altLang="zh-CN" sz="2400" kern="1200" cap="none" spc="0" normalizeH="0" baseline="0" noProof="0" dirty="0">
                <a:latin typeface="Arial" panose="020B0604020202020204" pitchFamily="34" charset="0"/>
                <a:ea typeface="宋体" panose="02010600030101010101" pitchFamily="2" charset="-122"/>
                <a:cs typeface="+mn-cs"/>
              </a:rPr>
              <a:t> </a:t>
            </a:r>
            <a:endParaRPr kumimoji="0" lang="en-US" altLang="zh-CN" sz="2400" kern="1200" cap="none" spc="0" normalizeH="0" baseline="0" noProof="0" dirty="0">
              <a:latin typeface="Arial" panose="020B0604020202020204" pitchFamily="34" charset="0"/>
              <a:ea typeface="宋体" panose="02010600030101010101" pitchFamily="2" charset="-122"/>
              <a:cs typeface="+mn-cs"/>
            </a:endParaRPr>
          </a:p>
        </p:txBody>
      </p:sp>
      <p:grpSp>
        <p:nvGrpSpPr>
          <p:cNvPr id="113668" name="Group 4"/>
          <p:cNvGrpSpPr>
            <a:grpSpLocks noChangeAspect="1"/>
          </p:cNvGrpSpPr>
          <p:nvPr/>
        </p:nvGrpSpPr>
        <p:grpSpPr>
          <a:xfrm>
            <a:off x="625475" y="1997075"/>
            <a:ext cx="6823075" cy="1793875"/>
            <a:chOff x="394" y="1258"/>
            <a:chExt cx="4298" cy="1130"/>
          </a:xfrm>
        </p:grpSpPr>
        <p:sp>
          <p:nvSpPr>
            <p:cNvPr id="113669" name="Line 5"/>
            <p:cNvSpPr/>
            <p:nvPr/>
          </p:nvSpPr>
          <p:spPr>
            <a:xfrm>
              <a:off x="1135" y="1273"/>
              <a:ext cx="1" cy="339"/>
            </a:xfrm>
            <a:prstGeom prst="line">
              <a:avLst/>
            </a:prstGeom>
            <a:ln w="2" cap="flat" cmpd="sng">
              <a:solidFill>
                <a:srgbClr val="000000"/>
              </a:solidFill>
              <a:prstDash val="solid"/>
              <a:round/>
              <a:headEnd type="none" w="med" len="med"/>
              <a:tailEnd type="none" w="med" len="med"/>
            </a:ln>
          </p:spPr>
        </p:sp>
        <p:sp>
          <p:nvSpPr>
            <p:cNvPr id="113670" name="Line 6"/>
            <p:cNvSpPr/>
            <p:nvPr/>
          </p:nvSpPr>
          <p:spPr>
            <a:xfrm>
              <a:off x="1283" y="1273"/>
              <a:ext cx="1" cy="339"/>
            </a:xfrm>
            <a:prstGeom prst="line">
              <a:avLst/>
            </a:prstGeom>
            <a:ln w="2" cap="flat" cmpd="sng">
              <a:solidFill>
                <a:srgbClr val="000000"/>
              </a:solidFill>
              <a:prstDash val="solid"/>
              <a:round/>
              <a:headEnd type="none" w="med" len="med"/>
              <a:tailEnd type="none" w="med" len="med"/>
            </a:ln>
          </p:spPr>
        </p:sp>
        <p:sp>
          <p:nvSpPr>
            <p:cNvPr id="113671" name="Freeform 7"/>
            <p:cNvSpPr/>
            <p:nvPr/>
          </p:nvSpPr>
          <p:spPr>
            <a:xfrm>
              <a:off x="1135" y="1258"/>
              <a:ext cx="148" cy="31"/>
            </a:xfrm>
            <a:custGeom>
              <a:avLst/>
              <a:gdLst/>
              <a:ahLst/>
              <a:cxnLst>
                <a:cxn ang="0">
                  <a:pos x="148" y="15"/>
                </a:cxn>
                <a:cxn ang="0">
                  <a:pos x="144" y="10"/>
                </a:cxn>
                <a:cxn ang="0">
                  <a:pos x="134" y="5"/>
                </a:cxn>
                <a:cxn ang="0">
                  <a:pos x="118" y="2"/>
                </a:cxn>
                <a:cxn ang="0">
                  <a:pos x="96" y="0"/>
                </a:cxn>
                <a:cxn ang="0">
                  <a:pos x="75" y="0"/>
                </a:cxn>
                <a:cxn ang="0">
                  <a:pos x="51" y="0"/>
                </a:cxn>
                <a:cxn ang="0">
                  <a:pos x="31" y="2"/>
                </a:cxn>
                <a:cxn ang="0">
                  <a:pos x="13" y="5"/>
                </a:cxn>
                <a:cxn ang="0">
                  <a:pos x="4" y="10"/>
                </a:cxn>
                <a:cxn ang="0">
                  <a:pos x="0" y="15"/>
                </a:cxn>
                <a:cxn ang="0">
                  <a:pos x="4" y="20"/>
                </a:cxn>
                <a:cxn ang="0">
                  <a:pos x="13" y="24"/>
                </a:cxn>
                <a:cxn ang="0">
                  <a:pos x="31" y="27"/>
                </a:cxn>
                <a:cxn ang="0">
                  <a:pos x="51" y="31"/>
                </a:cxn>
                <a:cxn ang="0">
                  <a:pos x="75" y="31"/>
                </a:cxn>
                <a:cxn ang="0">
                  <a:pos x="96" y="31"/>
                </a:cxn>
                <a:cxn ang="0">
                  <a:pos x="118" y="27"/>
                </a:cxn>
                <a:cxn ang="0">
                  <a:pos x="134" y="24"/>
                </a:cxn>
                <a:cxn ang="0">
                  <a:pos x="144" y="20"/>
                </a:cxn>
                <a:cxn ang="0">
                  <a:pos x="148" y="15"/>
                </a:cxn>
              </a:cxnLst>
              <a:pathLst>
                <a:path w="148" h="31">
                  <a:moveTo>
                    <a:pt x="148" y="15"/>
                  </a:moveTo>
                  <a:lnTo>
                    <a:pt x="144" y="10"/>
                  </a:lnTo>
                  <a:lnTo>
                    <a:pt x="134" y="5"/>
                  </a:lnTo>
                  <a:lnTo>
                    <a:pt x="118" y="2"/>
                  </a:lnTo>
                  <a:lnTo>
                    <a:pt x="96" y="0"/>
                  </a:lnTo>
                  <a:lnTo>
                    <a:pt x="75" y="0"/>
                  </a:lnTo>
                  <a:lnTo>
                    <a:pt x="51" y="0"/>
                  </a:lnTo>
                  <a:lnTo>
                    <a:pt x="31" y="2"/>
                  </a:lnTo>
                  <a:lnTo>
                    <a:pt x="13" y="5"/>
                  </a:lnTo>
                  <a:lnTo>
                    <a:pt x="4" y="10"/>
                  </a:lnTo>
                  <a:lnTo>
                    <a:pt x="0" y="15"/>
                  </a:lnTo>
                  <a:lnTo>
                    <a:pt x="4" y="20"/>
                  </a:lnTo>
                  <a:lnTo>
                    <a:pt x="13" y="24"/>
                  </a:lnTo>
                  <a:lnTo>
                    <a:pt x="31" y="27"/>
                  </a:lnTo>
                  <a:lnTo>
                    <a:pt x="51" y="31"/>
                  </a:lnTo>
                  <a:lnTo>
                    <a:pt x="75" y="31"/>
                  </a:lnTo>
                  <a:lnTo>
                    <a:pt x="96" y="31"/>
                  </a:lnTo>
                  <a:lnTo>
                    <a:pt x="118" y="27"/>
                  </a:lnTo>
                  <a:lnTo>
                    <a:pt x="134" y="24"/>
                  </a:lnTo>
                  <a:lnTo>
                    <a:pt x="144" y="20"/>
                  </a:lnTo>
                  <a:lnTo>
                    <a:pt x="148" y="15"/>
                  </a:lnTo>
                  <a:close/>
                </a:path>
              </a:pathLst>
            </a:custGeom>
            <a:solidFill>
              <a:srgbClr val="FFFFFF"/>
            </a:solidFill>
            <a:ln w="2" cap="flat" cmpd="sng">
              <a:solidFill>
                <a:srgbClr val="000000"/>
              </a:solidFill>
              <a:prstDash val="solid"/>
              <a:round/>
              <a:headEnd type="none" w="med" len="med"/>
              <a:tailEnd type="none" w="med" len="med"/>
            </a:ln>
          </p:spPr>
          <p:txBody>
            <a:bodyPr/>
            <a:p>
              <a:endParaRPr lang="zh-CN" altLang="en-US"/>
            </a:p>
          </p:txBody>
        </p:sp>
        <p:sp>
          <p:nvSpPr>
            <p:cNvPr id="113672" name="Freeform 8"/>
            <p:cNvSpPr/>
            <p:nvPr/>
          </p:nvSpPr>
          <p:spPr>
            <a:xfrm>
              <a:off x="394" y="2261"/>
              <a:ext cx="1630" cy="127"/>
            </a:xfrm>
            <a:custGeom>
              <a:avLst/>
              <a:gdLst/>
              <a:ahLst/>
              <a:cxnLst>
                <a:cxn ang="0">
                  <a:pos x="1630" y="127"/>
                </a:cxn>
                <a:cxn ang="0">
                  <a:pos x="1630" y="0"/>
                </a:cxn>
                <a:cxn ang="0">
                  <a:pos x="0" y="0"/>
                </a:cxn>
                <a:cxn ang="0">
                  <a:pos x="0" y="127"/>
                </a:cxn>
              </a:cxnLst>
              <a:pathLst>
                <a:path w="1630" h="127">
                  <a:moveTo>
                    <a:pt x="1630" y="127"/>
                  </a:moveTo>
                  <a:lnTo>
                    <a:pt x="1630" y="0"/>
                  </a:lnTo>
                  <a:lnTo>
                    <a:pt x="0" y="0"/>
                  </a:lnTo>
                  <a:lnTo>
                    <a:pt x="0" y="127"/>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673" name="Line 9"/>
            <p:cNvSpPr/>
            <p:nvPr/>
          </p:nvSpPr>
          <p:spPr>
            <a:xfrm>
              <a:off x="542" y="2134"/>
              <a:ext cx="1" cy="127"/>
            </a:xfrm>
            <a:prstGeom prst="line">
              <a:avLst/>
            </a:prstGeom>
            <a:ln w="2" cap="flat" cmpd="sng">
              <a:solidFill>
                <a:srgbClr val="000000"/>
              </a:solidFill>
              <a:prstDash val="solid"/>
              <a:round/>
              <a:headEnd type="none" w="med" len="med"/>
              <a:tailEnd type="none" w="med" len="med"/>
            </a:ln>
          </p:spPr>
        </p:sp>
        <p:sp>
          <p:nvSpPr>
            <p:cNvPr id="113674" name="Line 10"/>
            <p:cNvSpPr/>
            <p:nvPr/>
          </p:nvSpPr>
          <p:spPr>
            <a:xfrm>
              <a:off x="1875" y="2134"/>
              <a:ext cx="1" cy="127"/>
            </a:xfrm>
            <a:prstGeom prst="line">
              <a:avLst/>
            </a:prstGeom>
            <a:ln w="2" cap="flat" cmpd="sng">
              <a:solidFill>
                <a:srgbClr val="000000"/>
              </a:solidFill>
              <a:prstDash val="solid"/>
              <a:round/>
              <a:headEnd type="none" w="med" len="med"/>
              <a:tailEnd type="none" w="med" len="med"/>
            </a:ln>
          </p:spPr>
        </p:sp>
        <p:sp>
          <p:nvSpPr>
            <p:cNvPr id="113675" name="Line 11"/>
            <p:cNvSpPr/>
            <p:nvPr/>
          </p:nvSpPr>
          <p:spPr>
            <a:xfrm>
              <a:off x="542" y="2134"/>
              <a:ext cx="1333" cy="1"/>
            </a:xfrm>
            <a:prstGeom prst="line">
              <a:avLst/>
            </a:prstGeom>
            <a:ln w="2" cap="flat" cmpd="sng">
              <a:solidFill>
                <a:srgbClr val="000000"/>
              </a:solidFill>
              <a:prstDash val="solid"/>
              <a:round/>
              <a:headEnd type="none" w="med" len="med"/>
              <a:tailEnd type="none" w="med" len="med"/>
            </a:ln>
          </p:spPr>
        </p:sp>
        <p:sp>
          <p:nvSpPr>
            <p:cNvPr id="113676" name="Line 12"/>
            <p:cNvSpPr/>
            <p:nvPr/>
          </p:nvSpPr>
          <p:spPr>
            <a:xfrm>
              <a:off x="690" y="2008"/>
              <a:ext cx="1" cy="126"/>
            </a:xfrm>
            <a:prstGeom prst="line">
              <a:avLst/>
            </a:prstGeom>
            <a:ln w="2" cap="flat" cmpd="sng">
              <a:solidFill>
                <a:srgbClr val="000000"/>
              </a:solidFill>
              <a:prstDash val="solid"/>
              <a:round/>
              <a:headEnd type="none" w="med" len="med"/>
              <a:tailEnd type="none" w="med" len="med"/>
            </a:ln>
          </p:spPr>
        </p:sp>
        <p:sp>
          <p:nvSpPr>
            <p:cNvPr id="113677" name="Line 13"/>
            <p:cNvSpPr/>
            <p:nvPr/>
          </p:nvSpPr>
          <p:spPr>
            <a:xfrm>
              <a:off x="690" y="2008"/>
              <a:ext cx="1037" cy="1"/>
            </a:xfrm>
            <a:prstGeom prst="line">
              <a:avLst/>
            </a:prstGeom>
            <a:ln w="2" cap="flat" cmpd="sng">
              <a:solidFill>
                <a:srgbClr val="000000"/>
              </a:solidFill>
              <a:prstDash val="solid"/>
              <a:round/>
              <a:headEnd type="none" w="med" len="med"/>
              <a:tailEnd type="none" w="med" len="med"/>
            </a:ln>
          </p:spPr>
        </p:sp>
        <p:sp>
          <p:nvSpPr>
            <p:cNvPr id="113678" name="Line 14"/>
            <p:cNvSpPr/>
            <p:nvPr/>
          </p:nvSpPr>
          <p:spPr>
            <a:xfrm>
              <a:off x="1727" y="2008"/>
              <a:ext cx="1" cy="126"/>
            </a:xfrm>
            <a:prstGeom prst="line">
              <a:avLst/>
            </a:prstGeom>
            <a:ln w="2" cap="flat" cmpd="sng">
              <a:solidFill>
                <a:srgbClr val="000000"/>
              </a:solidFill>
              <a:prstDash val="solid"/>
              <a:round/>
              <a:headEnd type="none" w="med" len="med"/>
              <a:tailEnd type="none" w="med" len="med"/>
            </a:ln>
          </p:spPr>
        </p:sp>
        <p:sp>
          <p:nvSpPr>
            <p:cNvPr id="113679" name="Line 15"/>
            <p:cNvSpPr/>
            <p:nvPr/>
          </p:nvSpPr>
          <p:spPr>
            <a:xfrm>
              <a:off x="838" y="1881"/>
              <a:ext cx="1" cy="127"/>
            </a:xfrm>
            <a:prstGeom prst="line">
              <a:avLst/>
            </a:prstGeom>
            <a:ln w="2" cap="flat" cmpd="sng">
              <a:solidFill>
                <a:srgbClr val="000000"/>
              </a:solidFill>
              <a:prstDash val="solid"/>
              <a:round/>
              <a:headEnd type="none" w="med" len="med"/>
              <a:tailEnd type="none" w="med" len="med"/>
            </a:ln>
          </p:spPr>
        </p:sp>
        <p:sp>
          <p:nvSpPr>
            <p:cNvPr id="113680" name="Freeform 16"/>
            <p:cNvSpPr/>
            <p:nvPr/>
          </p:nvSpPr>
          <p:spPr>
            <a:xfrm>
              <a:off x="838" y="1881"/>
              <a:ext cx="741" cy="127"/>
            </a:xfrm>
            <a:custGeom>
              <a:avLst/>
              <a:gdLst/>
              <a:ahLst/>
              <a:cxnLst>
                <a:cxn ang="0">
                  <a:pos x="0" y="0"/>
                </a:cxn>
                <a:cxn ang="0">
                  <a:pos x="741" y="0"/>
                </a:cxn>
                <a:cxn ang="0">
                  <a:pos x="741" y="127"/>
                </a:cxn>
              </a:cxnLst>
              <a:pathLst>
                <a:path w="741" h="127">
                  <a:moveTo>
                    <a:pt x="0" y="0"/>
                  </a:moveTo>
                  <a:lnTo>
                    <a:pt x="741" y="0"/>
                  </a:lnTo>
                  <a:lnTo>
                    <a:pt x="741" y="127"/>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681" name="Line 17"/>
            <p:cNvSpPr/>
            <p:nvPr/>
          </p:nvSpPr>
          <p:spPr>
            <a:xfrm>
              <a:off x="986" y="1754"/>
              <a:ext cx="1" cy="127"/>
            </a:xfrm>
            <a:prstGeom prst="line">
              <a:avLst/>
            </a:prstGeom>
            <a:ln w="2" cap="flat" cmpd="sng">
              <a:solidFill>
                <a:srgbClr val="000000"/>
              </a:solidFill>
              <a:prstDash val="solid"/>
              <a:round/>
              <a:headEnd type="none" w="med" len="med"/>
              <a:tailEnd type="none" w="med" len="med"/>
            </a:ln>
          </p:spPr>
        </p:sp>
        <p:sp>
          <p:nvSpPr>
            <p:cNvPr id="113682" name="Line 18"/>
            <p:cNvSpPr/>
            <p:nvPr/>
          </p:nvSpPr>
          <p:spPr>
            <a:xfrm>
              <a:off x="986" y="1754"/>
              <a:ext cx="445" cy="1"/>
            </a:xfrm>
            <a:prstGeom prst="line">
              <a:avLst/>
            </a:prstGeom>
            <a:ln w="2" cap="flat" cmpd="sng">
              <a:solidFill>
                <a:srgbClr val="000000"/>
              </a:solidFill>
              <a:prstDash val="solid"/>
              <a:round/>
              <a:headEnd type="none" w="med" len="med"/>
              <a:tailEnd type="none" w="med" len="med"/>
            </a:ln>
          </p:spPr>
        </p:sp>
        <p:sp>
          <p:nvSpPr>
            <p:cNvPr id="113683" name="Line 19"/>
            <p:cNvSpPr/>
            <p:nvPr/>
          </p:nvSpPr>
          <p:spPr>
            <a:xfrm>
              <a:off x="1431" y="1754"/>
              <a:ext cx="1" cy="127"/>
            </a:xfrm>
            <a:prstGeom prst="line">
              <a:avLst/>
            </a:prstGeom>
            <a:ln w="2" cap="flat" cmpd="sng">
              <a:solidFill>
                <a:srgbClr val="000000"/>
              </a:solidFill>
              <a:prstDash val="solid"/>
              <a:round/>
              <a:headEnd type="none" w="med" len="med"/>
              <a:tailEnd type="none" w="med" len="med"/>
            </a:ln>
          </p:spPr>
        </p:sp>
        <p:sp>
          <p:nvSpPr>
            <p:cNvPr id="113684" name="Line 20"/>
            <p:cNvSpPr/>
            <p:nvPr/>
          </p:nvSpPr>
          <p:spPr>
            <a:xfrm>
              <a:off x="2340" y="2383"/>
              <a:ext cx="1037" cy="1"/>
            </a:xfrm>
            <a:prstGeom prst="line">
              <a:avLst/>
            </a:prstGeom>
            <a:ln w="2" cap="flat" cmpd="sng">
              <a:solidFill>
                <a:srgbClr val="000000"/>
              </a:solidFill>
              <a:prstDash val="solid"/>
              <a:round/>
              <a:headEnd type="none" w="med" len="med"/>
              <a:tailEnd type="none" w="med" len="med"/>
            </a:ln>
          </p:spPr>
        </p:sp>
        <p:sp>
          <p:nvSpPr>
            <p:cNvPr id="113685" name="Line 21"/>
            <p:cNvSpPr/>
            <p:nvPr/>
          </p:nvSpPr>
          <p:spPr>
            <a:xfrm flipV="1">
              <a:off x="2784" y="1306"/>
              <a:ext cx="1" cy="1077"/>
            </a:xfrm>
            <a:prstGeom prst="line">
              <a:avLst/>
            </a:prstGeom>
            <a:ln w="2" cap="flat" cmpd="sng">
              <a:solidFill>
                <a:srgbClr val="000000"/>
              </a:solidFill>
              <a:prstDash val="solid"/>
              <a:round/>
              <a:headEnd type="none" w="med" len="med"/>
              <a:tailEnd type="none" w="med" len="med"/>
            </a:ln>
          </p:spPr>
        </p:sp>
        <p:sp>
          <p:nvSpPr>
            <p:cNvPr id="113686" name="Line 22"/>
            <p:cNvSpPr/>
            <p:nvPr/>
          </p:nvSpPr>
          <p:spPr>
            <a:xfrm flipV="1">
              <a:off x="2932" y="1306"/>
              <a:ext cx="1" cy="1077"/>
            </a:xfrm>
            <a:prstGeom prst="line">
              <a:avLst/>
            </a:prstGeom>
            <a:ln w="2" cap="flat" cmpd="sng">
              <a:solidFill>
                <a:srgbClr val="000000"/>
              </a:solidFill>
              <a:prstDash val="solid"/>
              <a:round/>
              <a:headEnd type="none" w="med" len="med"/>
              <a:tailEnd type="none" w="med" len="med"/>
            </a:ln>
          </p:spPr>
        </p:sp>
        <p:sp>
          <p:nvSpPr>
            <p:cNvPr id="113687" name="Freeform 23"/>
            <p:cNvSpPr/>
            <p:nvPr/>
          </p:nvSpPr>
          <p:spPr>
            <a:xfrm>
              <a:off x="2784" y="1289"/>
              <a:ext cx="148" cy="32"/>
            </a:xfrm>
            <a:custGeom>
              <a:avLst/>
              <a:gdLst/>
              <a:ahLst/>
              <a:cxnLst>
                <a:cxn ang="0">
                  <a:pos x="148" y="17"/>
                </a:cxn>
                <a:cxn ang="0">
                  <a:pos x="144" y="11"/>
                </a:cxn>
                <a:cxn ang="0">
                  <a:pos x="134" y="6"/>
                </a:cxn>
                <a:cxn ang="0">
                  <a:pos x="117" y="3"/>
                </a:cxn>
                <a:cxn ang="0">
                  <a:pos x="97" y="1"/>
                </a:cxn>
                <a:cxn ang="0">
                  <a:pos x="73" y="0"/>
                </a:cxn>
                <a:cxn ang="0">
                  <a:pos x="51" y="1"/>
                </a:cxn>
                <a:cxn ang="0">
                  <a:pos x="30" y="3"/>
                </a:cxn>
                <a:cxn ang="0">
                  <a:pos x="14" y="6"/>
                </a:cxn>
                <a:cxn ang="0">
                  <a:pos x="4" y="11"/>
                </a:cxn>
                <a:cxn ang="0">
                  <a:pos x="0" y="17"/>
                </a:cxn>
                <a:cxn ang="0">
                  <a:pos x="4" y="22"/>
                </a:cxn>
                <a:cxn ang="0">
                  <a:pos x="14" y="25"/>
                </a:cxn>
                <a:cxn ang="0">
                  <a:pos x="30" y="28"/>
                </a:cxn>
                <a:cxn ang="0">
                  <a:pos x="51" y="32"/>
                </a:cxn>
                <a:cxn ang="0">
                  <a:pos x="73" y="32"/>
                </a:cxn>
                <a:cxn ang="0">
                  <a:pos x="97" y="32"/>
                </a:cxn>
                <a:cxn ang="0">
                  <a:pos x="117" y="28"/>
                </a:cxn>
                <a:cxn ang="0">
                  <a:pos x="134" y="25"/>
                </a:cxn>
                <a:cxn ang="0">
                  <a:pos x="144" y="22"/>
                </a:cxn>
                <a:cxn ang="0">
                  <a:pos x="148" y="17"/>
                </a:cxn>
              </a:cxnLst>
              <a:pathLst>
                <a:path w="148" h="32">
                  <a:moveTo>
                    <a:pt x="148" y="17"/>
                  </a:moveTo>
                  <a:lnTo>
                    <a:pt x="144" y="11"/>
                  </a:lnTo>
                  <a:lnTo>
                    <a:pt x="134" y="6"/>
                  </a:lnTo>
                  <a:lnTo>
                    <a:pt x="117" y="3"/>
                  </a:lnTo>
                  <a:lnTo>
                    <a:pt x="97" y="1"/>
                  </a:lnTo>
                  <a:lnTo>
                    <a:pt x="73" y="0"/>
                  </a:lnTo>
                  <a:lnTo>
                    <a:pt x="51" y="1"/>
                  </a:lnTo>
                  <a:lnTo>
                    <a:pt x="30" y="3"/>
                  </a:lnTo>
                  <a:lnTo>
                    <a:pt x="14" y="6"/>
                  </a:lnTo>
                  <a:lnTo>
                    <a:pt x="4" y="11"/>
                  </a:lnTo>
                  <a:lnTo>
                    <a:pt x="0" y="17"/>
                  </a:lnTo>
                  <a:lnTo>
                    <a:pt x="4" y="22"/>
                  </a:lnTo>
                  <a:lnTo>
                    <a:pt x="14" y="25"/>
                  </a:lnTo>
                  <a:lnTo>
                    <a:pt x="30" y="28"/>
                  </a:lnTo>
                  <a:lnTo>
                    <a:pt x="51" y="32"/>
                  </a:lnTo>
                  <a:lnTo>
                    <a:pt x="73" y="32"/>
                  </a:lnTo>
                  <a:lnTo>
                    <a:pt x="97" y="32"/>
                  </a:lnTo>
                  <a:lnTo>
                    <a:pt x="117" y="28"/>
                  </a:lnTo>
                  <a:lnTo>
                    <a:pt x="134" y="25"/>
                  </a:lnTo>
                  <a:lnTo>
                    <a:pt x="144" y="22"/>
                  </a:lnTo>
                  <a:lnTo>
                    <a:pt x="148" y="17"/>
                  </a:lnTo>
                  <a:close/>
                </a:path>
              </a:pathLst>
            </a:custGeom>
            <a:solidFill>
              <a:srgbClr val="FFFFFF"/>
            </a:solidFill>
            <a:ln w="2" cap="flat" cmpd="sng">
              <a:solidFill>
                <a:srgbClr val="000000"/>
              </a:solidFill>
              <a:prstDash val="solid"/>
              <a:round/>
              <a:headEnd type="none" w="med" len="med"/>
              <a:tailEnd type="none" w="med" len="med"/>
            </a:ln>
          </p:spPr>
          <p:txBody>
            <a:bodyPr/>
            <a:p>
              <a:endParaRPr lang="zh-CN" altLang="en-US"/>
            </a:p>
          </p:txBody>
        </p:sp>
        <p:sp>
          <p:nvSpPr>
            <p:cNvPr id="113688" name="Line 24"/>
            <p:cNvSpPr/>
            <p:nvPr/>
          </p:nvSpPr>
          <p:spPr>
            <a:xfrm>
              <a:off x="3655" y="2383"/>
              <a:ext cx="1037" cy="1"/>
            </a:xfrm>
            <a:prstGeom prst="line">
              <a:avLst/>
            </a:prstGeom>
            <a:ln w="2" cap="flat" cmpd="sng">
              <a:solidFill>
                <a:srgbClr val="000000"/>
              </a:solidFill>
              <a:prstDash val="solid"/>
              <a:round/>
              <a:headEnd type="none" w="med" len="med"/>
              <a:tailEnd type="none" w="med" len="med"/>
            </a:ln>
          </p:spPr>
        </p:sp>
        <p:sp>
          <p:nvSpPr>
            <p:cNvPr id="113689" name="Line 25"/>
            <p:cNvSpPr/>
            <p:nvPr/>
          </p:nvSpPr>
          <p:spPr>
            <a:xfrm flipV="1">
              <a:off x="4100" y="1306"/>
              <a:ext cx="1" cy="1077"/>
            </a:xfrm>
            <a:prstGeom prst="line">
              <a:avLst/>
            </a:prstGeom>
            <a:ln w="2" cap="flat" cmpd="sng">
              <a:solidFill>
                <a:srgbClr val="000000"/>
              </a:solidFill>
              <a:prstDash val="solid"/>
              <a:round/>
              <a:headEnd type="none" w="med" len="med"/>
              <a:tailEnd type="none" w="med" len="med"/>
            </a:ln>
          </p:spPr>
        </p:sp>
        <p:sp>
          <p:nvSpPr>
            <p:cNvPr id="113690" name="Line 26"/>
            <p:cNvSpPr/>
            <p:nvPr/>
          </p:nvSpPr>
          <p:spPr>
            <a:xfrm flipV="1">
              <a:off x="4248" y="1306"/>
              <a:ext cx="1" cy="1077"/>
            </a:xfrm>
            <a:prstGeom prst="line">
              <a:avLst/>
            </a:prstGeom>
            <a:ln w="2" cap="flat" cmpd="sng">
              <a:solidFill>
                <a:srgbClr val="000000"/>
              </a:solidFill>
              <a:prstDash val="solid"/>
              <a:round/>
              <a:headEnd type="none" w="med" len="med"/>
              <a:tailEnd type="none" w="med" len="med"/>
            </a:ln>
          </p:spPr>
        </p:sp>
        <p:sp>
          <p:nvSpPr>
            <p:cNvPr id="113691" name="Freeform 27"/>
            <p:cNvSpPr/>
            <p:nvPr/>
          </p:nvSpPr>
          <p:spPr>
            <a:xfrm>
              <a:off x="4100" y="1289"/>
              <a:ext cx="148" cy="32"/>
            </a:xfrm>
            <a:custGeom>
              <a:avLst/>
              <a:gdLst/>
              <a:ahLst/>
              <a:cxnLst>
                <a:cxn ang="0">
                  <a:pos x="148" y="17"/>
                </a:cxn>
                <a:cxn ang="0">
                  <a:pos x="144" y="11"/>
                </a:cxn>
                <a:cxn ang="0">
                  <a:pos x="134" y="6"/>
                </a:cxn>
                <a:cxn ang="0">
                  <a:pos x="116" y="3"/>
                </a:cxn>
                <a:cxn ang="0">
                  <a:pos x="96" y="1"/>
                </a:cxn>
                <a:cxn ang="0">
                  <a:pos x="73" y="0"/>
                </a:cxn>
                <a:cxn ang="0">
                  <a:pos x="51" y="1"/>
                </a:cxn>
                <a:cxn ang="0">
                  <a:pos x="29" y="3"/>
                </a:cxn>
                <a:cxn ang="0">
                  <a:pos x="13" y="6"/>
                </a:cxn>
                <a:cxn ang="0">
                  <a:pos x="4" y="11"/>
                </a:cxn>
                <a:cxn ang="0">
                  <a:pos x="0" y="17"/>
                </a:cxn>
                <a:cxn ang="0">
                  <a:pos x="4" y="22"/>
                </a:cxn>
                <a:cxn ang="0">
                  <a:pos x="13" y="25"/>
                </a:cxn>
                <a:cxn ang="0">
                  <a:pos x="29" y="28"/>
                </a:cxn>
                <a:cxn ang="0">
                  <a:pos x="51" y="32"/>
                </a:cxn>
                <a:cxn ang="0">
                  <a:pos x="73" y="32"/>
                </a:cxn>
                <a:cxn ang="0">
                  <a:pos x="96" y="32"/>
                </a:cxn>
                <a:cxn ang="0">
                  <a:pos x="116" y="28"/>
                </a:cxn>
                <a:cxn ang="0">
                  <a:pos x="134" y="25"/>
                </a:cxn>
                <a:cxn ang="0">
                  <a:pos x="144" y="22"/>
                </a:cxn>
                <a:cxn ang="0">
                  <a:pos x="148" y="17"/>
                </a:cxn>
              </a:cxnLst>
              <a:pathLst>
                <a:path w="148" h="32">
                  <a:moveTo>
                    <a:pt x="148" y="17"/>
                  </a:moveTo>
                  <a:lnTo>
                    <a:pt x="144" y="11"/>
                  </a:lnTo>
                  <a:lnTo>
                    <a:pt x="134" y="6"/>
                  </a:lnTo>
                  <a:lnTo>
                    <a:pt x="116" y="3"/>
                  </a:lnTo>
                  <a:lnTo>
                    <a:pt x="96" y="1"/>
                  </a:lnTo>
                  <a:lnTo>
                    <a:pt x="73" y="0"/>
                  </a:lnTo>
                  <a:lnTo>
                    <a:pt x="51" y="1"/>
                  </a:lnTo>
                  <a:lnTo>
                    <a:pt x="29" y="3"/>
                  </a:lnTo>
                  <a:lnTo>
                    <a:pt x="13" y="6"/>
                  </a:lnTo>
                  <a:lnTo>
                    <a:pt x="4" y="11"/>
                  </a:lnTo>
                  <a:lnTo>
                    <a:pt x="0" y="17"/>
                  </a:lnTo>
                  <a:lnTo>
                    <a:pt x="4" y="22"/>
                  </a:lnTo>
                  <a:lnTo>
                    <a:pt x="13" y="25"/>
                  </a:lnTo>
                  <a:lnTo>
                    <a:pt x="29" y="28"/>
                  </a:lnTo>
                  <a:lnTo>
                    <a:pt x="51" y="32"/>
                  </a:lnTo>
                  <a:lnTo>
                    <a:pt x="73" y="32"/>
                  </a:lnTo>
                  <a:lnTo>
                    <a:pt x="96" y="32"/>
                  </a:lnTo>
                  <a:lnTo>
                    <a:pt x="116" y="28"/>
                  </a:lnTo>
                  <a:lnTo>
                    <a:pt x="134" y="25"/>
                  </a:lnTo>
                  <a:lnTo>
                    <a:pt x="144" y="22"/>
                  </a:lnTo>
                  <a:lnTo>
                    <a:pt x="148" y="17"/>
                  </a:lnTo>
                  <a:close/>
                </a:path>
              </a:pathLst>
            </a:custGeom>
            <a:solidFill>
              <a:srgbClr val="FFFFFF"/>
            </a:solidFill>
            <a:ln w="2" cap="flat" cmpd="sng">
              <a:solidFill>
                <a:srgbClr val="000000"/>
              </a:solidFill>
              <a:prstDash val="solid"/>
              <a:round/>
              <a:headEnd type="none" w="med" len="med"/>
              <a:tailEnd type="none" w="med" len="med"/>
            </a:ln>
          </p:spPr>
          <p:txBody>
            <a:bodyPr/>
            <a:p>
              <a:endParaRPr lang="zh-CN" altLang="en-US"/>
            </a:p>
          </p:txBody>
        </p:sp>
        <p:sp>
          <p:nvSpPr>
            <p:cNvPr id="113692" name="Freeform 28"/>
            <p:cNvSpPr/>
            <p:nvPr/>
          </p:nvSpPr>
          <p:spPr>
            <a:xfrm>
              <a:off x="1062" y="1612"/>
              <a:ext cx="296" cy="1"/>
            </a:xfrm>
            <a:custGeom>
              <a:avLst/>
              <a:gdLst/>
              <a:ahLst/>
              <a:cxnLst>
                <a:cxn ang="0">
                  <a:pos x="0" y="0"/>
                </a:cxn>
                <a:cxn ang="0">
                  <a:pos x="296" y="0"/>
                </a:cxn>
                <a:cxn ang="0">
                  <a:pos x="242" y="0"/>
                </a:cxn>
              </a:cxnLst>
              <a:pathLst>
                <a:path w="296" h="1">
                  <a:moveTo>
                    <a:pt x="0" y="0"/>
                  </a:moveTo>
                  <a:lnTo>
                    <a:pt x="296" y="0"/>
                  </a:lnTo>
                  <a:lnTo>
                    <a:pt x="242" y="0"/>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693" name="Line 29"/>
            <p:cNvSpPr/>
            <p:nvPr/>
          </p:nvSpPr>
          <p:spPr>
            <a:xfrm>
              <a:off x="394" y="2383"/>
              <a:ext cx="1630" cy="1"/>
            </a:xfrm>
            <a:prstGeom prst="line">
              <a:avLst/>
            </a:prstGeom>
            <a:ln w="2" cap="flat" cmpd="sng">
              <a:solidFill>
                <a:srgbClr val="000000"/>
              </a:solidFill>
              <a:prstDash val="solid"/>
              <a:round/>
              <a:headEnd type="none" w="med" len="med"/>
              <a:tailEnd type="none" w="med" len="med"/>
            </a:ln>
          </p:spPr>
        </p:sp>
        <p:sp>
          <p:nvSpPr>
            <p:cNvPr id="113694" name="Line 30"/>
            <p:cNvSpPr/>
            <p:nvPr/>
          </p:nvSpPr>
          <p:spPr>
            <a:xfrm>
              <a:off x="1358" y="1612"/>
              <a:ext cx="1" cy="142"/>
            </a:xfrm>
            <a:prstGeom prst="line">
              <a:avLst/>
            </a:prstGeom>
            <a:ln w="2" cap="flat" cmpd="sng">
              <a:solidFill>
                <a:srgbClr val="000000"/>
              </a:solidFill>
              <a:prstDash val="solid"/>
              <a:round/>
              <a:headEnd type="none" w="med" len="med"/>
              <a:tailEnd type="none" w="med" len="med"/>
            </a:ln>
          </p:spPr>
        </p:sp>
        <p:sp>
          <p:nvSpPr>
            <p:cNvPr id="113695" name="Line 31"/>
            <p:cNvSpPr/>
            <p:nvPr/>
          </p:nvSpPr>
          <p:spPr>
            <a:xfrm>
              <a:off x="1062" y="1612"/>
              <a:ext cx="1" cy="142"/>
            </a:xfrm>
            <a:prstGeom prst="line">
              <a:avLst/>
            </a:prstGeom>
            <a:ln w="2" cap="flat" cmpd="sng">
              <a:solidFill>
                <a:srgbClr val="000000"/>
              </a:solidFill>
              <a:prstDash val="solid"/>
              <a:round/>
              <a:headEnd type="none" w="med" len="med"/>
              <a:tailEnd type="none" w="med" len="med"/>
            </a:ln>
          </p:spPr>
        </p:sp>
      </p:grpSp>
      <p:grpSp>
        <p:nvGrpSpPr>
          <p:cNvPr id="113696" name="Group 34"/>
          <p:cNvGrpSpPr>
            <a:grpSpLocks noChangeAspect="1"/>
          </p:cNvGrpSpPr>
          <p:nvPr/>
        </p:nvGrpSpPr>
        <p:grpSpPr>
          <a:xfrm>
            <a:off x="625475" y="4206875"/>
            <a:ext cx="7737475" cy="2006600"/>
            <a:chOff x="394" y="2650"/>
            <a:chExt cx="4874" cy="1264"/>
          </a:xfrm>
        </p:grpSpPr>
        <p:sp>
          <p:nvSpPr>
            <p:cNvPr id="113697" name="Line 35"/>
            <p:cNvSpPr/>
            <p:nvPr/>
          </p:nvSpPr>
          <p:spPr>
            <a:xfrm>
              <a:off x="1135" y="2672"/>
              <a:ext cx="1" cy="324"/>
            </a:xfrm>
            <a:prstGeom prst="line">
              <a:avLst/>
            </a:prstGeom>
            <a:ln w="2" cap="flat" cmpd="sng">
              <a:solidFill>
                <a:srgbClr val="000000"/>
              </a:solidFill>
              <a:prstDash val="solid"/>
              <a:round/>
              <a:headEnd type="none" w="med" len="med"/>
              <a:tailEnd type="none" w="med" len="med"/>
            </a:ln>
          </p:spPr>
        </p:sp>
        <p:sp>
          <p:nvSpPr>
            <p:cNvPr id="113698" name="Line 36"/>
            <p:cNvSpPr/>
            <p:nvPr/>
          </p:nvSpPr>
          <p:spPr>
            <a:xfrm>
              <a:off x="1283" y="2672"/>
              <a:ext cx="1" cy="324"/>
            </a:xfrm>
            <a:prstGeom prst="line">
              <a:avLst/>
            </a:prstGeom>
            <a:ln w="2" cap="flat" cmpd="sng">
              <a:solidFill>
                <a:srgbClr val="000000"/>
              </a:solidFill>
              <a:prstDash val="solid"/>
              <a:round/>
              <a:headEnd type="none" w="med" len="med"/>
              <a:tailEnd type="none" w="med" len="med"/>
            </a:ln>
          </p:spPr>
        </p:sp>
        <p:sp>
          <p:nvSpPr>
            <p:cNvPr id="113699" name="Freeform 37"/>
            <p:cNvSpPr/>
            <p:nvPr/>
          </p:nvSpPr>
          <p:spPr>
            <a:xfrm>
              <a:off x="1135" y="2656"/>
              <a:ext cx="148" cy="31"/>
            </a:xfrm>
            <a:custGeom>
              <a:avLst/>
              <a:gdLst/>
              <a:ahLst/>
              <a:cxnLst>
                <a:cxn ang="0">
                  <a:pos x="148" y="16"/>
                </a:cxn>
                <a:cxn ang="0">
                  <a:pos x="144" y="11"/>
                </a:cxn>
                <a:cxn ang="0">
                  <a:pos x="135" y="7"/>
                </a:cxn>
                <a:cxn ang="0">
                  <a:pos x="119" y="3"/>
                </a:cxn>
                <a:cxn ang="0">
                  <a:pos x="97" y="2"/>
                </a:cxn>
                <a:cxn ang="0">
                  <a:pos x="75" y="0"/>
                </a:cxn>
                <a:cxn ang="0">
                  <a:pos x="51" y="2"/>
                </a:cxn>
                <a:cxn ang="0">
                  <a:pos x="32" y="3"/>
                </a:cxn>
                <a:cxn ang="0">
                  <a:pos x="14" y="7"/>
                </a:cxn>
                <a:cxn ang="0">
                  <a:pos x="4" y="11"/>
                </a:cxn>
                <a:cxn ang="0">
                  <a:pos x="0" y="16"/>
                </a:cxn>
                <a:cxn ang="0">
                  <a:pos x="4" y="21"/>
                </a:cxn>
                <a:cxn ang="0">
                  <a:pos x="14" y="24"/>
                </a:cxn>
                <a:cxn ang="0">
                  <a:pos x="32" y="28"/>
                </a:cxn>
                <a:cxn ang="0">
                  <a:pos x="51" y="31"/>
                </a:cxn>
                <a:cxn ang="0">
                  <a:pos x="75" y="31"/>
                </a:cxn>
                <a:cxn ang="0">
                  <a:pos x="97" y="31"/>
                </a:cxn>
                <a:cxn ang="0">
                  <a:pos x="119" y="28"/>
                </a:cxn>
                <a:cxn ang="0">
                  <a:pos x="135" y="24"/>
                </a:cxn>
                <a:cxn ang="0">
                  <a:pos x="144" y="21"/>
                </a:cxn>
                <a:cxn ang="0">
                  <a:pos x="148" y="16"/>
                </a:cxn>
              </a:cxnLst>
              <a:pathLst>
                <a:path w="148" h="31">
                  <a:moveTo>
                    <a:pt x="148" y="16"/>
                  </a:moveTo>
                  <a:lnTo>
                    <a:pt x="144" y="11"/>
                  </a:lnTo>
                  <a:lnTo>
                    <a:pt x="135" y="7"/>
                  </a:lnTo>
                  <a:lnTo>
                    <a:pt x="119" y="3"/>
                  </a:lnTo>
                  <a:lnTo>
                    <a:pt x="97" y="2"/>
                  </a:lnTo>
                  <a:lnTo>
                    <a:pt x="75" y="0"/>
                  </a:lnTo>
                  <a:lnTo>
                    <a:pt x="51" y="2"/>
                  </a:lnTo>
                  <a:lnTo>
                    <a:pt x="32" y="3"/>
                  </a:lnTo>
                  <a:lnTo>
                    <a:pt x="14" y="7"/>
                  </a:lnTo>
                  <a:lnTo>
                    <a:pt x="4" y="11"/>
                  </a:lnTo>
                  <a:lnTo>
                    <a:pt x="0" y="16"/>
                  </a:lnTo>
                  <a:lnTo>
                    <a:pt x="4" y="21"/>
                  </a:lnTo>
                  <a:lnTo>
                    <a:pt x="14" y="24"/>
                  </a:lnTo>
                  <a:lnTo>
                    <a:pt x="32" y="28"/>
                  </a:lnTo>
                  <a:lnTo>
                    <a:pt x="51" y="31"/>
                  </a:lnTo>
                  <a:lnTo>
                    <a:pt x="75" y="31"/>
                  </a:lnTo>
                  <a:lnTo>
                    <a:pt x="97" y="31"/>
                  </a:lnTo>
                  <a:lnTo>
                    <a:pt x="119" y="28"/>
                  </a:lnTo>
                  <a:lnTo>
                    <a:pt x="135" y="24"/>
                  </a:lnTo>
                  <a:lnTo>
                    <a:pt x="144" y="21"/>
                  </a:lnTo>
                  <a:lnTo>
                    <a:pt x="148" y="16"/>
                  </a:lnTo>
                  <a:close/>
                </a:path>
              </a:pathLst>
            </a:custGeom>
            <a:solidFill>
              <a:srgbClr val="FFFFFF"/>
            </a:solidFill>
            <a:ln w="2" cap="flat" cmpd="sng">
              <a:solidFill>
                <a:srgbClr val="000000"/>
              </a:solidFill>
              <a:prstDash val="solid"/>
              <a:round/>
              <a:headEnd type="none" w="med" len="med"/>
              <a:tailEnd type="none" w="med" len="med"/>
            </a:ln>
          </p:spPr>
          <p:txBody>
            <a:bodyPr/>
            <a:p>
              <a:endParaRPr lang="zh-CN" altLang="en-US"/>
            </a:p>
          </p:txBody>
        </p:sp>
        <p:sp>
          <p:nvSpPr>
            <p:cNvPr id="113700" name="Freeform 38"/>
            <p:cNvSpPr/>
            <p:nvPr/>
          </p:nvSpPr>
          <p:spPr>
            <a:xfrm>
              <a:off x="394" y="3617"/>
              <a:ext cx="1631" cy="121"/>
            </a:xfrm>
            <a:custGeom>
              <a:avLst/>
              <a:gdLst/>
              <a:ahLst/>
              <a:cxnLst>
                <a:cxn ang="0">
                  <a:pos x="1631" y="121"/>
                </a:cxn>
                <a:cxn ang="0">
                  <a:pos x="1631" y="0"/>
                </a:cxn>
                <a:cxn ang="0">
                  <a:pos x="0" y="0"/>
                </a:cxn>
                <a:cxn ang="0">
                  <a:pos x="0" y="121"/>
                </a:cxn>
              </a:cxnLst>
              <a:pathLst>
                <a:path w="1631" h="121">
                  <a:moveTo>
                    <a:pt x="1631" y="121"/>
                  </a:moveTo>
                  <a:lnTo>
                    <a:pt x="1631" y="0"/>
                  </a:lnTo>
                  <a:lnTo>
                    <a:pt x="0" y="0"/>
                  </a:lnTo>
                  <a:lnTo>
                    <a:pt x="0" y="121"/>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701" name="Freeform 39"/>
            <p:cNvSpPr/>
            <p:nvPr/>
          </p:nvSpPr>
          <p:spPr>
            <a:xfrm>
              <a:off x="2766" y="2687"/>
              <a:ext cx="148" cy="31"/>
            </a:xfrm>
            <a:custGeom>
              <a:avLst/>
              <a:gdLst/>
              <a:ahLst/>
              <a:cxnLst>
                <a:cxn ang="0">
                  <a:pos x="148" y="14"/>
                </a:cxn>
                <a:cxn ang="0">
                  <a:pos x="144" y="11"/>
                </a:cxn>
                <a:cxn ang="0">
                  <a:pos x="134" y="6"/>
                </a:cxn>
                <a:cxn ang="0">
                  <a:pos x="118" y="3"/>
                </a:cxn>
                <a:cxn ang="0">
                  <a:pos x="97" y="2"/>
                </a:cxn>
                <a:cxn ang="0">
                  <a:pos x="75" y="0"/>
                </a:cxn>
                <a:cxn ang="0">
                  <a:pos x="51" y="2"/>
                </a:cxn>
                <a:cxn ang="0">
                  <a:pos x="31" y="3"/>
                </a:cxn>
                <a:cxn ang="0">
                  <a:pos x="14" y="6"/>
                </a:cxn>
                <a:cxn ang="0">
                  <a:pos x="4" y="11"/>
                </a:cxn>
                <a:cxn ang="0">
                  <a:pos x="0" y="14"/>
                </a:cxn>
                <a:cxn ang="0">
                  <a:pos x="4" y="19"/>
                </a:cxn>
                <a:cxn ang="0">
                  <a:pos x="14" y="24"/>
                </a:cxn>
                <a:cxn ang="0">
                  <a:pos x="31" y="27"/>
                </a:cxn>
                <a:cxn ang="0">
                  <a:pos x="51" y="29"/>
                </a:cxn>
                <a:cxn ang="0">
                  <a:pos x="75" y="31"/>
                </a:cxn>
                <a:cxn ang="0">
                  <a:pos x="97" y="29"/>
                </a:cxn>
                <a:cxn ang="0">
                  <a:pos x="118" y="27"/>
                </a:cxn>
                <a:cxn ang="0">
                  <a:pos x="134" y="24"/>
                </a:cxn>
                <a:cxn ang="0">
                  <a:pos x="144" y="19"/>
                </a:cxn>
                <a:cxn ang="0">
                  <a:pos x="148" y="14"/>
                </a:cxn>
              </a:cxnLst>
              <a:pathLst>
                <a:path w="148" h="31">
                  <a:moveTo>
                    <a:pt x="148" y="14"/>
                  </a:moveTo>
                  <a:lnTo>
                    <a:pt x="144" y="11"/>
                  </a:lnTo>
                  <a:lnTo>
                    <a:pt x="134" y="6"/>
                  </a:lnTo>
                  <a:lnTo>
                    <a:pt x="118" y="3"/>
                  </a:lnTo>
                  <a:lnTo>
                    <a:pt x="97" y="2"/>
                  </a:lnTo>
                  <a:lnTo>
                    <a:pt x="75" y="0"/>
                  </a:lnTo>
                  <a:lnTo>
                    <a:pt x="51" y="2"/>
                  </a:lnTo>
                  <a:lnTo>
                    <a:pt x="31" y="3"/>
                  </a:lnTo>
                  <a:lnTo>
                    <a:pt x="14" y="6"/>
                  </a:lnTo>
                  <a:lnTo>
                    <a:pt x="4" y="11"/>
                  </a:lnTo>
                  <a:lnTo>
                    <a:pt x="0" y="14"/>
                  </a:lnTo>
                  <a:lnTo>
                    <a:pt x="4" y="19"/>
                  </a:lnTo>
                  <a:lnTo>
                    <a:pt x="14" y="24"/>
                  </a:lnTo>
                  <a:lnTo>
                    <a:pt x="31" y="27"/>
                  </a:lnTo>
                  <a:lnTo>
                    <a:pt x="51" y="29"/>
                  </a:lnTo>
                  <a:lnTo>
                    <a:pt x="75" y="31"/>
                  </a:lnTo>
                  <a:lnTo>
                    <a:pt x="97" y="29"/>
                  </a:lnTo>
                  <a:lnTo>
                    <a:pt x="118" y="27"/>
                  </a:lnTo>
                  <a:lnTo>
                    <a:pt x="134" y="24"/>
                  </a:lnTo>
                  <a:lnTo>
                    <a:pt x="144" y="19"/>
                  </a:lnTo>
                  <a:lnTo>
                    <a:pt x="148" y="14"/>
                  </a:lnTo>
                  <a:close/>
                </a:path>
              </a:pathLst>
            </a:custGeom>
            <a:solidFill>
              <a:srgbClr val="FFFFFF"/>
            </a:solidFill>
            <a:ln w="2" cap="flat" cmpd="sng">
              <a:solidFill>
                <a:srgbClr val="000000"/>
              </a:solidFill>
              <a:prstDash val="solid"/>
              <a:round/>
              <a:headEnd type="none" w="med" len="med"/>
              <a:tailEnd type="none" w="med" len="med"/>
            </a:ln>
          </p:spPr>
          <p:txBody>
            <a:bodyPr/>
            <a:p>
              <a:endParaRPr lang="zh-CN" altLang="en-US"/>
            </a:p>
          </p:txBody>
        </p:sp>
        <p:sp>
          <p:nvSpPr>
            <p:cNvPr id="113702" name="Freeform 40"/>
            <p:cNvSpPr/>
            <p:nvPr/>
          </p:nvSpPr>
          <p:spPr>
            <a:xfrm>
              <a:off x="4416" y="2650"/>
              <a:ext cx="148" cy="29"/>
            </a:xfrm>
            <a:custGeom>
              <a:avLst/>
              <a:gdLst/>
              <a:ahLst/>
              <a:cxnLst>
                <a:cxn ang="0">
                  <a:pos x="148" y="14"/>
                </a:cxn>
                <a:cxn ang="0">
                  <a:pos x="145" y="9"/>
                </a:cxn>
                <a:cxn ang="0">
                  <a:pos x="133" y="5"/>
                </a:cxn>
                <a:cxn ang="0">
                  <a:pos x="117" y="1"/>
                </a:cxn>
                <a:cxn ang="0">
                  <a:pos x="97" y="0"/>
                </a:cxn>
                <a:cxn ang="0">
                  <a:pos x="73" y="0"/>
                </a:cxn>
                <a:cxn ang="0">
                  <a:pos x="50" y="0"/>
                </a:cxn>
                <a:cxn ang="0">
                  <a:pos x="30" y="1"/>
                </a:cxn>
                <a:cxn ang="0">
                  <a:pos x="14" y="5"/>
                </a:cxn>
                <a:cxn ang="0">
                  <a:pos x="2" y="9"/>
                </a:cxn>
                <a:cxn ang="0">
                  <a:pos x="0" y="14"/>
                </a:cxn>
                <a:cxn ang="0">
                  <a:pos x="2" y="19"/>
                </a:cxn>
                <a:cxn ang="0">
                  <a:pos x="14" y="22"/>
                </a:cxn>
                <a:cxn ang="0">
                  <a:pos x="30" y="27"/>
                </a:cxn>
                <a:cxn ang="0">
                  <a:pos x="50" y="29"/>
                </a:cxn>
                <a:cxn ang="0">
                  <a:pos x="73" y="29"/>
                </a:cxn>
                <a:cxn ang="0">
                  <a:pos x="97" y="29"/>
                </a:cxn>
                <a:cxn ang="0">
                  <a:pos x="117" y="27"/>
                </a:cxn>
                <a:cxn ang="0">
                  <a:pos x="133" y="22"/>
                </a:cxn>
                <a:cxn ang="0">
                  <a:pos x="145" y="19"/>
                </a:cxn>
                <a:cxn ang="0">
                  <a:pos x="148" y="14"/>
                </a:cxn>
              </a:cxnLst>
              <a:pathLst>
                <a:path w="148" h="29">
                  <a:moveTo>
                    <a:pt x="148" y="14"/>
                  </a:moveTo>
                  <a:lnTo>
                    <a:pt x="145" y="9"/>
                  </a:lnTo>
                  <a:lnTo>
                    <a:pt x="133" y="5"/>
                  </a:lnTo>
                  <a:lnTo>
                    <a:pt x="117" y="1"/>
                  </a:lnTo>
                  <a:lnTo>
                    <a:pt x="97" y="0"/>
                  </a:lnTo>
                  <a:lnTo>
                    <a:pt x="73" y="0"/>
                  </a:lnTo>
                  <a:lnTo>
                    <a:pt x="50" y="0"/>
                  </a:lnTo>
                  <a:lnTo>
                    <a:pt x="30" y="1"/>
                  </a:lnTo>
                  <a:lnTo>
                    <a:pt x="14" y="5"/>
                  </a:lnTo>
                  <a:lnTo>
                    <a:pt x="2" y="9"/>
                  </a:lnTo>
                  <a:lnTo>
                    <a:pt x="0" y="14"/>
                  </a:lnTo>
                  <a:lnTo>
                    <a:pt x="2" y="19"/>
                  </a:lnTo>
                  <a:lnTo>
                    <a:pt x="14" y="22"/>
                  </a:lnTo>
                  <a:lnTo>
                    <a:pt x="30" y="27"/>
                  </a:lnTo>
                  <a:lnTo>
                    <a:pt x="50" y="29"/>
                  </a:lnTo>
                  <a:lnTo>
                    <a:pt x="73" y="29"/>
                  </a:lnTo>
                  <a:lnTo>
                    <a:pt x="97" y="29"/>
                  </a:lnTo>
                  <a:lnTo>
                    <a:pt x="117" y="27"/>
                  </a:lnTo>
                  <a:lnTo>
                    <a:pt x="133" y="22"/>
                  </a:lnTo>
                  <a:lnTo>
                    <a:pt x="145" y="19"/>
                  </a:lnTo>
                  <a:lnTo>
                    <a:pt x="148" y="14"/>
                  </a:lnTo>
                  <a:close/>
                </a:path>
              </a:pathLst>
            </a:custGeom>
            <a:solidFill>
              <a:srgbClr val="FFFFFF"/>
            </a:solidFill>
            <a:ln w="2" cap="flat" cmpd="sng">
              <a:solidFill>
                <a:srgbClr val="000000"/>
              </a:solidFill>
              <a:prstDash val="solid"/>
              <a:round/>
              <a:headEnd type="none" w="med" len="med"/>
              <a:tailEnd type="none" w="med" len="med"/>
            </a:ln>
          </p:spPr>
          <p:txBody>
            <a:bodyPr/>
            <a:p>
              <a:endParaRPr lang="zh-CN" altLang="en-US"/>
            </a:p>
          </p:txBody>
        </p:sp>
        <p:sp>
          <p:nvSpPr>
            <p:cNvPr id="113703" name="Freeform 41"/>
            <p:cNvSpPr/>
            <p:nvPr/>
          </p:nvSpPr>
          <p:spPr>
            <a:xfrm>
              <a:off x="1062" y="2996"/>
              <a:ext cx="296" cy="1"/>
            </a:xfrm>
            <a:custGeom>
              <a:avLst/>
              <a:gdLst/>
              <a:ahLst/>
              <a:cxnLst>
                <a:cxn ang="0">
                  <a:pos x="0" y="0"/>
                </a:cxn>
                <a:cxn ang="0">
                  <a:pos x="296" y="0"/>
                </a:cxn>
                <a:cxn ang="0">
                  <a:pos x="241" y="0"/>
                </a:cxn>
              </a:cxnLst>
              <a:pathLst>
                <a:path w="296" h="1">
                  <a:moveTo>
                    <a:pt x="0" y="0"/>
                  </a:moveTo>
                  <a:lnTo>
                    <a:pt x="296" y="0"/>
                  </a:lnTo>
                  <a:lnTo>
                    <a:pt x="241" y="0"/>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704" name="Line 42"/>
            <p:cNvSpPr/>
            <p:nvPr/>
          </p:nvSpPr>
          <p:spPr>
            <a:xfrm>
              <a:off x="394" y="3738"/>
              <a:ext cx="1631" cy="1"/>
            </a:xfrm>
            <a:prstGeom prst="line">
              <a:avLst/>
            </a:prstGeom>
            <a:ln w="2" cap="flat" cmpd="sng">
              <a:solidFill>
                <a:srgbClr val="000000"/>
              </a:solidFill>
              <a:prstDash val="solid"/>
              <a:round/>
              <a:headEnd type="none" w="med" len="med"/>
              <a:tailEnd type="none" w="med" len="med"/>
            </a:ln>
          </p:spPr>
        </p:sp>
        <p:sp>
          <p:nvSpPr>
            <p:cNvPr id="113705" name="Line 43"/>
            <p:cNvSpPr/>
            <p:nvPr/>
          </p:nvSpPr>
          <p:spPr>
            <a:xfrm flipH="1">
              <a:off x="542" y="2996"/>
              <a:ext cx="520" cy="621"/>
            </a:xfrm>
            <a:prstGeom prst="line">
              <a:avLst/>
            </a:prstGeom>
            <a:ln w="2" cap="flat" cmpd="sng">
              <a:solidFill>
                <a:srgbClr val="000000"/>
              </a:solidFill>
              <a:prstDash val="solid"/>
              <a:round/>
              <a:headEnd type="none" w="med" len="med"/>
              <a:tailEnd type="none" w="med" len="med"/>
            </a:ln>
          </p:spPr>
        </p:sp>
        <p:sp>
          <p:nvSpPr>
            <p:cNvPr id="113706" name="Line 44"/>
            <p:cNvSpPr/>
            <p:nvPr/>
          </p:nvSpPr>
          <p:spPr>
            <a:xfrm>
              <a:off x="1358" y="2996"/>
              <a:ext cx="518" cy="621"/>
            </a:xfrm>
            <a:prstGeom prst="line">
              <a:avLst/>
            </a:prstGeom>
            <a:ln w="2" cap="flat" cmpd="sng">
              <a:solidFill>
                <a:srgbClr val="000000"/>
              </a:solidFill>
              <a:prstDash val="solid"/>
              <a:round/>
              <a:headEnd type="none" w="med" len="med"/>
              <a:tailEnd type="none" w="med" len="med"/>
            </a:ln>
          </p:spPr>
        </p:sp>
        <p:sp>
          <p:nvSpPr>
            <p:cNvPr id="113707" name="Freeform 45"/>
            <p:cNvSpPr/>
            <p:nvPr/>
          </p:nvSpPr>
          <p:spPr>
            <a:xfrm>
              <a:off x="3637" y="3620"/>
              <a:ext cx="1631" cy="121"/>
            </a:xfrm>
            <a:custGeom>
              <a:avLst/>
              <a:gdLst/>
              <a:ahLst/>
              <a:cxnLst>
                <a:cxn ang="0">
                  <a:pos x="1631" y="121"/>
                </a:cxn>
                <a:cxn ang="0">
                  <a:pos x="1631" y="0"/>
                </a:cxn>
                <a:cxn ang="0">
                  <a:pos x="0" y="0"/>
                </a:cxn>
                <a:cxn ang="0">
                  <a:pos x="0" y="121"/>
                </a:cxn>
              </a:cxnLst>
              <a:pathLst>
                <a:path w="1631" h="121">
                  <a:moveTo>
                    <a:pt x="1631" y="121"/>
                  </a:moveTo>
                  <a:lnTo>
                    <a:pt x="1631" y="0"/>
                  </a:lnTo>
                  <a:lnTo>
                    <a:pt x="0" y="0"/>
                  </a:lnTo>
                  <a:lnTo>
                    <a:pt x="0" y="121"/>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708" name="Line 46"/>
            <p:cNvSpPr/>
            <p:nvPr/>
          </p:nvSpPr>
          <p:spPr>
            <a:xfrm>
              <a:off x="3637" y="3741"/>
              <a:ext cx="1631" cy="1"/>
            </a:xfrm>
            <a:prstGeom prst="line">
              <a:avLst/>
            </a:prstGeom>
            <a:ln w="2" cap="flat" cmpd="sng">
              <a:solidFill>
                <a:srgbClr val="000000"/>
              </a:solidFill>
              <a:prstDash val="solid"/>
              <a:round/>
              <a:headEnd type="none" w="med" len="med"/>
              <a:tailEnd type="none" w="med" len="med"/>
            </a:ln>
          </p:spPr>
        </p:sp>
        <p:sp>
          <p:nvSpPr>
            <p:cNvPr id="113709" name="Freeform 47"/>
            <p:cNvSpPr/>
            <p:nvPr/>
          </p:nvSpPr>
          <p:spPr>
            <a:xfrm>
              <a:off x="4341" y="2997"/>
              <a:ext cx="297" cy="1"/>
            </a:xfrm>
            <a:custGeom>
              <a:avLst/>
              <a:gdLst/>
              <a:ahLst/>
              <a:cxnLst>
                <a:cxn ang="0">
                  <a:pos x="0" y="0"/>
                </a:cxn>
                <a:cxn ang="0">
                  <a:pos x="297" y="0"/>
                </a:cxn>
                <a:cxn ang="0">
                  <a:pos x="243" y="0"/>
                </a:cxn>
              </a:cxnLst>
              <a:pathLst>
                <a:path w="297" h="1">
                  <a:moveTo>
                    <a:pt x="0" y="0"/>
                  </a:moveTo>
                  <a:lnTo>
                    <a:pt x="297" y="0"/>
                  </a:lnTo>
                  <a:lnTo>
                    <a:pt x="243" y="0"/>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710" name="Line 48"/>
            <p:cNvSpPr/>
            <p:nvPr/>
          </p:nvSpPr>
          <p:spPr>
            <a:xfrm flipH="1">
              <a:off x="3823" y="2997"/>
              <a:ext cx="518" cy="623"/>
            </a:xfrm>
            <a:prstGeom prst="line">
              <a:avLst/>
            </a:prstGeom>
            <a:ln w="2" cap="flat" cmpd="sng">
              <a:solidFill>
                <a:srgbClr val="000000"/>
              </a:solidFill>
              <a:prstDash val="solid"/>
              <a:round/>
              <a:headEnd type="none" w="med" len="med"/>
              <a:tailEnd type="none" w="med" len="med"/>
            </a:ln>
          </p:spPr>
        </p:sp>
        <p:sp>
          <p:nvSpPr>
            <p:cNvPr id="113711" name="Line 49"/>
            <p:cNvSpPr/>
            <p:nvPr/>
          </p:nvSpPr>
          <p:spPr>
            <a:xfrm>
              <a:off x="4638" y="2997"/>
              <a:ext cx="519" cy="623"/>
            </a:xfrm>
            <a:prstGeom prst="line">
              <a:avLst/>
            </a:prstGeom>
            <a:ln w="2" cap="flat" cmpd="sng">
              <a:solidFill>
                <a:srgbClr val="000000"/>
              </a:solidFill>
              <a:prstDash val="solid"/>
              <a:round/>
              <a:headEnd type="none" w="med" len="med"/>
              <a:tailEnd type="none" w="med" len="med"/>
            </a:ln>
          </p:spPr>
        </p:sp>
        <p:sp>
          <p:nvSpPr>
            <p:cNvPr id="113712" name="Freeform 50"/>
            <p:cNvSpPr/>
            <p:nvPr/>
          </p:nvSpPr>
          <p:spPr>
            <a:xfrm>
              <a:off x="2693" y="3112"/>
              <a:ext cx="296" cy="1"/>
            </a:xfrm>
            <a:custGeom>
              <a:avLst/>
              <a:gdLst/>
              <a:ahLst/>
              <a:cxnLst>
                <a:cxn ang="0">
                  <a:pos x="0" y="0"/>
                </a:cxn>
                <a:cxn ang="0">
                  <a:pos x="296" y="0"/>
                </a:cxn>
                <a:cxn ang="0">
                  <a:pos x="241" y="0"/>
                </a:cxn>
              </a:cxnLst>
              <a:pathLst>
                <a:path w="296" h="1">
                  <a:moveTo>
                    <a:pt x="0" y="0"/>
                  </a:moveTo>
                  <a:lnTo>
                    <a:pt x="296" y="0"/>
                  </a:lnTo>
                  <a:lnTo>
                    <a:pt x="241" y="0"/>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713" name="Line 51"/>
            <p:cNvSpPr/>
            <p:nvPr/>
          </p:nvSpPr>
          <p:spPr>
            <a:xfrm flipH="1">
              <a:off x="2173" y="3112"/>
              <a:ext cx="520" cy="621"/>
            </a:xfrm>
            <a:prstGeom prst="line">
              <a:avLst/>
            </a:prstGeom>
            <a:ln w="2" cap="flat" cmpd="sng">
              <a:solidFill>
                <a:srgbClr val="000000"/>
              </a:solidFill>
              <a:prstDash val="solid"/>
              <a:round/>
              <a:headEnd type="none" w="med" len="med"/>
              <a:tailEnd type="none" w="med" len="med"/>
            </a:ln>
          </p:spPr>
        </p:sp>
        <p:sp>
          <p:nvSpPr>
            <p:cNvPr id="113714" name="Line 52"/>
            <p:cNvSpPr/>
            <p:nvPr/>
          </p:nvSpPr>
          <p:spPr>
            <a:xfrm>
              <a:off x="2989" y="3112"/>
              <a:ext cx="518" cy="621"/>
            </a:xfrm>
            <a:prstGeom prst="line">
              <a:avLst/>
            </a:prstGeom>
            <a:ln w="2" cap="flat" cmpd="sng">
              <a:solidFill>
                <a:srgbClr val="000000"/>
              </a:solidFill>
              <a:prstDash val="solid"/>
              <a:round/>
              <a:headEnd type="none" w="med" len="med"/>
              <a:tailEnd type="none" w="med" len="med"/>
            </a:ln>
          </p:spPr>
        </p:sp>
        <p:sp>
          <p:nvSpPr>
            <p:cNvPr id="113715" name="Line 53"/>
            <p:cNvSpPr/>
            <p:nvPr/>
          </p:nvSpPr>
          <p:spPr>
            <a:xfrm>
              <a:off x="2173" y="3733"/>
              <a:ext cx="1334" cy="1"/>
            </a:xfrm>
            <a:prstGeom prst="line">
              <a:avLst/>
            </a:prstGeom>
            <a:ln w="2" cap="flat" cmpd="sng">
              <a:solidFill>
                <a:srgbClr val="000000"/>
              </a:solidFill>
              <a:prstDash val="solid"/>
              <a:round/>
              <a:headEnd type="none" w="med" len="med"/>
              <a:tailEnd type="none" w="med" len="med"/>
            </a:ln>
          </p:spPr>
        </p:sp>
        <p:sp>
          <p:nvSpPr>
            <p:cNvPr id="113716" name="Freeform 54"/>
            <p:cNvSpPr/>
            <p:nvPr/>
          </p:nvSpPr>
          <p:spPr>
            <a:xfrm>
              <a:off x="1266" y="3133"/>
              <a:ext cx="612" cy="123"/>
            </a:xfrm>
            <a:custGeom>
              <a:avLst/>
              <a:gdLst/>
              <a:ahLst/>
              <a:cxnLst>
                <a:cxn ang="0">
                  <a:pos x="0" y="123"/>
                </a:cxn>
                <a:cxn ang="0">
                  <a:pos x="4" y="109"/>
                </a:cxn>
                <a:cxn ang="0">
                  <a:pos x="15" y="96"/>
                </a:cxn>
                <a:cxn ang="0">
                  <a:pos x="33" y="83"/>
                </a:cxn>
                <a:cxn ang="0">
                  <a:pos x="61" y="70"/>
                </a:cxn>
                <a:cxn ang="0">
                  <a:pos x="94" y="59"/>
                </a:cxn>
                <a:cxn ang="0">
                  <a:pos x="134" y="47"/>
                </a:cxn>
                <a:cxn ang="0">
                  <a:pos x="179" y="36"/>
                </a:cxn>
                <a:cxn ang="0">
                  <a:pos x="231" y="28"/>
                </a:cxn>
                <a:cxn ang="0">
                  <a:pos x="286" y="20"/>
                </a:cxn>
                <a:cxn ang="0">
                  <a:pos x="347" y="12"/>
                </a:cxn>
                <a:cxn ang="0">
                  <a:pos x="411" y="7"/>
                </a:cxn>
                <a:cxn ang="0">
                  <a:pos x="476" y="4"/>
                </a:cxn>
                <a:cxn ang="0">
                  <a:pos x="545" y="0"/>
                </a:cxn>
                <a:cxn ang="0">
                  <a:pos x="612" y="0"/>
                </a:cxn>
              </a:cxnLst>
              <a:pathLst>
                <a:path w="612" h="123">
                  <a:moveTo>
                    <a:pt x="0" y="123"/>
                  </a:moveTo>
                  <a:lnTo>
                    <a:pt x="4" y="109"/>
                  </a:lnTo>
                  <a:lnTo>
                    <a:pt x="15" y="96"/>
                  </a:lnTo>
                  <a:lnTo>
                    <a:pt x="33" y="83"/>
                  </a:lnTo>
                  <a:lnTo>
                    <a:pt x="61" y="70"/>
                  </a:lnTo>
                  <a:lnTo>
                    <a:pt x="94" y="59"/>
                  </a:lnTo>
                  <a:lnTo>
                    <a:pt x="134" y="47"/>
                  </a:lnTo>
                  <a:lnTo>
                    <a:pt x="179" y="36"/>
                  </a:lnTo>
                  <a:lnTo>
                    <a:pt x="231" y="28"/>
                  </a:lnTo>
                  <a:lnTo>
                    <a:pt x="286" y="20"/>
                  </a:lnTo>
                  <a:lnTo>
                    <a:pt x="347" y="12"/>
                  </a:lnTo>
                  <a:lnTo>
                    <a:pt x="411" y="7"/>
                  </a:lnTo>
                  <a:lnTo>
                    <a:pt x="476" y="4"/>
                  </a:lnTo>
                  <a:lnTo>
                    <a:pt x="545" y="0"/>
                  </a:lnTo>
                  <a:lnTo>
                    <a:pt x="612" y="0"/>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717" name="Freeform 55"/>
            <p:cNvSpPr/>
            <p:nvPr/>
          </p:nvSpPr>
          <p:spPr>
            <a:xfrm>
              <a:off x="1876" y="3128"/>
              <a:ext cx="769" cy="97"/>
            </a:xfrm>
            <a:custGeom>
              <a:avLst/>
              <a:gdLst/>
              <a:ahLst/>
              <a:cxnLst>
                <a:cxn ang="0">
                  <a:pos x="0" y="5"/>
                </a:cxn>
                <a:cxn ang="0">
                  <a:pos x="73" y="2"/>
                </a:cxn>
                <a:cxn ang="0">
                  <a:pos x="147" y="0"/>
                </a:cxn>
                <a:cxn ang="0">
                  <a:pos x="220" y="0"/>
                </a:cxn>
                <a:cxn ang="0">
                  <a:pos x="289" y="2"/>
                </a:cxn>
                <a:cxn ang="0">
                  <a:pos x="356" y="5"/>
                </a:cxn>
                <a:cxn ang="0">
                  <a:pos x="421" y="10"/>
                </a:cxn>
                <a:cxn ang="0">
                  <a:pos x="483" y="17"/>
                </a:cxn>
                <a:cxn ang="0">
                  <a:pos x="538" y="23"/>
                </a:cxn>
                <a:cxn ang="0">
                  <a:pos x="591" y="33"/>
                </a:cxn>
                <a:cxn ang="0">
                  <a:pos x="639" y="44"/>
                </a:cxn>
                <a:cxn ang="0">
                  <a:pos x="680" y="55"/>
                </a:cxn>
                <a:cxn ang="0">
                  <a:pos x="716" y="68"/>
                </a:cxn>
                <a:cxn ang="0">
                  <a:pos x="745" y="83"/>
                </a:cxn>
                <a:cxn ang="0">
                  <a:pos x="769" y="97"/>
                </a:cxn>
              </a:cxnLst>
              <a:pathLst>
                <a:path w="769" h="97">
                  <a:moveTo>
                    <a:pt x="0" y="5"/>
                  </a:moveTo>
                  <a:lnTo>
                    <a:pt x="73" y="2"/>
                  </a:lnTo>
                  <a:lnTo>
                    <a:pt x="147" y="0"/>
                  </a:lnTo>
                  <a:lnTo>
                    <a:pt x="220" y="0"/>
                  </a:lnTo>
                  <a:lnTo>
                    <a:pt x="289" y="2"/>
                  </a:lnTo>
                  <a:lnTo>
                    <a:pt x="356" y="5"/>
                  </a:lnTo>
                  <a:lnTo>
                    <a:pt x="421" y="10"/>
                  </a:lnTo>
                  <a:lnTo>
                    <a:pt x="483" y="17"/>
                  </a:lnTo>
                  <a:lnTo>
                    <a:pt x="538" y="23"/>
                  </a:lnTo>
                  <a:lnTo>
                    <a:pt x="591" y="33"/>
                  </a:lnTo>
                  <a:lnTo>
                    <a:pt x="639" y="44"/>
                  </a:lnTo>
                  <a:lnTo>
                    <a:pt x="680" y="55"/>
                  </a:lnTo>
                  <a:lnTo>
                    <a:pt x="716" y="68"/>
                  </a:lnTo>
                  <a:lnTo>
                    <a:pt x="745" y="83"/>
                  </a:lnTo>
                  <a:lnTo>
                    <a:pt x="769" y="97"/>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718" name="Freeform 56"/>
            <p:cNvSpPr/>
            <p:nvPr/>
          </p:nvSpPr>
          <p:spPr>
            <a:xfrm>
              <a:off x="2621" y="3213"/>
              <a:ext cx="52" cy="58"/>
            </a:xfrm>
            <a:custGeom>
              <a:avLst/>
              <a:gdLst/>
              <a:ahLst/>
              <a:cxnLst>
                <a:cxn ang="0">
                  <a:pos x="40" y="0"/>
                </a:cxn>
                <a:cxn ang="0">
                  <a:pos x="52" y="58"/>
                </a:cxn>
                <a:cxn ang="0">
                  <a:pos x="0" y="17"/>
                </a:cxn>
                <a:cxn ang="0">
                  <a:pos x="40" y="0"/>
                </a:cxn>
              </a:cxnLst>
              <a:pathLst>
                <a:path w="52" h="58">
                  <a:moveTo>
                    <a:pt x="40" y="0"/>
                  </a:moveTo>
                  <a:lnTo>
                    <a:pt x="52" y="58"/>
                  </a:lnTo>
                  <a:lnTo>
                    <a:pt x="0" y="17"/>
                  </a:lnTo>
                  <a:lnTo>
                    <a:pt x="40" y="0"/>
                  </a:lnTo>
                  <a:close/>
                </a:path>
              </a:pathLst>
            </a:custGeom>
            <a:solidFill>
              <a:srgbClr val="000000"/>
            </a:solidFill>
            <a:ln w="9525">
              <a:noFill/>
            </a:ln>
          </p:spPr>
          <p:txBody>
            <a:bodyPr/>
            <a:p>
              <a:endParaRPr lang="zh-CN" altLang="en-US"/>
            </a:p>
          </p:txBody>
        </p:sp>
        <p:sp>
          <p:nvSpPr>
            <p:cNvPr id="113719" name="Freeform 57"/>
            <p:cNvSpPr/>
            <p:nvPr/>
          </p:nvSpPr>
          <p:spPr>
            <a:xfrm>
              <a:off x="1246" y="3665"/>
              <a:ext cx="1585" cy="212"/>
            </a:xfrm>
            <a:custGeom>
              <a:avLst/>
              <a:gdLst/>
              <a:ahLst/>
              <a:cxnLst>
                <a:cxn ang="0">
                  <a:pos x="8" y="10"/>
                </a:cxn>
                <a:cxn ang="0">
                  <a:pos x="0" y="0"/>
                </a:cxn>
                <a:cxn ang="0">
                  <a:pos x="8" y="10"/>
                </a:cxn>
                <a:cxn ang="0">
                  <a:pos x="33" y="26"/>
                </a:cxn>
                <a:cxn ang="0">
                  <a:pos x="67" y="42"/>
                </a:cxn>
                <a:cxn ang="0">
                  <a:pos x="109" y="59"/>
                </a:cxn>
                <a:cxn ang="0">
                  <a:pos x="156" y="75"/>
                </a:cxn>
                <a:cxn ang="0">
                  <a:pos x="209" y="89"/>
                </a:cxn>
                <a:cxn ang="0">
                  <a:pos x="271" y="104"/>
                </a:cxn>
                <a:cxn ang="0">
                  <a:pos x="336" y="117"/>
                </a:cxn>
                <a:cxn ang="0">
                  <a:pos x="409" y="130"/>
                </a:cxn>
                <a:cxn ang="0">
                  <a:pos x="486" y="143"/>
                </a:cxn>
                <a:cxn ang="0">
                  <a:pos x="569" y="154"/>
                </a:cxn>
                <a:cxn ang="0">
                  <a:pos x="656" y="164"/>
                </a:cxn>
                <a:cxn ang="0">
                  <a:pos x="749" y="173"/>
                </a:cxn>
                <a:cxn ang="0">
                  <a:pos x="844" y="183"/>
                </a:cxn>
                <a:cxn ang="0">
                  <a:pos x="943" y="190"/>
                </a:cxn>
                <a:cxn ang="0">
                  <a:pos x="1045" y="196"/>
                </a:cxn>
                <a:cxn ang="0">
                  <a:pos x="1150" y="203"/>
                </a:cxn>
                <a:cxn ang="0">
                  <a:pos x="1257" y="206"/>
                </a:cxn>
                <a:cxn ang="0">
                  <a:pos x="1366" y="209"/>
                </a:cxn>
                <a:cxn ang="0">
                  <a:pos x="1476" y="211"/>
                </a:cxn>
                <a:cxn ang="0">
                  <a:pos x="1585" y="212"/>
                </a:cxn>
              </a:cxnLst>
              <a:pathLst>
                <a:path w="1585" h="212">
                  <a:moveTo>
                    <a:pt x="8" y="10"/>
                  </a:moveTo>
                  <a:lnTo>
                    <a:pt x="0" y="0"/>
                  </a:lnTo>
                  <a:lnTo>
                    <a:pt x="8" y="10"/>
                  </a:lnTo>
                  <a:lnTo>
                    <a:pt x="33" y="26"/>
                  </a:lnTo>
                  <a:lnTo>
                    <a:pt x="67" y="42"/>
                  </a:lnTo>
                  <a:lnTo>
                    <a:pt x="109" y="59"/>
                  </a:lnTo>
                  <a:lnTo>
                    <a:pt x="156" y="75"/>
                  </a:lnTo>
                  <a:lnTo>
                    <a:pt x="209" y="89"/>
                  </a:lnTo>
                  <a:lnTo>
                    <a:pt x="271" y="104"/>
                  </a:lnTo>
                  <a:lnTo>
                    <a:pt x="336" y="117"/>
                  </a:lnTo>
                  <a:lnTo>
                    <a:pt x="409" y="130"/>
                  </a:lnTo>
                  <a:lnTo>
                    <a:pt x="486" y="143"/>
                  </a:lnTo>
                  <a:lnTo>
                    <a:pt x="569" y="154"/>
                  </a:lnTo>
                  <a:lnTo>
                    <a:pt x="656" y="164"/>
                  </a:lnTo>
                  <a:lnTo>
                    <a:pt x="749" y="173"/>
                  </a:lnTo>
                  <a:lnTo>
                    <a:pt x="844" y="183"/>
                  </a:lnTo>
                  <a:lnTo>
                    <a:pt x="943" y="190"/>
                  </a:lnTo>
                  <a:lnTo>
                    <a:pt x="1045" y="196"/>
                  </a:lnTo>
                  <a:lnTo>
                    <a:pt x="1150" y="203"/>
                  </a:lnTo>
                  <a:lnTo>
                    <a:pt x="1257" y="206"/>
                  </a:lnTo>
                  <a:lnTo>
                    <a:pt x="1366" y="209"/>
                  </a:lnTo>
                  <a:lnTo>
                    <a:pt x="1476" y="211"/>
                  </a:lnTo>
                  <a:lnTo>
                    <a:pt x="1585" y="212"/>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720" name="Freeform 58"/>
            <p:cNvSpPr/>
            <p:nvPr/>
          </p:nvSpPr>
          <p:spPr>
            <a:xfrm>
              <a:off x="2845" y="3725"/>
              <a:ext cx="1504" cy="157"/>
            </a:xfrm>
            <a:custGeom>
              <a:avLst/>
              <a:gdLst/>
              <a:ahLst/>
              <a:cxnLst>
                <a:cxn ang="0">
                  <a:pos x="1504" y="0"/>
                </a:cxn>
                <a:cxn ang="0">
                  <a:pos x="1480" y="16"/>
                </a:cxn>
                <a:cxn ang="0">
                  <a:pos x="1451" y="31"/>
                </a:cxn>
                <a:cxn ang="0">
                  <a:pos x="1411" y="46"/>
                </a:cxn>
                <a:cxn ang="0">
                  <a:pos x="1368" y="60"/>
                </a:cxn>
                <a:cxn ang="0">
                  <a:pos x="1316" y="73"/>
                </a:cxn>
                <a:cxn ang="0">
                  <a:pos x="1259" y="84"/>
                </a:cxn>
                <a:cxn ang="0">
                  <a:pos x="1196" y="97"/>
                </a:cxn>
                <a:cxn ang="0">
                  <a:pos x="1127" y="107"/>
                </a:cxn>
                <a:cxn ang="0">
                  <a:pos x="1053" y="117"/>
                </a:cxn>
                <a:cxn ang="0">
                  <a:pos x="974" y="125"/>
                </a:cxn>
                <a:cxn ang="0">
                  <a:pos x="889" y="133"/>
                </a:cxn>
                <a:cxn ang="0">
                  <a:pos x="802" y="139"/>
                </a:cxn>
                <a:cxn ang="0">
                  <a:pos x="709" y="146"/>
                </a:cxn>
                <a:cxn ang="0">
                  <a:pos x="615" y="151"/>
                </a:cxn>
                <a:cxn ang="0">
                  <a:pos x="518" y="154"/>
                </a:cxn>
                <a:cxn ang="0">
                  <a:pos x="417" y="155"/>
                </a:cxn>
                <a:cxn ang="0">
                  <a:pos x="314" y="157"/>
                </a:cxn>
                <a:cxn ang="0">
                  <a:pos x="209" y="155"/>
                </a:cxn>
                <a:cxn ang="0">
                  <a:pos x="105" y="155"/>
                </a:cxn>
                <a:cxn ang="0">
                  <a:pos x="0" y="152"/>
                </a:cxn>
              </a:cxnLst>
              <a:pathLst>
                <a:path w="1504" h="157">
                  <a:moveTo>
                    <a:pt x="1504" y="0"/>
                  </a:moveTo>
                  <a:lnTo>
                    <a:pt x="1480" y="16"/>
                  </a:lnTo>
                  <a:lnTo>
                    <a:pt x="1451" y="31"/>
                  </a:lnTo>
                  <a:lnTo>
                    <a:pt x="1411" y="46"/>
                  </a:lnTo>
                  <a:lnTo>
                    <a:pt x="1368" y="60"/>
                  </a:lnTo>
                  <a:lnTo>
                    <a:pt x="1316" y="73"/>
                  </a:lnTo>
                  <a:lnTo>
                    <a:pt x="1259" y="84"/>
                  </a:lnTo>
                  <a:lnTo>
                    <a:pt x="1196" y="97"/>
                  </a:lnTo>
                  <a:lnTo>
                    <a:pt x="1127" y="107"/>
                  </a:lnTo>
                  <a:lnTo>
                    <a:pt x="1053" y="117"/>
                  </a:lnTo>
                  <a:lnTo>
                    <a:pt x="974" y="125"/>
                  </a:lnTo>
                  <a:lnTo>
                    <a:pt x="889" y="133"/>
                  </a:lnTo>
                  <a:lnTo>
                    <a:pt x="802" y="139"/>
                  </a:lnTo>
                  <a:lnTo>
                    <a:pt x="709" y="146"/>
                  </a:lnTo>
                  <a:lnTo>
                    <a:pt x="615" y="151"/>
                  </a:lnTo>
                  <a:lnTo>
                    <a:pt x="518" y="154"/>
                  </a:lnTo>
                  <a:lnTo>
                    <a:pt x="417" y="155"/>
                  </a:lnTo>
                  <a:lnTo>
                    <a:pt x="314" y="157"/>
                  </a:lnTo>
                  <a:lnTo>
                    <a:pt x="209" y="155"/>
                  </a:lnTo>
                  <a:lnTo>
                    <a:pt x="105" y="155"/>
                  </a:lnTo>
                  <a:lnTo>
                    <a:pt x="0" y="152"/>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721" name="Freeform 59"/>
            <p:cNvSpPr/>
            <p:nvPr/>
          </p:nvSpPr>
          <p:spPr>
            <a:xfrm>
              <a:off x="4327" y="3680"/>
              <a:ext cx="52" cy="58"/>
            </a:xfrm>
            <a:custGeom>
              <a:avLst/>
              <a:gdLst/>
              <a:ahLst/>
              <a:cxnLst>
                <a:cxn ang="0">
                  <a:pos x="0" y="40"/>
                </a:cxn>
                <a:cxn ang="0">
                  <a:pos x="52" y="0"/>
                </a:cxn>
                <a:cxn ang="0">
                  <a:pos x="40" y="58"/>
                </a:cxn>
                <a:cxn ang="0">
                  <a:pos x="0" y="40"/>
                </a:cxn>
              </a:cxnLst>
              <a:pathLst>
                <a:path w="52" h="58">
                  <a:moveTo>
                    <a:pt x="0" y="40"/>
                  </a:moveTo>
                  <a:lnTo>
                    <a:pt x="52" y="0"/>
                  </a:lnTo>
                  <a:lnTo>
                    <a:pt x="40" y="58"/>
                  </a:lnTo>
                  <a:lnTo>
                    <a:pt x="0" y="40"/>
                  </a:lnTo>
                  <a:close/>
                </a:path>
              </a:pathLst>
            </a:custGeom>
            <a:solidFill>
              <a:srgbClr val="000000"/>
            </a:solidFill>
            <a:ln w="9525">
              <a:noFill/>
            </a:ln>
          </p:spPr>
          <p:txBody>
            <a:bodyPr/>
            <a:p>
              <a:endParaRPr lang="zh-CN" altLang="en-US"/>
            </a:p>
          </p:txBody>
        </p:sp>
        <p:sp>
          <p:nvSpPr>
            <p:cNvPr id="113722" name="Line 60"/>
            <p:cNvSpPr/>
            <p:nvPr/>
          </p:nvSpPr>
          <p:spPr>
            <a:xfrm>
              <a:off x="2766" y="2703"/>
              <a:ext cx="1" cy="416"/>
            </a:xfrm>
            <a:prstGeom prst="line">
              <a:avLst/>
            </a:prstGeom>
            <a:ln w="2" cap="flat" cmpd="sng">
              <a:solidFill>
                <a:srgbClr val="000000"/>
              </a:solidFill>
              <a:prstDash val="solid"/>
              <a:round/>
              <a:headEnd type="none" w="med" len="med"/>
              <a:tailEnd type="none" w="med" len="med"/>
            </a:ln>
          </p:spPr>
        </p:sp>
        <p:sp>
          <p:nvSpPr>
            <p:cNvPr id="113723" name="Line 61"/>
            <p:cNvSpPr/>
            <p:nvPr/>
          </p:nvSpPr>
          <p:spPr>
            <a:xfrm>
              <a:off x="2914" y="2703"/>
              <a:ext cx="1" cy="416"/>
            </a:xfrm>
            <a:prstGeom prst="line">
              <a:avLst/>
            </a:prstGeom>
            <a:ln w="2" cap="flat" cmpd="sng">
              <a:solidFill>
                <a:srgbClr val="000000"/>
              </a:solidFill>
              <a:prstDash val="solid"/>
              <a:round/>
              <a:headEnd type="none" w="med" len="med"/>
              <a:tailEnd type="none" w="med" len="med"/>
            </a:ln>
          </p:spPr>
        </p:sp>
        <p:sp>
          <p:nvSpPr>
            <p:cNvPr id="113724" name="Line 62"/>
            <p:cNvSpPr/>
            <p:nvPr/>
          </p:nvSpPr>
          <p:spPr>
            <a:xfrm>
              <a:off x="4416" y="2674"/>
              <a:ext cx="1" cy="323"/>
            </a:xfrm>
            <a:prstGeom prst="line">
              <a:avLst/>
            </a:prstGeom>
            <a:ln w="2" cap="flat" cmpd="sng">
              <a:solidFill>
                <a:srgbClr val="000000"/>
              </a:solidFill>
              <a:prstDash val="solid"/>
              <a:round/>
              <a:headEnd type="none" w="med" len="med"/>
              <a:tailEnd type="none" w="med" len="med"/>
            </a:ln>
          </p:spPr>
        </p:sp>
        <p:sp>
          <p:nvSpPr>
            <p:cNvPr id="113725" name="Line 63"/>
            <p:cNvSpPr/>
            <p:nvPr/>
          </p:nvSpPr>
          <p:spPr>
            <a:xfrm>
              <a:off x="4564" y="2674"/>
              <a:ext cx="1" cy="323"/>
            </a:xfrm>
            <a:prstGeom prst="line">
              <a:avLst/>
            </a:prstGeom>
            <a:ln w="2" cap="flat" cmpd="sng">
              <a:solidFill>
                <a:srgbClr val="000000"/>
              </a:solidFill>
              <a:prstDash val="solid"/>
              <a:round/>
              <a:headEnd type="none" w="med" len="med"/>
              <a:tailEnd type="none" w="med" len="med"/>
            </a:ln>
          </p:spPr>
        </p:sp>
        <p:sp>
          <p:nvSpPr>
            <p:cNvPr id="113726" name="Freeform 64"/>
            <p:cNvSpPr/>
            <p:nvPr/>
          </p:nvSpPr>
          <p:spPr>
            <a:xfrm>
              <a:off x="2969" y="3149"/>
              <a:ext cx="668" cy="122"/>
            </a:xfrm>
            <a:custGeom>
              <a:avLst/>
              <a:gdLst/>
              <a:ahLst/>
              <a:cxnLst>
                <a:cxn ang="0">
                  <a:pos x="0" y="122"/>
                </a:cxn>
                <a:cxn ang="0">
                  <a:pos x="12" y="110"/>
                </a:cxn>
                <a:cxn ang="0">
                  <a:pos x="32" y="97"/>
                </a:cxn>
                <a:cxn ang="0">
                  <a:pos x="58" y="86"/>
                </a:cxn>
                <a:cxn ang="0">
                  <a:pos x="91" y="75"/>
                </a:cxn>
                <a:cxn ang="0">
                  <a:pos x="129" y="64"/>
                </a:cxn>
                <a:cxn ang="0">
                  <a:pos x="174" y="54"/>
                </a:cxn>
                <a:cxn ang="0">
                  <a:pos x="224" y="44"/>
                </a:cxn>
                <a:cxn ang="0">
                  <a:pos x="279" y="34"/>
                </a:cxn>
                <a:cxn ang="0">
                  <a:pos x="338" y="26"/>
                </a:cxn>
                <a:cxn ang="0">
                  <a:pos x="402" y="18"/>
                </a:cxn>
                <a:cxn ang="0">
                  <a:pos x="465" y="12"/>
                </a:cxn>
                <a:cxn ang="0">
                  <a:pos x="532" y="7"/>
                </a:cxn>
                <a:cxn ang="0">
                  <a:pos x="599" y="4"/>
                </a:cxn>
                <a:cxn ang="0">
                  <a:pos x="668" y="0"/>
                </a:cxn>
              </a:cxnLst>
              <a:pathLst>
                <a:path w="668" h="122">
                  <a:moveTo>
                    <a:pt x="0" y="122"/>
                  </a:moveTo>
                  <a:lnTo>
                    <a:pt x="12" y="110"/>
                  </a:lnTo>
                  <a:lnTo>
                    <a:pt x="32" y="97"/>
                  </a:lnTo>
                  <a:lnTo>
                    <a:pt x="58" y="86"/>
                  </a:lnTo>
                  <a:lnTo>
                    <a:pt x="91" y="75"/>
                  </a:lnTo>
                  <a:lnTo>
                    <a:pt x="129" y="64"/>
                  </a:lnTo>
                  <a:lnTo>
                    <a:pt x="174" y="54"/>
                  </a:lnTo>
                  <a:lnTo>
                    <a:pt x="224" y="44"/>
                  </a:lnTo>
                  <a:lnTo>
                    <a:pt x="279" y="34"/>
                  </a:lnTo>
                  <a:lnTo>
                    <a:pt x="338" y="26"/>
                  </a:lnTo>
                  <a:lnTo>
                    <a:pt x="402" y="18"/>
                  </a:lnTo>
                  <a:lnTo>
                    <a:pt x="465" y="12"/>
                  </a:lnTo>
                  <a:lnTo>
                    <a:pt x="532" y="7"/>
                  </a:lnTo>
                  <a:lnTo>
                    <a:pt x="599" y="4"/>
                  </a:lnTo>
                  <a:lnTo>
                    <a:pt x="668" y="0"/>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727" name="Freeform 65"/>
            <p:cNvSpPr/>
            <p:nvPr/>
          </p:nvSpPr>
          <p:spPr>
            <a:xfrm>
              <a:off x="3637" y="3149"/>
              <a:ext cx="593" cy="81"/>
            </a:xfrm>
            <a:custGeom>
              <a:avLst/>
              <a:gdLst/>
              <a:ahLst/>
              <a:cxnLst>
                <a:cxn ang="0">
                  <a:pos x="0" y="0"/>
                </a:cxn>
                <a:cxn ang="0">
                  <a:pos x="70" y="0"/>
                </a:cxn>
                <a:cxn ang="0">
                  <a:pos x="139" y="4"/>
                </a:cxn>
                <a:cxn ang="0">
                  <a:pos x="206" y="7"/>
                </a:cxn>
                <a:cxn ang="0">
                  <a:pos x="271" y="12"/>
                </a:cxn>
                <a:cxn ang="0">
                  <a:pos x="333" y="18"/>
                </a:cxn>
                <a:cxn ang="0">
                  <a:pos x="390" y="26"/>
                </a:cxn>
                <a:cxn ang="0">
                  <a:pos x="443" y="36"/>
                </a:cxn>
                <a:cxn ang="0">
                  <a:pos x="491" y="46"/>
                </a:cxn>
                <a:cxn ang="0">
                  <a:pos x="530" y="57"/>
                </a:cxn>
                <a:cxn ang="0">
                  <a:pos x="566" y="68"/>
                </a:cxn>
                <a:cxn ang="0">
                  <a:pos x="593" y="81"/>
                </a:cxn>
              </a:cxnLst>
              <a:pathLst>
                <a:path w="593" h="81">
                  <a:moveTo>
                    <a:pt x="0" y="0"/>
                  </a:moveTo>
                  <a:lnTo>
                    <a:pt x="70" y="0"/>
                  </a:lnTo>
                  <a:lnTo>
                    <a:pt x="139" y="4"/>
                  </a:lnTo>
                  <a:lnTo>
                    <a:pt x="206" y="7"/>
                  </a:lnTo>
                  <a:lnTo>
                    <a:pt x="271" y="12"/>
                  </a:lnTo>
                  <a:lnTo>
                    <a:pt x="333" y="18"/>
                  </a:lnTo>
                  <a:lnTo>
                    <a:pt x="390" y="26"/>
                  </a:lnTo>
                  <a:lnTo>
                    <a:pt x="443" y="36"/>
                  </a:lnTo>
                  <a:lnTo>
                    <a:pt x="491" y="46"/>
                  </a:lnTo>
                  <a:lnTo>
                    <a:pt x="530" y="57"/>
                  </a:lnTo>
                  <a:lnTo>
                    <a:pt x="566" y="68"/>
                  </a:lnTo>
                  <a:lnTo>
                    <a:pt x="593" y="81"/>
                  </a:lnTo>
                </a:path>
              </a:pathLst>
            </a:custGeom>
            <a:noFill/>
            <a:ln w="2" cap="flat" cmpd="sng">
              <a:solidFill>
                <a:srgbClr val="000000"/>
              </a:solidFill>
              <a:prstDash val="solid"/>
              <a:round/>
              <a:headEnd type="none" w="med" len="med"/>
              <a:tailEnd type="none" w="med" len="med"/>
            </a:ln>
          </p:spPr>
          <p:txBody>
            <a:bodyPr/>
            <a:p>
              <a:endParaRPr lang="zh-CN" altLang="en-US"/>
            </a:p>
          </p:txBody>
        </p:sp>
        <p:sp>
          <p:nvSpPr>
            <p:cNvPr id="113728" name="Freeform 66"/>
            <p:cNvSpPr/>
            <p:nvPr/>
          </p:nvSpPr>
          <p:spPr>
            <a:xfrm>
              <a:off x="4209" y="3214"/>
              <a:ext cx="59" cy="57"/>
            </a:xfrm>
            <a:custGeom>
              <a:avLst/>
              <a:gdLst/>
              <a:ahLst/>
              <a:cxnLst>
                <a:cxn ang="0">
                  <a:pos x="35" y="0"/>
                </a:cxn>
                <a:cxn ang="0">
                  <a:pos x="59" y="57"/>
                </a:cxn>
                <a:cxn ang="0">
                  <a:pos x="0" y="23"/>
                </a:cxn>
                <a:cxn ang="0">
                  <a:pos x="35" y="0"/>
                </a:cxn>
              </a:cxnLst>
              <a:pathLst>
                <a:path w="59" h="57">
                  <a:moveTo>
                    <a:pt x="35" y="0"/>
                  </a:moveTo>
                  <a:lnTo>
                    <a:pt x="59" y="57"/>
                  </a:lnTo>
                  <a:lnTo>
                    <a:pt x="0" y="23"/>
                  </a:lnTo>
                  <a:lnTo>
                    <a:pt x="35" y="0"/>
                  </a:lnTo>
                  <a:close/>
                </a:path>
              </a:pathLst>
            </a:custGeom>
            <a:solidFill>
              <a:srgbClr val="000000"/>
            </a:solidFill>
            <a:ln w="9525">
              <a:noFill/>
            </a:ln>
          </p:spPr>
          <p:txBody>
            <a:bodyPr/>
            <a:p>
              <a:endParaRPr lang="zh-CN" altLang="en-US"/>
            </a:p>
          </p:txBody>
        </p:sp>
        <p:sp>
          <p:nvSpPr>
            <p:cNvPr id="113729" name="Rectangle 67"/>
            <p:cNvSpPr/>
            <p:nvPr/>
          </p:nvSpPr>
          <p:spPr>
            <a:xfrm>
              <a:off x="1961" y="2978"/>
              <a:ext cx="73" cy="271"/>
            </a:xfrm>
            <a:prstGeom prst="rect">
              <a:avLst/>
            </a:prstGeom>
            <a:noFill/>
            <a:ln w="9525">
              <a:noFill/>
            </a:ln>
          </p:spPr>
          <p:txBody>
            <a:bodyPr wrap="none" lIns="0" tIns="0" rIns="0" bIns="0" anchor="t" anchorCtr="0">
              <a:spAutoFit/>
            </a:bodyPr>
            <a:p>
              <a:r>
                <a:rPr lang="zh-CN" altLang="zh-CN" dirty="0">
                  <a:solidFill>
                    <a:srgbClr val="000000"/>
                  </a:solidFill>
                  <a:latin typeface="Times New Roman" panose="02020603050405020304" pitchFamily="18" charset="0"/>
                  <a:ea typeface="宋体" panose="02010600030101010101" pitchFamily="2" charset="-122"/>
                </a:rPr>
                <a:t>1</a:t>
              </a:r>
              <a:endParaRPr lang="zh-CN" altLang="zh-CN" sz="2800" dirty="0">
                <a:latin typeface="Arial" panose="020B0604020202020204" pitchFamily="34" charset="0"/>
                <a:ea typeface="宋体" panose="02010600030101010101" pitchFamily="2" charset="-122"/>
              </a:endParaRPr>
            </a:p>
          </p:txBody>
        </p:sp>
        <p:sp>
          <p:nvSpPr>
            <p:cNvPr id="113730" name="Rectangle 68"/>
            <p:cNvSpPr/>
            <p:nvPr/>
          </p:nvSpPr>
          <p:spPr>
            <a:xfrm>
              <a:off x="2791" y="3759"/>
              <a:ext cx="65" cy="155"/>
            </a:xfrm>
            <a:prstGeom prst="rect">
              <a:avLst/>
            </a:prstGeom>
            <a:noFill/>
            <a:ln w="9525">
              <a:noFill/>
            </a:ln>
          </p:spPr>
          <p:txBody>
            <a:bodyPr wrap="none" lIns="0" tIns="0" rIns="0" bIns="0" anchor="t" anchorCtr="0">
              <a:spAutoFit/>
            </a:bodyPr>
            <a:p>
              <a:r>
                <a:rPr lang="zh-CN" altLang="zh-CN" sz="1600" dirty="0">
                  <a:solidFill>
                    <a:srgbClr val="000000"/>
                  </a:solidFill>
                  <a:latin typeface="Times New Roman" panose="02020603050405020304" pitchFamily="18" charset="0"/>
                  <a:ea typeface="宋体" panose="02010600030101010101" pitchFamily="2" charset="-122"/>
                </a:rPr>
                <a:t>2</a:t>
              </a:r>
              <a:endParaRPr lang="zh-CN" altLang="zh-CN" sz="2400" dirty="0">
                <a:latin typeface="Arial" panose="020B0604020202020204" pitchFamily="34" charset="0"/>
                <a:ea typeface="宋体" panose="02010600030101010101" pitchFamily="2" charset="-122"/>
              </a:endParaRPr>
            </a:p>
          </p:txBody>
        </p:sp>
        <p:sp>
          <p:nvSpPr>
            <p:cNvPr id="113731" name="Rectangle 69"/>
            <p:cNvSpPr/>
            <p:nvPr/>
          </p:nvSpPr>
          <p:spPr>
            <a:xfrm>
              <a:off x="3643" y="3000"/>
              <a:ext cx="65" cy="155"/>
            </a:xfrm>
            <a:prstGeom prst="rect">
              <a:avLst/>
            </a:prstGeom>
            <a:noFill/>
            <a:ln w="9525">
              <a:noFill/>
            </a:ln>
          </p:spPr>
          <p:txBody>
            <a:bodyPr wrap="none" lIns="0" tIns="0" rIns="0" bIns="0" anchor="t" anchorCtr="0">
              <a:spAutoFit/>
            </a:bodyPr>
            <a:p>
              <a:r>
                <a:rPr lang="zh-CN" altLang="zh-CN" sz="1600" dirty="0">
                  <a:solidFill>
                    <a:srgbClr val="000000"/>
                  </a:solidFill>
                  <a:latin typeface="Times New Roman" panose="02020603050405020304" pitchFamily="18" charset="0"/>
                  <a:ea typeface="宋体" panose="02010600030101010101" pitchFamily="2" charset="-122"/>
                </a:rPr>
                <a:t>3</a:t>
              </a:r>
              <a:endParaRPr lang="zh-CN" altLang="zh-CN" sz="2400" dirty="0">
                <a:latin typeface="Arial" panose="020B0604020202020204" pitchFamily="34" charset="0"/>
                <a:ea typeface="宋体" panose="02010600030101010101" pitchFamily="2" charset="-122"/>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Rectangle 2"/>
          <p:cNvSpPr>
            <a:spLocks noGrp="1"/>
          </p:cNvSpPr>
          <p:nvPr>
            <p:ph type="title"/>
          </p:nvPr>
        </p:nvSpPr>
        <p:spPr>
          <a:xfrm>
            <a:off x="609600" y="457200"/>
            <a:ext cx="8686800" cy="609600"/>
          </a:xfrm>
          <a:ln/>
        </p:spPr>
        <p:txBody>
          <a:bodyPr vert="horz" wrap="square" lIns="91440" tIns="45720" rIns="91440" bIns="45720" anchor="ctr" anchorCtr="0"/>
          <a:p>
            <a:r>
              <a:rPr lang="en-US" altLang="zh-CN" sz="2800" dirty="0">
                <a:ea typeface="宋体" panose="02010600030101010101" pitchFamily="2" charset="-122"/>
              </a:rPr>
              <a:t>Solving recurrence for number of moves</a:t>
            </a:r>
            <a:endParaRPr lang="en-US" altLang="zh-CN" sz="2800" dirty="0">
              <a:ea typeface="宋体" panose="02010600030101010101" pitchFamily="2" charset="-122"/>
            </a:endParaRPr>
          </a:p>
        </p:txBody>
      </p:sp>
      <p:sp>
        <p:nvSpPr>
          <p:cNvPr id="90115" name="Rectangle 3"/>
          <p:cNvSpPr>
            <a:spLocks noGrp="1"/>
          </p:cNvSpPr>
          <p:nvPr>
            <p:ph idx="1"/>
          </p:nvPr>
        </p:nvSpPr>
        <p:spPr>
          <a:ln/>
        </p:spPr>
        <p:txBody>
          <a:bodyPr vert="horz" wrap="square" lIns="91440" tIns="45720" rIns="91440" bIns="45720" anchor="t" anchorCtr="0"/>
          <a:p>
            <a:pPr>
              <a:buFont typeface="Monotype Sorts" pitchFamily="2" charset="2"/>
              <a:buNone/>
            </a:pPr>
            <a:r>
              <a:rPr lang="en-US" altLang="zh-CN" sz="2800" dirty="0">
                <a:ea typeface="宋体" panose="02010600030101010101" pitchFamily="2" charset="-122"/>
              </a:rPr>
              <a:t>M(</a:t>
            </a:r>
            <a:r>
              <a:rPr lang="en-US" altLang="zh-CN" sz="2800" i="1" dirty="0">
                <a:ea typeface="宋体" panose="02010600030101010101" pitchFamily="2" charset="-122"/>
              </a:rPr>
              <a:t>n</a:t>
            </a:r>
            <a:r>
              <a:rPr lang="en-US" altLang="zh-CN" sz="2800" dirty="0">
                <a:ea typeface="宋体" panose="02010600030101010101" pitchFamily="2" charset="-122"/>
              </a:rPr>
              <a:t>) = M(</a:t>
            </a:r>
            <a:r>
              <a:rPr lang="en-US" altLang="zh-CN" sz="2800" i="1" dirty="0">
                <a:ea typeface="宋体" panose="02010600030101010101" pitchFamily="2" charset="-122"/>
              </a:rPr>
              <a:t>n</a:t>
            </a:r>
            <a:r>
              <a:rPr lang="en-US" altLang="zh-CN" sz="2800" dirty="0">
                <a:ea typeface="宋体" panose="02010600030101010101" pitchFamily="2" charset="-122"/>
              </a:rPr>
              <a:t>-1) + 1 + M(</a:t>
            </a:r>
            <a:r>
              <a:rPr lang="en-US" altLang="zh-CN" sz="2800" i="1" dirty="0">
                <a:ea typeface="宋体" panose="02010600030101010101" pitchFamily="2" charset="-122"/>
              </a:rPr>
              <a:t>n</a:t>
            </a:r>
            <a:r>
              <a:rPr lang="en-US" altLang="zh-CN" sz="2800" dirty="0">
                <a:ea typeface="宋体" panose="02010600030101010101" pitchFamily="2" charset="-122"/>
              </a:rPr>
              <a:t>-1)  for n &gt; 1</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M(</a:t>
            </a:r>
            <a:r>
              <a:rPr lang="en-US" altLang="zh-CN" sz="2800" i="1" dirty="0">
                <a:ea typeface="宋体" panose="02010600030101010101" pitchFamily="2" charset="-122"/>
              </a:rPr>
              <a:t>n</a:t>
            </a:r>
            <a:r>
              <a:rPr lang="en-US" altLang="zh-CN" sz="2800" dirty="0">
                <a:ea typeface="宋体" panose="02010600030101010101" pitchFamily="2" charset="-122"/>
              </a:rPr>
              <a:t>) = 2M(</a:t>
            </a:r>
            <a:r>
              <a:rPr lang="en-US" altLang="zh-CN" sz="2800" i="1" dirty="0">
                <a:ea typeface="宋体" panose="02010600030101010101" pitchFamily="2" charset="-122"/>
              </a:rPr>
              <a:t>n</a:t>
            </a:r>
            <a:r>
              <a:rPr lang="en-US" altLang="zh-CN" sz="2800" dirty="0">
                <a:ea typeface="宋体" panose="02010600030101010101" pitchFamily="2" charset="-122"/>
              </a:rPr>
              <a:t>-1) + 1 for n &gt; 1,  M(1) = 1</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M(n) = 2M(n-1) + 1 </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 2[2M(</a:t>
            </a:r>
            <a:r>
              <a:rPr lang="en-US" altLang="zh-CN" sz="2800" i="1" dirty="0">
                <a:ea typeface="宋体" panose="02010600030101010101" pitchFamily="2" charset="-122"/>
              </a:rPr>
              <a:t>n</a:t>
            </a:r>
            <a:r>
              <a:rPr lang="en-US" altLang="zh-CN" sz="2800" dirty="0">
                <a:ea typeface="宋体" panose="02010600030101010101" pitchFamily="2" charset="-122"/>
              </a:rPr>
              <a:t>-2) + 1]+1=2*2*M(</a:t>
            </a:r>
            <a:r>
              <a:rPr lang="en-US" altLang="zh-CN" sz="2800" i="1" dirty="0">
                <a:ea typeface="宋体" panose="02010600030101010101" pitchFamily="2" charset="-122"/>
              </a:rPr>
              <a:t>n</a:t>
            </a:r>
            <a:r>
              <a:rPr lang="en-US" altLang="zh-CN" sz="2800" dirty="0">
                <a:ea typeface="宋体" panose="02010600030101010101" pitchFamily="2" charset="-122"/>
              </a:rPr>
              <a:t>-2)+2+1</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 2*2 [2M(</a:t>
            </a:r>
            <a:r>
              <a:rPr lang="en-US" altLang="zh-CN" sz="2800" i="1" dirty="0">
                <a:ea typeface="宋体" panose="02010600030101010101" pitchFamily="2" charset="-122"/>
              </a:rPr>
              <a:t>n</a:t>
            </a:r>
            <a:r>
              <a:rPr lang="en-US" altLang="zh-CN" sz="2800" dirty="0">
                <a:ea typeface="宋体" panose="02010600030101010101" pitchFamily="2" charset="-122"/>
              </a:rPr>
              <a:t>-3) + 1]+2+1</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 2*2*2*M(</a:t>
            </a:r>
            <a:r>
              <a:rPr lang="en-US" altLang="zh-CN" sz="2800" i="1" dirty="0">
                <a:ea typeface="宋体" panose="02010600030101010101" pitchFamily="2" charset="-122"/>
              </a:rPr>
              <a:t>n</a:t>
            </a:r>
            <a:r>
              <a:rPr lang="en-US" altLang="zh-CN" sz="2800" dirty="0">
                <a:ea typeface="宋体" panose="02010600030101010101" pitchFamily="2" charset="-122"/>
              </a:rPr>
              <a:t>-3)+2*2+2+1</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=2^(n-1)*M(n-(n-1))+2^(n-1)-1</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=2^(n-1)*M(1)+2^(n-1)-1</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=2^(n-1)+2^(n-1)-1=2^n-1</a:t>
            </a:r>
            <a:endParaRPr lang="en-US" altLang="zh-CN" sz="28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0115">
                                            <p:txEl>
                                              <p:charRg st="0" end="38"/>
                                            </p:txEl>
                                          </p:spTgt>
                                        </p:tgtEl>
                                        <p:attrNameLst>
                                          <p:attrName>style.visibility</p:attrName>
                                        </p:attrNameLst>
                                      </p:cBhvr>
                                      <p:to>
                                        <p:strVal val="visible"/>
                                      </p:to>
                                    </p:set>
                                    <p:animEffect transition="in" filter="blinds(horizontal)">
                                      <p:cBhvr>
                                        <p:cTn id="7" dur="500"/>
                                        <p:tgtEl>
                                          <p:spTgt spid="90115">
                                            <p:txEl>
                                              <p:charRg st="0" end="3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0115">
                                            <p:txEl>
                                              <p:charRg st="38" end="78"/>
                                            </p:txEl>
                                          </p:spTgt>
                                        </p:tgtEl>
                                        <p:attrNameLst>
                                          <p:attrName>style.visibility</p:attrName>
                                        </p:attrNameLst>
                                      </p:cBhvr>
                                      <p:to>
                                        <p:strVal val="visible"/>
                                      </p:to>
                                    </p:set>
                                    <p:animEffect transition="in" filter="blinds(horizontal)">
                                      <p:cBhvr>
                                        <p:cTn id="12" dur="500"/>
                                        <p:tgtEl>
                                          <p:spTgt spid="90115">
                                            <p:txEl>
                                              <p:charRg st="38" end="7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0115">
                                            <p:txEl>
                                              <p:charRg st="78" end="98"/>
                                            </p:txEl>
                                          </p:spTgt>
                                        </p:tgtEl>
                                        <p:attrNameLst>
                                          <p:attrName>style.visibility</p:attrName>
                                        </p:attrNameLst>
                                      </p:cBhvr>
                                      <p:to>
                                        <p:strVal val="visible"/>
                                      </p:to>
                                    </p:set>
                                    <p:animEffect transition="in" filter="blinds(horizontal)">
                                      <p:cBhvr>
                                        <p:cTn id="17" dur="500"/>
                                        <p:tgtEl>
                                          <p:spTgt spid="90115">
                                            <p:txEl>
                                              <p:charRg st="78" end="98"/>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90115">
                                            <p:txEl>
                                              <p:charRg st="98" end="140"/>
                                            </p:txEl>
                                          </p:spTgt>
                                        </p:tgtEl>
                                        <p:attrNameLst>
                                          <p:attrName>style.visibility</p:attrName>
                                        </p:attrNameLst>
                                      </p:cBhvr>
                                      <p:to>
                                        <p:strVal val="visible"/>
                                      </p:to>
                                    </p:set>
                                    <p:animEffect transition="in" filter="blinds(horizontal)">
                                      <p:cBhvr>
                                        <p:cTn id="20" dur="500"/>
                                        <p:tgtEl>
                                          <p:spTgt spid="90115">
                                            <p:txEl>
                                              <p:charRg st="98" end="14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0115">
                                            <p:txEl>
                                              <p:charRg st="140" end="172"/>
                                            </p:txEl>
                                          </p:spTgt>
                                        </p:tgtEl>
                                        <p:attrNameLst>
                                          <p:attrName>style.visibility</p:attrName>
                                        </p:attrNameLst>
                                      </p:cBhvr>
                                      <p:to>
                                        <p:strVal val="visible"/>
                                      </p:to>
                                    </p:set>
                                    <p:animEffect transition="in" filter="blinds(horizontal)">
                                      <p:cBhvr>
                                        <p:cTn id="23" dur="500"/>
                                        <p:tgtEl>
                                          <p:spTgt spid="90115">
                                            <p:txEl>
                                              <p:charRg st="140" end="17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0115">
                                            <p:txEl>
                                              <p:charRg st="172" end="203"/>
                                            </p:txEl>
                                          </p:spTgt>
                                        </p:tgtEl>
                                        <p:attrNameLst>
                                          <p:attrName>style.visibility</p:attrName>
                                        </p:attrNameLst>
                                      </p:cBhvr>
                                      <p:to>
                                        <p:strVal val="visible"/>
                                      </p:to>
                                    </p:set>
                                    <p:animEffect transition="in" filter="blinds(horizontal)">
                                      <p:cBhvr>
                                        <p:cTn id="26" dur="500"/>
                                        <p:tgtEl>
                                          <p:spTgt spid="90115">
                                            <p:txEl>
                                              <p:charRg st="172" end="203"/>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90115">
                                            <p:txEl>
                                              <p:charRg st="203" end="215"/>
                                            </p:txEl>
                                          </p:spTgt>
                                        </p:tgtEl>
                                        <p:attrNameLst>
                                          <p:attrName>style.visibility</p:attrName>
                                        </p:attrNameLst>
                                      </p:cBhvr>
                                      <p:to>
                                        <p:strVal val="visible"/>
                                      </p:to>
                                    </p:set>
                                    <p:animEffect transition="in" filter="blinds(horizontal)">
                                      <p:cBhvr>
                                        <p:cTn id="29" dur="500"/>
                                        <p:tgtEl>
                                          <p:spTgt spid="90115">
                                            <p:txEl>
                                              <p:charRg st="203" end="215"/>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90115">
                                            <p:txEl>
                                              <p:charRg st="215" end="253"/>
                                            </p:txEl>
                                          </p:spTgt>
                                        </p:tgtEl>
                                        <p:attrNameLst>
                                          <p:attrName>style.visibility</p:attrName>
                                        </p:attrNameLst>
                                      </p:cBhvr>
                                      <p:to>
                                        <p:strVal val="visible"/>
                                      </p:to>
                                    </p:set>
                                    <p:animEffect transition="in" filter="blinds(horizontal)">
                                      <p:cBhvr>
                                        <p:cTn id="32" dur="500"/>
                                        <p:tgtEl>
                                          <p:spTgt spid="90115">
                                            <p:txEl>
                                              <p:charRg st="215" end="253"/>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90115">
                                            <p:txEl>
                                              <p:charRg st="253" end="285"/>
                                            </p:txEl>
                                          </p:spTgt>
                                        </p:tgtEl>
                                        <p:attrNameLst>
                                          <p:attrName>style.visibility</p:attrName>
                                        </p:attrNameLst>
                                      </p:cBhvr>
                                      <p:to>
                                        <p:strVal val="visible"/>
                                      </p:to>
                                    </p:set>
                                    <p:animEffect transition="in" filter="blinds(horizontal)">
                                      <p:cBhvr>
                                        <p:cTn id="35" dur="500"/>
                                        <p:tgtEl>
                                          <p:spTgt spid="90115">
                                            <p:txEl>
                                              <p:charRg st="253" end="285"/>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90115">
                                            <p:txEl>
                                              <p:charRg st="285" end="318"/>
                                            </p:txEl>
                                          </p:spTgt>
                                        </p:tgtEl>
                                        <p:attrNameLst>
                                          <p:attrName>style.visibility</p:attrName>
                                        </p:attrNameLst>
                                      </p:cBhvr>
                                      <p:to>
                                        <p:strVal val="visible"/>
                                      </p:to>
                                    </p:set>
                                    <p:animEffect transition="in" filter="blinds(horizontal)">
                                      <p:cBhvr>
                                        <p:cTn id="38" dur="500"/>
                                        <p:tgtEl>
                                          <p:spTgt spid="90115">
                                            <p:txEl>
                                              <p:charRg st="285" end="3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Rectangle 2"/>
          <p:cNvSpPr>
            <a:spLocks noGrp="1"/>
          </p:cNvSpPr>
          <p:nvPr>
            <p:ph type="title"/>
          </p:nvPr>
        </p:nvSpPr>
        <p:spPr>
          <a:xfrm>
            <a:off x="762000" y="533400"/>
            <a:ext cx="8153400" cy="609600"/>
          </a:xfrm>
          <a:ln/>
        </p:spPr>
        <p:txBody>
          <a:bodyPr vert="horz" wrap="square" lIns="91440" tIns="45720" rIns="91440" bIns="45720" anchor="ctr" anchorCtr="0"/>
          <a:p>
            <a:r>
              <a:rPr lang="en-US" altLang="zh-CN" sz="2400" dirty="0">
                <a:ea typeface="宋体" panose="02010600030101010101" pitchFamily="2" charset="-122"/>
              </a:rPr>
              <a:t>Tree of calls for the Tower of Hanoi Puzzle</a:t>
            </a:r>
            <a:endParaRPr lang="en-US" altLang="zh-CN" sz="2400" dirty="0">
              <a:ea typeface="宋体" panose="02010600030101010101" pitchFamily="2" charset="-122"/>
            </a:endParaRPr>
          </a:p>
        </p:txBody>
      </p:sp>
      <p:sp>
        <p:nvSpPr>
          <p:cNvPr id="117762" name="Rectangle 4"/>
          <p:cNvSpPr/>
          <p:nvPr/>
        </p:nvSpPr>
        <p:spPr>
          <a:xfrm>
            <a:off x="0" y="0"/>
            <a:ext cx="8839200" cy="457200"/>
          </a:xfrm>
          <a:prstGeom prst="rect">
            <a:avLst/>
          </a:prstGeom>
          <a:noFill/>
          <a:ln w="9525">
            <a:noFill/>
          </a:ln>
        </p:spPr>
        <p:txBody>
          <a:bodyPr anchor="t" anchorCtr="0">
            <a:spAutoFit/>
          </a:bodyPr>
          <a:p>
            <a:endParaRPr lang="zh-CN" altLang="zh-CN" dirty="0">
              <a:latin typeface="Arial" panose="020B0604020202020204" pitchFamily="34" charset="0"/>
              <a:ea typeface="宋体" panose="02010600030101010101" pitchFamily="2" charset="-122"/>
            </a:endParaRPr>
          </a:p>
        </p:txBody>
      </p:sp>
      <p:pic>
        <p:nvPicPr>
          <p:cNvPr id="117763" name="Picture 5" descr="Fig 2"/>
          <p:cNvPicPr>
            <a:picLocks noChangeAspect="1"/>
          </p:cNvPicPr>
          <p:nvPr/>
        </p:nvPicPr>
        <p:blipFill>
          <a:blip r:embed="rId1"/>
          <a:stretch>
            <a:fillRect/>
          </a:stretch>
        </p:blipFill>
        <p:spPr>
          <a:xfrm>
            <a:off x="0" y="2057400"/>
            <a:ext cx="8686800" cy="34544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graphicFrame>
        <p:nvGraphicFramePr>
          <p:cNvPr id="1026" name="Object 19"/>
          <p:cNvGraphicFramePr>
            <a:graphicFrameLocks noChangeAspect="1"/>
          </p:cNvGraphicFramePr>
          <p:nvPr/>
        </p:nvGraphicFramePr>
        <p:xfrm>
          <a:off x="1524000" y="2057400"/>
          <a:ext cx="5527675" cy="990600"/>
        </p:xfrm>
        <a:graphic>
          <a:graphicData uri="http://schemas.openxmlformats.org/presentationml/2006/ole">
            <mc:AlternateContent xmlns:mc="http://schemas.openxmlformats.org/markup-compatibility/2006">
              <mc:Choice xmlns:v="urn:schemas-microsoft-com:vml" Requires="v">
                <p:oleObj spid="_x0000_s3076" name="" r:id="rId1" imgW="2197100" imgH="393700" progId="Equation.DSMT4">
                  <p:embed/>
                </p:oleObj>
              </mc:Choice>
              <mc:Fallback>
                <p:oleObj name="" r:id="rId1" imgW="2197100" imgH="393700" progId="Equation.DSMT4">
                  <p:embed/>
                  <p:pic>
                    <p:nvPicPr>
                      <p:cNvPr id="0" name="图片 3075"/>
                      <p:cNvPicPr/>
                      <p:nvPr/>
                    </p:nvPicPr>
                    <p:blipFill>
                      <a:blip r:embed="rId2"/>
                      <a:stretch>
                        <a:fillRect/>
                      </a:stretch>
                    </p:blipFill>
                    <p:spPr>
                      <a:xfrm>
                        <a:off x="1524000" y="2057400"/>
                        <a:ext cx="5527675" cy="990600"/>
                      </a:xfrm>
                      <a:prstGeom prst="rect">
                        <a:avLst/>
                      </a:prstGeom>
                      <a:noFill/>
                      <a:ln w="38100">
                        <a:noFill/>
                        <a:miter/>
                      </a:ln>
                    </p:spPr>
                  </p:pic>
                </p:oleObj>
              </mc:Fallback>
            </mc:AlternateContent>
          </a:graphicData>
        </a:graphic>
      </p:graphicFrame>
      <p:graphicFrame>
        <p:nvGraphicFramePr>
          <p:cNvPr id="1027" name="Object 20"/>
          <p:cNvGraphicFramePr>
            <a:graphicFrameLocks noChangeAspect="1"/>
          </p:cNvGraphicFramePr>
          <p:nvPr/>
        </p:nvGraphicFramePr>
        <p:xfrm>
          <a:off x="1676400" y="3733800"/>
          <a:ext cx="5257800" cy="2009775"/>
        </p:xfrm>
        <a:graphic>
          <a:graphicData uri="http://schemas.openxmlformats.org/presentationml/2006/ole">
            <mc:AlternateContent xmlns:mc="http://schemas.openxmlformats.org/markup-compatibility/2006">
              <mc:Choice xmlns:v="urn:schemas-microsoft-com:vml" Requires="v">
                <p:oleObj spid="_x0000_s3077" name="" r:id="rId3" imgW="1993900" imgH="762000" progId="Equation.DSMT4">
                  <p:embed/>
                </p:oleObj>
              </mc:Choice>
              <mc:Fallback>
                <p:oleObj name="" r:id="rId3" imgW="1993900" imgH="762000" progId="Equation.DSMT4">
                  <p:embed/>
                  <p:pic>
                    <p:nvPicPr>
                      <p:cNvPr id="0" name="图片 3076"/>
                      <p:cNvPicPr/>
                      <p:nvPr/>
                    </p:nvPicPr>
                    <p:blipFill>
                      <a:blip r:embed="rId4"/>
                      <a:stretch>
                        <a:fillRect/>
                      </a:stretch>
                    </p:blipFill>
                    <p:spPr>
                      <a:xfrm>
                        <a:off x="1676400" y="3733800"/>
                        <a:ext cx="5257800" cy="20097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linds(horizontal)">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Rectangle 2"/>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Example 3: Counting #bits</a:t>
            </a:r>
            <a:endParaRPr lang="en-US" altLang="zh-CN" dirty="0">
              <a:ea typeface="宋体" panose="02010600030101010101" pitchFamily="2" charset="-122"/>
            </a:endParaRPr>
          </a:p>
        </p:txBody>
      </p:sp>
      <p:pic>
        <p:nvPicPr>
          <p:cNvPr id="119810" name="Picture 4" descr="2_4b"/>
          <p:cNvPicPr>
            <a:picLocks noGrp="1" noChangeAspect="1"/>
          </p:cNvPicPr>
          <p:nvPr>
            <p:ph idx="1"/>
          </p:nvPr>
        </p:nvPicPr>
        <p:blipFill>
          <a:blip r:embed="rId1"/>
          <a:stretch>
            <a:fillRect/>
          </a:stretch>
        </p:blipFill>
        <p:spPr>
          <a:xfrm>
            <a:off x="381000" y="1752600"/>
            <a:ext cx="8534400" cy="1952625"/>
          </a:xfrm>
          <a:solidFill>
            <a:schemeClr val="tx1"/>
          </a:solid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graphicFrame>
        <p:nvGraphicFramePr>
          <p:cNvPr id="121859" name="Object 2"/>
          <p:cNvGraphicFramePr>
            <a:graphicFrameLocks noChangeAspect="1"/>
          </p:cNvGraphicFramePr>
          <p:nvPr/>
        </p:nvGraphicFramePr>
        <p:xfrm>
          <a:off x="533400" y="1284288"/>
          <a:ext cx="3535363" cy="696912"/>
        </p:xfrm>
        <a:graphic>
          <a:graphicData uri="http://schemas.openxmlformats.org/presentationml/2006/ole">
            <mc:AlternateContent xmlns:mc="http://schemas.openxmlformats.org/markup-compatibility/2006">
              <mc:Choice xmlns:v="urn:schemas-microsoft-com:vml" Requires="v">
                <p:oleObj spid="_x0000_s3111" name="" r:id="rId1" imgW="1256665" imgH="254000" progId="Equation.DSMT4">
                  <p:embed/>
                </p:oleObj>
              </mc:Choice>
              <mc:Fallback>
                <p:oleObj name="" r:id="rId1" imgW="1256665" imgH="254000" progId="Equation.DSMT4">
                  <p:embed/>
                  <p:pic>
                    <p:nvPicPr>
                      <p:cNvPr id="0" name="图片 3110"/>
                      <p:cNvPicPr/>
                      <p:nvPr/>
                    </p:nvPicPr>
                    <p:blipFill>
                      <a:blip r:embed="rId2"/>
                      <a:stretch>
                        <a:fillRect/>
                      </a:stretch>
                    </p:blipFill>
                    <p:spPr>
                      <a:xfrm>
                        <a:off x="533400" y="1284288"/>
                        <a:ext cx="3535363" cy="696912"/>
                      </a:xfrm>
                      <a:prstGeom prst="rect">
                        <a:avLst/>
                      </a:prstGeom>
                      <a:noFill/>
                      <a:ln w="38100">
                        <a:noFill/>
                        <a:miter/>
                      </a:ln>
                    </p:spPr>
                  </p:pic>
                </p:oleObj>
              </mc:Fallback>
            </mc:AlternateContent>
          </a:graphicData>
        </a:graphic>
      </p:graphicFrame>
      <p:graphicFrame>
        <p:nvGraphicFramePr>
          <p:cNvPr id="121860" name="Object 3"/>
          <p:cNvGraphicFramePr>
            <a:graphicFrameLocks noChangeAspect="1"/>
          </p:cNvGraphicFramePr>
          <p:nvPr/>
        </p:nvGraphicFramePr>
        <p:xfrm>
          <a:off x="4648200" y="1328738"/>
          <a:ext cx="1927225" cy="593725"/>
        </p:xfrm>
        <a:graphic>
          <a:graphicData uri="http://schemas.openxmlformats.org/presentationml/2006/ole">
            <mc:AlternateContent xmlns:mc="http://schemas.openxmlformats.org/markup-compatibility/2006">
              <mc:Choice xmlns:v="urn:schemas-microsoft-com:vml" Requires="v">
                <p:oleObj spid="_x0000_s3109" name="" r:id="rId3" imgW="685800" imgH="215900" progId="Equation.DSMT4">
                  <p:embed/>
                </p:oleObj>
              </mc:Choice>
              <mc:Fallback>
                <p:oleObj name="" r:id="rId3" imgW="685800" imgH="215900" progId="Equation.DSMT4">
                  <p:embed/>
                  <p:pic>
                    <p:nvPicPr>
                      <p:cNvPr id="0" name="图片 3108"/>
                      <p:cNvPicPr/>
                      <p:nvPr/>
                    </p:nvPicPr>
                    <p:blipFill>
                      <a:blip r:embed="rId4"/>
                      <a:stretch>
                        <a:fillRect/>
                      </a:stretch>
                    </p:blipFill>
                    <p:spPr>
                      <a:xfrm>
                        <a:off x="4648200" y="1328738"/>
                        <a:ext cx="1927225" cy="593725"/>
                      </a:xfrm>
                      <a:prstGeom prst="rect">
                        <a:avLst/>
                      </a:prstGeom>
                      <a:noFill/>
                      <a:ln w="38100">
                        <a:noFill/>
                        <a:miter/>
                      </a:ln>
                    </p:spPr>
                  </p:pic>
                </p:oleObj>
              </mc:Fallback>
            </mc:AlternateContent>
          </a:graphicData>
        </a:graphic>
      </p:graphicFrame>
      <p:graphicFrame>
        <p:nvGraphicFramePr>
          <p:cNvPr id="121861" name="Object 4"/>
          <p:cNvGraphicFramePr>
            <a:graphicFrameLocks noChangeAspect="1"/>
          </p:cNvGraphicFramePr>
          <p:nvPr/>
        </p:nvGraphicFramePr>
        <p:xfrm>
          <a:off x="581025" y="1905000"/>
          <a:ext cx="1400175" cy="533400"/>
        </p:xfrm>
        <a:graphic>
          <a:graphicData uri="http://schemas.openxmlformats.org/presentationml/2006/ole">
            <mc:AlternateContent xmlns:mc="http://schemas.openxmlformats.org/markup-compatibility/2006">
              <mc:Choice xmlns:v="urn:schemas-microsoft-com:vml" Requires="v">
                <p:oleObj spid="_x0000_s3110" name="" r:id="rId5" imgW="533400" imgH="203200" progId="Equation.DSMT4">
                  <p:embed/>
                </p:oleObj>
              </mc:Choice>
              <mc:Fallback>
                <p:oleObj name="" r:id="rId5" imgW="533400" imgH="203200" progId="Equation.DSMT4">
                  <p:embed/>
                  <p:pic>
                    <p:nvPicPr>
                      <p:cNvPr id="0" name="图片 3109"/>
                      <p:cNvPicPr/>
                      <p:nvPr/>
                    </p:nvPicPr>
                    <p:blipFill>
                      <a:blip r:embed="rId6"/>
                      <a:stretch>
                        <a:fillRect/>
                      </a:stretch>
                    </p:blipFill>
                    <p:spPr>
                      <a:xfrm>
                        <a:off x="581025" y="1905000"/>
                        <a:ext cx="1400175" cy="533400"/>
                      </a:xfrm>
                      <a:prstGeom prst="rect">
                        <a:avLst/>
                      </a:prstGeom>
                      <a:noFill/>
                      <a:ln w="38100">
                        <a:noFill/>
                        <a:miter/>
                      </a:ln>
                    </p:spPr>
                  </p:pic>
                </p:oleObj>
              </mc:Fallback>
            </mc:AlternateContent>
          </a:graphicData>
        </a:graphic>
      </p:graphicFrame>
      <p:graphicFrame>
        <p:nvGraphicFramePr>
          <p:cNvPr id="121862" name="Object 5"/>
          <p:cNvGraphicFramePr>
            <a:graphicFrameLocks noChangeAspect="1"/>
          </p:cNvGraphicFramePr>
          <p:nvPr/>
        </p:nvGraphicFramePr>
        <p:xfrm>
          <a:off x="557213" y="2447925"/>
          <a:ext cx="3100387" cy="600075"/>
        </p:xfrm>
        <a:graphic>
          <a:graphicData uri="http://schemas.openxmlformats.org/presentationml/2006/ole">
            <mc:AlternateContent xmlns:mc="http://schemas.openxmlformats.org/markup-compatibility/2006">
              <mc:Choice xmlns:v="urn:schemas-microsoft-com:vml" Requires="v">
                <p:oleObj spid="_x0000_s3113" name="" r:id="rId7" imgW="1181100" imgH="228600" progId="Equation.DSMT4">
                  <p:embed/>
                </p:oleObj>
              </mc:Choice>
              <mc:Fallback>
                <p:oleObj name="" r:id="rId7" imgW="1181100" imgH="228600" progId="Equation.DSMT4">
                  <p:embed/>
                  <p:pic>
                    <p:nvPicPr>
                      <p:cNvPr id="0" name="图片 3112"/>
                      <p:cNvPicPr/>
                      <p:nvPr/>
                    </p:nvPicPr>
                    <p:blipFill>
                      <a:blip r:embed="rId8"/>
                      <a:stretch>
                        <a:fillRect/>
                      </a:stretch>
                    </p:blipFill>
                    <p:spPr>
                      <a:xfrm>
                        <a:off x="557213" y="2447925"/>
                        <a:ext cx="3100387" cy="600075"/>
                      </a:xfrm>
                      <a:prstGeom prst="rect">
                        <a:avLst/>
                      </a:prstGeom>
                      <a:noFill/>
                      <a:ln w="38100">
                        <a:noFill/>
                        <a:miter/>
                      </a:ln>
                    </p:spPr>
                  </p:pic>
                </p:oleObj>
              </mc:Fallback>
            </mc:AlternateContent>
          </a:graphicData>
        </a:graphic>
      </p:graphicFrame>
      <p:graphicFrame>
        <p:nvGraphicFramePr>
          <p:cNvPr id="121863" name="Object 6"/>
          <p:cNvGraphicFramePr>
            <a:graphicFrameLocks noChangeAspect="1"/>
          </p:cNvGraphicFramePr>
          <p:nvPr/>
        </p:nvGraphicFramePr>
        <p:xfrm>
          <a:off x="304800" y="2997200"/>
          <a:ext cx="4762500" cy="2413000"/>
        </p:xfrm>
        <a:graphic>
          <a:graphicData uri="http://schemas.openxmlformats.org/presentationml/2006/ole">
            <mc:AlternateContent xmlns:mc="http://schemas.openxmlformats.org/markup-compatibility/2006">
              <mc:Choice xmlns:v="urn:schemas-microsoft-com:vml" Requires="v">
                <p:oleObj spid="_x0000_s3108" name="" r:id="rId9" imgW="1905000" imgH="965200" progId="Equation.DSMT4">
                  <p:embed/>
                </p:oleObj>
              </mc:Choice>
              <mc:Fallback>
                <p:oleObj name="" r:id="rId9" imgW="1905000" imgH="965200" progId="Equation.DSMT4">
                  <p:embed/>
                  <p:pic>
                    <p:nvPicPr>
                      <p:cNvPr id="0" name="图片 3107"/>
                      <p:cNvPicPr/>
                      <p:nvPr/>
                    </p:nvPicPr>
                    <p:blipFill>
                      <a:blip r:embed="rId10"/>
                      <a:stretch>
                        <a:fillRect/>
                      </a:stretch>
                    </p:blipFill>
                    <p:spPr>
                      <a:xfrm>
                        <a:off x="304800" y="2997200"/>
                        <a:ext cx="4762500" cy="2413000"/>
                      </a:xfrm>
                      <a:prstGeom prst="rect">
                        <a:avLst/>
                      </a:prstGeom>
                      <a:noFill/>
                      <a:ln w="38100">
                        <a:noFill/>
                        <a:miter/>
                      </a:ln>
                    </p:spPr>
                  </p:pic>
                </p:oleObj>
              </mc:Fallback>
            </mc:AlternateContent>
          </a:graphicData>
        </a:graphic>
      </p:graphicFrame>
      <p:graphicFrame>
        <p:nvGraphicFramePr>
          <p:cNvPr id="121864" name="Object 7"/>
          <p:cNvGraphicFramePr>
            <a:graphicFrameLocks noChangeAspect="1"/>
          </p:cNvGraphicFramePr>
          <p:nvPr/>
        </p:nvGraphicFramePr>
        <p:xfrm>
          <a:off x="1143000" y="5715000"/>
          <a:ext cx="4214813" cy="627063"/>
        </p:xfrm>
        <a:graphic>
          <a:graphicData uri="http://schemas.openxmlformats.org/presentationml/2006/ole">
            <mc:AlternateContent xmlns:mc="http://schemas.openxmlformats.org/markup-compatibility/2006">
              <mc:Choice xmlns:v="urn:schemas-microsoft-com:vml" Requires="v">
                <p:oleObj spid="_x0000_s3112" name="" r:id="rId11" imgW="1498600" imgH="228600" progId="Equation.DSMT4">
                  <p:embed/>
                </p:oleObj>
              </mc:Choice>
              <mc:Fallback>
                <p:oleObj name="" r:id="rId11" imgW="1498600" imgH="228600" progId="Equation.DSMT4">
                  <p:embed/>
                  <p:pic>
                    <p:nvPicPr>
                      <p:cNvPr id="0" name="图片 3111"/>
                      <p:cNvPicPr/>
                      <p:nvPr/>
                    </p:nvPicPr>
                    <p:blipFill>
                      <a:blip r:embed="rId12"/>
                      <a:stretch>
                        <a:fillRect/>
                      </a:stretch>
                    </p:blipFill>
                    <p:spPr>
                      <a:xfrm>
                        <a:off x="1143000" y="5715000"/>
                        <a:ext cx="4214813" cy="627063"/>
                      </a:xfrm>
                      <a:prstGeom prst="rect">
                        <a:avLst/>
                      </a:prstGeom>
                      <a:noFill/>
                      <a:ln w="38100">
                        <a:noFill/>
                        <a:miter/>
                      </a:ln>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2" name="灯片编号占位符 5"/>
          <p:cNvSpPr txBox="1">
            <a:spLocks noGrp="1"/>
          </p:cNvSpPr>
          <p:nvPr/>
        </p:nvSpPr>
        <p:spPr bwMode="auto">
          <a:xfrm>
            <a:off x="3124200" y="6477000"/>
            <a:ext cx="2133600" cy="320675"/>
          </a:xfrm>
          <a:prstGeom prst="rect">
            <a:avLst/>
          </a:prstGeom>
          <a:noFill/>
          <a:ln>
            <a:miter lim="800000"/>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22883" name="Rectangle 2"/>
          <p:cNvSpPr>
            <a:spLocks noGrp="1"/>
          </p:cNvSpPr>
          <p:nvPr>
            <p:ph type="title" idx="4294967295"/>
          </p:nvPr>
        </p:nvSpPr>
        <p:spPr>
          <a:ln/>
        </p:spPr>
        <p:txBody>
          <a:bodyPr vert="horz" wrap="square" lIns="91440" tIns="45720" rIns="91440" bIns="45720" anchor="ctr" anchorCtr="0"/>
          <a:p>
            <a:pPr eaLnBrk="1" hangingPunct="1"/>
            <a:endParaRPr lang="zh-CN" altLang="zh-CN" dirty="0">
              <a:ea typeface="宋体" panose="02010600030101010101" pitchFamily="2" charset="-122"/>
            </a:endParaRPr>
          </a:p>
        </p:txBody>
      </p:sp>
      <p:grpSp>
        <p:nvGrpSpPr>
          <p:cNvPr id="122884" name="Group 4"/>
          <p:cNvGrpSpPr/>
          <p:nvPr/>
        </p:nvGrpSpPr>
        <p:grpSpPr>
          <a:xfrm>
            <a:off x="1981200" y="2819400"/>
            <a:ext cx="5029200" cy="2438400"/>
            <a:chOff x="1997" y="1314"/>
            <a:chExt cx="1889" cy="1009"/>
          </a:xfrm>
        </p:grpSpPr>
        <p:grpSp>
          <p:nvGrpSpPr>
            <p:cNvPr id="122885" name="Group 5"/>
            <p:cNvGrpSpPr/>
            <p:nvPr/>
          </p:nvGrpSpPr>
          <p:grpSpPr>
            <a:xfrm>
              <a:off x="1997" y="1404"/>
              <a:ext cx="1889" cy="919"/>
              <a:chOff x="1973" y="1027"/>
              <a:chExt cx="1926" cy="937"/>
            </a:xfrm>
          </p:grpSpPr>
          <p:sp>
            <p:nvSpPr>
              <p:cNvPr id="55302" name="Oval 6"/>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3" name="Oval 7"/>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5304" name="Oval 8"/>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5" name="Oval 9"/>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6" name="Oval 10"/>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7" name="Oval 11"/>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22892" name="Rectangle 3"/>
          <p:cNvSpPr>
            <a:spLocks noGrp="1"/>
          </p:cNvSpPr>
          <p:nvPr>
            <p:ph type="body" idx="4294967295"/>
          </p:nvPr>
        </p:nvSpPr>
        <p:spPr>
          <a:xfrm>
            <a:off x="2667000" y="3200400"/>
            <a:ext cx="5029200" cy="914400"/>
          </a:xfrm>
          <a:ln/>
        </p:spPr>
        <p:txBody>
          <a:bodyPr vert="horz" wrap="square" lIns="91440" tIns="45720" rIns="91440" bIns="45720" anchor="t" anchorCtr="0"/>
          <a:p>
            <a:pPr eaLnBrk="1" hangingPunct="1">
              <a:lnSpc>
                <a:spcPct val="90000"/>
              </a:lnSpc>
              <a:buNone/>
            </a:pPr>
            <a:r>
              <a:rPr lang="en-US" altLang="zh-CN" sz="2800" dirty="0">
                <a:ea typeface="宋体" panose="02010600030101010101" pitchFamily="2" charset="-122"/>
              </a:rPr>
              <a:t>2.5 Fibonacci numbers</a:t>
            </a:r>
            <a:endParaRPr lang="en-US" altLang="zh-CN" sz="2800" b="1" dirty="0">
              <a:ea typeface="宋体" panose="02010600030101010101"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Rectangle 2"/>
          <p:cNvSpPr>
            <a:spLocks noGrp="1"/>
          </p:cNvSpPr>
          <p:nvPr>
            <p:ph type="title"/>
          </p:nvPr>
        </p:nvSpPr>
        <p:spPr>
          <a:xfrm>
            <a:off x="609600" y="533400"/>
            <a:ext cx="7588250" cy="685800"/>
          </a:xfrm>
          <a:ln/>
        </p:spPr>
        <p:txBody>
          <a:bodyPr vert="horz" wrap="square" lIns="91440" tIns="45720" rIns="91440" bIns="45720" anchor="ctr" anchorCtr="0"/>
          <a:p>
            <a:r>
              <a:rPr lang="en-US" altLang="zh-CN" dirty="0">
                <a:ea typeface="宋体" panose="02010600030101010101" pitchFamily="2" charset="-122"/>
              </a:rPr>
              <a:t>Fibonacci numbers</a:t>
            </a:r>
            <a:endParaRPr lang="en-US" altLang="zh-CN" dirty="0">
              <a:ea typeface="宋体" panose="02010600030101010101" pitchFamily="2" charset="-122"/>
            </a:endParaRPr>
          </a:p>
        </p:txBody>
      </p:sp>
      <p:sp>
        <p:nvSpPr>
          <p:cNvPr id="123906" name="Rectangle 3"/>
          <p:cNvSpPr>
            <a:spLocks noGrp="1"/>
          </p:cNvSpPr>
          <p:nvPr>
            <p:ph idx="1"/>
          </p:nvPr>
        </p:nvSpPr>
        <p:spPr>
          <a:xfrm>
            <a:off x="533400" y="1219200"/>
            <a:ext cx="7889875" cy="4367213"/>
          </a:xfrm>
          <a:ln/>
        </p:spPr>
        <p:txBody>
          <a:bodyPr vert="horz" wrap="square" lIns="91440" tIns="45720" rIns="91440" bIns="45720" anchor="t" anchorCtr="0"/>
          <a:p>
            <a:pPr>
              <a:buFont typeface="Monotype Sorts" pitchFamily="2" charset="2"/>
              <a:buNone/>
            </a:pPr>
            <a:r>
              <a:rPr lang="en-US" altLang="zh-CN" dirty="0">
                <a:ea typeface="宋体" panose="02010600030101010101" pitchFamily="2" charset="-122"/>
              </a:rPr>
              <a:t>The Fibonacci numbers:</a:t>
            </a:r>
            <a:endParaRPr lang="en-US" altLang="zh-CN" dirty="0">
              <a:ea typeface="宋体" panose="02010600030101010101" pitchFamily="2" charset="-122"/>
            </a:endParaRPr>
          </a:p>
          <a:p>
            <a:pPr lvl="1">
              <a:buFontTx/>
              <a:buNone/>
            </a:pPr>
            <a:r>
              <a:rPr lang="en-US" altLang="zh-CN" sz="2400" dirty="0">
                <a:ea typeface="宋体" panose="02010600030101010101" pitchFamily="2" charset="-122"/>
              </a:rPr>
              <a:t>0, 1, 1, 2, 3, 5, 8, 13, 21, … </a:t>
            </a:r>
            <a:endParaRPr lang="en-US" altLang="zh-CN" sz="2400"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The Fibonacci recurrence:</a:t>
            </a:r>
            <a:endParaRPr lang="en-US" altLang="zh-CN" dirty="0">
              <a:ea typeface="宋体" panose="02010600030101010101" pitchFamily="2" charset="-122"/>
            </a:endParaRPr>
          </a:p>
          <a:p>
            <a:pPr lvl="1">
              <a:buFontTx/>
              <a:buNone/>
            </a:pPr>
            <a:r>
              <a:rPr lang="en-US" altLang="zh-CN" sz="2400" dirty="0">
                <a:ea typeface="宋体" panose="02010600030101010101" pitchFamily="2" charset="-122"/>
              </a:rPr>
              <a:t>F(</a:t>
            </a:r>
            <a:r>
              <a:rPr lang="en-US" altLang="zh-CN" sz="2400" i="1" dirty="0">
                <a:ea typeface="宋体" panose="02010600030101010101" pitchFamily="2" charset="-122"/>
              </a:rPr>
              <a:t>n</a:t>
            </a:r>
            <a:r>
              <a:rPr lang="en-US" altLang="zh-CN" sz="2400" dirty="0">
                <a:ea typeface="宋体" panose="02010600030101010101" pitchFamily="2" charset="-122"/>
              </a:rPr>
              <a:t>) = F(</a:t>
            </a:r>
            <a:r>
              <a:rPr lang="en-US" altLang="zh-CN" sz="2400" i="1" dirty="0">
                <a:ea typeface="宋体" panose="02010600030101010101" pitchFamily="2" charset="-122"/>
              </a:rPr>
              <a:t>n</a:t>
            </a:r>
            <a:r>
              <a:rPr lang="en-US" altLang="zh-CN" sz="2400" dirty="0">
                <a:ea typeface="宋体" panose="02010600030101010101" pitchFamily="2" charset="-122"/>
              </a:rPr>
              <a:t>-1) + F(</a:t>
            </a:r>
            <a:r>
              <a:rPr lang="en-US" altLang="zh-CN" sz="2400" i="1" dirty="0">
                <a:ea typeface="宋体" panose="02010600030101010101" pitchFamily="2" charset="-122"/>
              </a:rPr>
              <a:t>n</a:t>
            </a:r>
            <a:r>
              <a:rPr lang="en-US" altLang="zh-CN" sz="2400" dirty="0">
                <a:ea typeface="宋体" panose="02010600030101010101" pitchFamily="2" charset="-122"/>
              </a:rPr>
              <a:t>-2) </a:t>
            </a:r>
            <a:endParaRPr lang="en-US" altLang="zh-CN" sz="2400" dirty="0">
              <a:ea typeface="宋体" panose="02010600030101010101" pitchFamily="2" charset="-122"/>
            </a:endParaRPr>
          </a:p>
          <a:p>
            <a:pPr lvl="1">
              <a:buFontTx/>
              <a:buNone/>
            </a:pPr>
            <a:r>
              <a:rPr lang="en-US" altLang="zh-CN" sz="2400" dirty="0">
                <a:ea typeface="宋体" panose="02010600030101010101" pitchFamily="2" charset="-122"/>
              </a:rPr>
              <a:t>F(0) = 0   </a:t>
            </a:r>
            <a:endParaRPr lang="en-US" altLang="zh-CN" sz="2400" dirty="0">
              <a:ea typeface="宋体" panose="02010600030101010101" pitchFamily="2" charset="-122"/>
            </a:endParaRPr>
          </a:p>
          <a:p>
            <a:pPr lvl="1">
              <a:buFontTx/>
              <a:buNone/>
            </a:pPr>
            <a:r>
              <a:rPr lang="en-US" altLang="zh-CN" sz="2400" dirty="0">
                <a:ea typeface="宋体" panose="02010600030101010101" pitchFamily="2" charset="-122"/>
              </a:rPr>
              <a:t>F(1) = 1</a:t>
            </a:r>
            <a:endParaRPr lang="en-US" altLang="zh-CN" sz="2400"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General 2</a:t>
            </a:r>
            <a:r>
              <a:rPr lang="en-US" altLang="zh-CN" baseline="30000" dirty="0">
                <a:ea typeface="宋体" panose="02010600030101010101" pitchFamily="2" charset="-122"/>
              </a:rPr>
              <a:t>nd</a:t>
            </a:r>
            <a:r>
              <a:rPr lang="en-US" altLang="zh-CN" dirty="0">
                <a:ea typeface="宋体" panose="02010600030101010101" pitchFamily="2" charset="-122"/>
              </a:rPr>
              <a:t> order linear homogeneous recurrence with </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constant coefficients:</a:t>
            </a:r>
            <a:endParaRPr lang="en-US" altLang="zh-CN" dirty="0">
              <a:ea typeface="宋体" panose="02010600030101010101" pitchFamily="2" charset="-122"/>
            </a:endParaRPr>
          </a:p>
          <a:p>
            <a:pPr lvl="1">
              <a:buFontTx/>
              <a:buNone/>
            </a:pPr>
            <a:r>
              <a:rPr lang="en-US" altLang="zh-CN" sz="2400" i="1" dirty="0">
                <a:ea typeface="宋体" panose="02010600030101010101" pitchFamily="2" charset="-122"/>
              </a:rPr>
              <a:t>                  a</a:t>
            </a:r>
            <a:r>
              <a:rPr lang="en-US" altLang="zh-CN" sz="2400" dirty="0">
                <a:ea typeface="宋体" panose="02010600030101010101" pitchFamily="2" charset="-122"/>
              </a:rPr>
              <a:t>X(</a:t>
            </a:r>
            <a:r>
              <a:rPr lang="en-US" altLang="zh-CN" sz="2400" i="1" dirty="0">
                <a:ea typeface="宋体" panose="02010600030101010101" pitchFamily="2" charset="-122"/>
              </a:rPr>
              <a:t>n</a:t>
            </a:r>
            <a:r>
              <a:rPr lang="en-US" altLang="zh-CN" sz="2400" dirty="0">
                <a:ea typeface="宋体" panose="02010600030101010101" pitchFamily="2" charset="-122"/>
              </a:rPr>
              <a:t>) + </a:t>
            </a:r>
            <a:r>
              <a:rPr lang="en-US" altLang="zh-CN" sz="2400" i="1" dirty="0">
                <a:ea typeface="宋体" panose="02010600030101010101" pitchFamily="2" charset="-122"/>
              </a:rPr>
              <a:t>b</a:t>
            </a:r>
            <a:r>
              <a:rPr lang="en-US" altLang="zh-CN" sz="2400" dirty="0">
                <a:ea typeface="宋体" panose="02010600030101010101" pitchFamily="2" charset="-122"/>
              </a:rPr>
              <a:t>X(</a:t>
            </a:r>
            <a:r>
              <a:rPr lang="en-US" altLang="zh-CN" sz="2400" i="1" dirty="0">
                <a:ea typeface="宋体" panose="02010600030101010101" pitchFamily="2" charset="-122"/>
              </a:rPr>
              <a:t>n</a:t>
            </a:r>
            <a:r>
              <a:rPr lang="en-US" altLang="zh-CN" sz="2400" dirty="0">
                <a:ea typeface="宋体" panose="02010600030101010101" pitchFamily="2" charset="-122"/>
              </a:rPr>
              <a:t>-1) + </a:t>
            </a:r>
            <a:r>
              <a:rPr lang="en-US" altLang="zh-CN" sz="2400" i="1" dirty="0">
                <a:ea typeface="宋体" panose="02010600030101010101" pitchFamily="2" charset="-122"/>
              </a:rPr>
              <a:t>c</a:t>
            </a:r>
            <a:r>
              <a:rPr lang="en-US" altLang="zh-CN" sz="2400" dirty="0">
                <a:ea typeface="宋体" panose="02010600030101010101" pitchFamily="2" charset="-122"/>
              </a:rPr>
              <a:t>X</a:t>
            </a:r>
            <a:r>
              <a:rPr lang="en-US" altLang="zh-CN" sz="2400" i="1" dirty="0">
                <a:ea typeface="宋体" panose="02010600030101010101" pitchFamily="2" charset="-122"/>
              </a:rPr>
              <a:t>(n</a:t>
            </a:r>
            <a:r>
              <a:rPr lang="en-US" altLang="zh-CN" sz="2400" dirty="0">
                <a:ea typeface="宋体" panose="02010600030101010101" pitchFamily="2" charset="-122"/>
              </a:rPr>
              <a:t>-2) </a:t>
            </a:r>
            <a:r>
              <a:rPr lang="en-US" altLang="zh-CN" sz="2400" i="1" dirty="0">
                <a:ea typeface="宋体" panose="02010600030101010101" pitchFamily="2" charset="-122"/>
              </a:rPr>
              <a:t>=</a:t>
            </a:r>
            <a:r>
              <a:rPr lang="en-US" altLang="zh-CN" sz="2400" dirty="0">
                <a:ea typeface="宋体" panose="02010600030101010101" pitchFamily="2" charset="-122"/>
              </a:rPr>
              <a:t> 0</a:t>
            </a:r>
            <a:endParaRPr lang="en-US" altLang="zh-CN" sz="2400" dirty="0">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Rectangle 2"/>
          <p:cNvSpPr>
            <a:spLocks noGrp="1"/>
          </p:cNvSpPr>
          <p:nvPr>
            <p:ph type="title"/>
          </p:nvPr>
        </p:nvSpPr>
        <p:spPr>
          <a:xfrm>
            <a:off x="609600" y="609600"/>
            <a:ext cx="8077200" cy="685800"/>
          </a:xfrm>
          <a:ln/>
        </p:spPr>
        <p:txBody>
          <a:bodyPr vert="horz" wrap="square" lIns="91440" tIns="45720" rIns="91440" bIns="45720" anchor="ctr" anchorCtr="0"/>
          <a:p>
            <a:r>
              <a:rPr lang="en-US" altLang="zh-CN" sz="2400" dirty="0">
                <a:ea typeface="宋体" panose="02010600030101010101" pitchFamily="2" charset="-122"/>
              </a:rPr>
              <a:t>Solving   </a:t>
            </a:r>
            <a:r>
              <a:rPr lang="en-US" altLang="zh-CN" sz="2400" i="1" dirty="0">
                <a:ea typeface="宋体" panose="02010600030101010101" pitchFamily="2" charset="-122"/>
              </a:rPr>
              <a:t>a</a:t>
            </a:r>
            <a:r>
              <a:rPr lang="en-US" altLang="zh-CN" sz="2400" dirty="0">
                <a:ea typeface="宋体" panose="02010600030101010101" pitchFamily="2" charset="-122"/>
              </a:rPr>
              <a:t>X(</a:t>
            </a:r>
            <a:r>
              <a:rPr lang="en-US" altLang="zh-CN" sz="2400" i="1" dirty="0">
                <a:ea typeface="宋体" panose="02010600030101010101" pitchFamily="2" charset="-122"/>
              </a:rPr>
              <a:t>n</a:t>
            </a:r>
            <a:r>
              <a:rPr lang="en-US" altLang="zh-CN" sz="2400" dirty="0">
                <a:ea typeface="宋体" panose="02010600030101010101" pitchFamily="2" charset="-122"/>
              </a:rPr>
              <a:t>) + </a:t>
            </a:r>
            <a:r>
              <a:rPr lang="en-US" altLang="zh-CN" sz="2400" i="1" dirty="0">
                <a:ea typeface="宋体" panose="02010600030101010101" pitchFamily="2" charset="-122"/>
              </a:rPr>
              <a:t>b</a:t>
            </a:r>
            <a:r>
              <a:rPr lang="en-US" altLang="zh-CN" sz="2400" dirty="0">
                <a:ea typeface="宋体" panose="02010600030101010101" pitchFamily="2" charset="-122"/>
              </a:rPr>
              <a:t>X(</a:t>
            </a:r>
            <a:r>
              <a:rPr lang="en-US" altLang="zh-CN" sz="2400" i="1" dirty="0">
                <a:ea typeface="宋体" panose="02010600030101010101" pitchFamily="2" charset="-122"/>
              </a:rPr>
              <a:t>n</a:t>
            </a:r>
            <a:r>
              <a:rPr lang="en-US" altLang="zh-CN" sz="2400" dirty="0">
                <a:ea typeface="宋体" panose="02010600030101010101" pitchFamily="2" charset="-122"/>
              </a:rPr>
              <a:t>-1) + </a:t>
            </a:r>
            <a:r>
              <a:rPr lang="en-US" altLang="zh-CN" sz="2400" i="1" dirty="0">
                <a:ea typeface="宋体" panose="02010600030101010101" pitchFamily="2" charset="-122"/>
              </a:rPr>
              <a:t>c</a:t>
            </a:r>
            <a:r>
              <a:rPr lang="en-US" altLang="zh-CN" sz="2400" dirty="0">
                <a:ea typeface="宋体" panose="02010600030101010101" pitchFamily="2" charset="-122"/>
              </a:rPr>
              <a:t>X(</a:t>
            </a:r>
            <a:r>
              <a:rPr lang="en-US" altLang="zh-CN" sz="2400" i="1" dirty="0">
                <a:ea typeface="宋体" panose="02010600030101010101" pitchFamily="2" charset="-122"/>
              </a:rPr>
              <a:t>n</a:t>
            </a:r>
            <a:r>
              <a:rPr lang="en-US" altLang="zh-CN" sz="2400" dirty="0">
                <a:ea typeface="宋体" panose="02010600030101010101" pitchFamily="2" charset="-122"/>
              </a:rPr>
              <a:t>-2) </a:t>
            </a:r>
            <a:r>
              <a:rPr lang="en-US" altLang="zh-CN" sz="2400" i="1" dirty="0">
                <a:ea typeface="宋体" panose="02010600030101010101" pitchFamily="2" charset="-122"/>
              </a:rPr>
              <a:t>=</a:t>
            </a:r>
            <a:r>
              <a:rPr lang="en-US" altLang="zh-CN" sz="2400" dirty="0">
                <a:ea typeface="宋体" panose="02010600030101010101" pitchFamily="2" charset="-122"/>
              </a:rPr>
              <a:t> 0</a:t>
            </a:r>
            <a:endParaRPr lang="en-US" altLang="zh-CN" sz="2400" dirty="0">
              <a:ea typeface="宋体" panose="02010600030101010101" pitchFamily="2" charset="-122"/>
            </a:endParaRPr>
          </a:p>
        </p:txBody>
      </p:sp>
      <p:sp>
        <p:nvSpPr>
          <p:cNvPr id="125954" name="Rectangle 3"/>
          <p:cNvSpPr>
            <a:spLocks noGrp="1"/>
          </p:cNvSpPr>
          <p:nvPr>
            <p:ph idx="1"/>
          </p:nvPr>
        </p:nvSpPr>
        <p:spPr>
          <a:xfrm>
            <a:off x="304800" y="1295400"/>
            <a:ext cx="8534400" cy="4572000"/>
          </a:xfrm>
          <a:ln/>
        </p:spPr>
        <p:txBody>
          <a:bodyPr vert="horz" wrap="square" lIns="91440" tIns="45720" rIns="91440" bIns="45720" anchor="t" anchorCtr="0"/>
          <a:p>
            <a:r>
              <a:rPr lang="en-US" altLang="zh-CN" sz="2800" dirty="0">
                <a:ea typeface="宋体" panose="02010600030101010101" pitchFamily="2" charset="-122"/>
              </a:rPr>
              <a:t>Set up the characteristic equation (quadratic)</a:t>
            </a:r>
            <a:endParaRPr lang="en-US" altLang="zh-CN" sz="2800" dirty="0">
              <a:ea typeface="宋体" panose="02010600030101010101" pitchFamily="2" charset="-122"/>
            </a:endParaRPr>
          </a:p>
          <a:p>
            <a:pPr>
              <a:buFont typeface="Monotype Sorts" pitchFamily="2" charset="2"/>
              <a:buNone/>
            </a:pPr>
            <a:r>
              <a:rPr lang="en-US" altLang="zh-CN" sz="2800" dirty="0">
                <a:ea typeface="宋体" panose="02010600030101010101" pitchFamily="2" charset="-122"/>
              </a:rPr>
              <a:t>				 </a:t>
            </a:r>
            <a:r>
              <a:rPr lang="en-US" altLang="zh-CN" sz="2800" i="1" dirty="0">
                <a:ea typeface="宋体" panose="02010600030101010101" pitchFamily="2" charset="-122"/>
              </a:rPr>
              <a:t>ar</a:t>
            </a:r>
            <a:r>
              <a:rPr lang="en-US" altLang="zh-CN" sz="2800" baseline="30000" dirty="0">
                <a:ea typeface="宋体" panose="02010600030101010101" pitchFamily="2" charset="-122"/>
              </a:rPr>
              <a:t>2</a:t>
            </a:r>
            <a:r>
              <a:rPr lang="en-US" altLang="zh-CN" sz="2800" dirty="0">
                <a:ea typeface="宋体" panose="02010600030101010101" pitchFamily="2" charset="-122"/>
              </a:rPr>
              <a:t> + </a:t>
            </a:r>
            <a:r>
              <a:rPr lang="en-US" altLang="zh-CN" sz="2800" i="1" dirty="0">
                <a:ea typeface="宋体" panose="02010600030101010101" pitchFamily="2" charset="-122"/>
              </a:rPr>
              <a:t>br</a:t>
            </a:r>
            <a:r>
              <a:rPr lang="en-US" altLang="zh-CN" sz="2800" dirty="0">
                <a:ea typeface="宋体" panose="02010600030101010101" pitchFamily="2" charset="-122"/>
              </a:rPr>
              <a:t> + </a:t>
            </a:r>
            <a:r>
              <a:rPr lang="en-US" altLang="zh-CN" sz="2800" i="1" dirty="0">
                <a:ea typeface="宋体" panose="02010600030101010101" pitchFamily="2" charset="-122"/>
              </a:rPr>
              <a:t>c</a:t>
            </a:r>
            <a:r>
              <a:rPr lang="en-US" altLang="zh-CN" sz="2800" dirty="0">
                <a:ea typeface="宋体" panose="02010600030101010101" pitchFamily="2" charset="-122"/>
              </a:rPr>
              <a:t> </a:t>
            </a:r>
            <a:r>
              <a:rPr lang="en-US" altLang="zh-CN" sz="2800" i="1" dirty="0">
                <a:ea typeface="宋体" panose="02010600030101010101" pitchFamily="2" charset="-122"/>
              </a:rPr>
              <a:t>=</a:t>
            </a:r>
            <a:r>
              <a:rPr lang="en-US" altLang="zh-CN" sz="2800" dirty="0">
                <a:ea typeface="宋体" panose="02010600030101010101" pitchFamily="2" charset="-122"/>
              </a:rPr>
              <a:t> 0</a:t>
            </a:r>
            <a:br>
              <a:rPr lang="en-US" altLang="zh-CN" sz="2800" dirty="0">
                <a:ea typeface="宋体" panose="02010600030101010101" pitchFamily="2" charset="-122"/>
              </a:rPr>
            </a:br>
            <a:endParaRPr lang="en-US" altLang="zh-CN" sz="2800" dirty="0">
              <a:ea typeface="宋体" panose="02010600030101010101" pitchFamily="2" charset="-122"/>
            </a:endParaRPr>
          </a:p>
          <a:p>
            <a:r>
              <a:rPr lang="en-US" altLang="zh-CN" sz="2800" dirty="0">
                <a:ea typeface="宋体" panose="02010600030101010101" pitchFamily="2" charset="-122"/>
              </a:rPr>
              <a:t>Solve to obtain roots </a:t>
            </a:r>
            <a:r>
              <a:rPr lang="en-US" altLang="zh-CN" sz="2800" i="1" dirty="0">
                <a:ea typeface="宋体" panose="02010600030101010101" pitchFamily="2" charset="-122"/>
              </a:rPr>
              <a:t>r</a:t>
            </a:r>
            <a:r>
              <a:rPr lang="en-US" altLang="zh-CN" sz="2800" baseline="-25000" dirty="0">
                <a:ea typeface="宋体" panose="02010600030101010101" pitchFamily="2" charset="-122"/>
              </a:rPr>
              <a:t>1</a:t>
            </a:r>
            <a:r>
              <a:rPr lang="en-US" altLang="zh-CN" sz="2800" dirty="0">
                <a:ea typeface="宋体" panose="02010600030101010101" pitchFamily="2" charset="-122"/>
              </a:rPr>
              <a:t> and </a:t>
            </a:r>
            <a:r>
              <a:rPr lang="en-US" altLang="zh-CN" sz="2800" i="1" dirty="0">
                <a:ea typeface="宋体" panose="02010600030101010101" pitchFamily="2" charset="-122"/>
              </a:rPr>
              <a:t>r</a:t>
            </a:r>
            <a:r>
              <a:rPr lang="en-US" altLang="zh-CN" sz="2800" baseline="-25000" dirty="0">
                <a:ea typeface="宋体" panose="02010600030101010101" pitchFamily="2" charset="-122"/>
              </a:rPr>
              <a:t>2</a:t>
            </a:r>
            <a:endParaRPr lang="en-US" altLang="zh-CN" sz="2800" dirty="0">
              <a:ea typeface="宋体" panose="02010600030101010101" pitchFamily="2" charset="-122"/>
            </a:endParaRPr>
          </a:p>
          <a:p>
            <a:endParaRPr lang="en-US" altLang="zh-CN" sz="2800" dirty="0">
              <a:ea typeface="宋体" panose="02010600030101010101" pitchFamily="2" charset="-122"/>
            </a:endParaRPr>
          </a:p>
          <a:p>
            <a:r>
              <a:rPr lang="en-US" altLang="zh-CN" sz="2800" dirty="0">
                <a:ea typeface="宋体" panose="02010600030101010101" pitchFamily="2" charset="-122"/>
              </a:rPr>
              <a:t>General solution to the recurrence</a:t>
            </a:r>
            <a:endParaRPr lang="en-US" altLang="zh-CN" sz="2800" dirty="0">
              <a:ea typeface="宋体" panose="02010600030101010101" pitchFamily="2" charset="-122"/>
            </a:endParaRPr>
          </a:p>
          <a:p>
            <a:pPr lvl="1">
              <a:buFontTx/>
              <a:buNone/>
            </a:pPr>
            <a:r>
              <a:rPr lang="en-US" altLang="zh-CN" sz="2000" dirty="0">
                <a:solidFill>
                  <a:srgbClr val="FF0000"/>
                </a:solidFill>
                <a:ea typeface="宋体" panose="02010600030101010101" pitchFamily="2" charset="-122"/>
              </a:rPr>
              <a:t>if </a:t>
            </a:r>
            <a:r>
              <a:rPr lang="en-US" altLang="zh-CN" sz="2000" i="1" dirty="0">
                <a:solidFill>
                  <a:srgbClr val="FF0000"/>
                </a:solidFill>
                <a:ea typeface="宋体" panose="02010600030101010101" pitchFamily="2" charset="-122"/>
              </a:rPr>
              <a:t>r</a:t>
            </a:r>
            <a:r>
              <a:rPr lang="en-US" altLang="zh-CN" sz="2000" baseline="-25000" dirty="0">
                <a:solidFill>
                  <a:srgbClr val="FF0000"/>
                </a:solidFill>
                <a:ea typeface="宋体" panose="02010600030101010101" pitchFamily="2" charset="-122"/>
              </a:rPr>
              <a:t>1 </a:t>
            </a:r>
            <a:r>
              <a:rPr lang="en-US" altLang="zh-CN" sz="2000" dirty="0">
                <a:solidFill>
                  <a:srgbClr val="FF0000"/>
                </a:solidFill>
                <a:ea typeface="宋体" panose="02010600030101010101" pitchFamily="2" charset="-122"/>
              </a:rPr>
              <a:t>and </a:t>
            </a:r>
            <a:r>
              <a:rPr lang="en-US" altLang="zh-CN" sz="2000" baseline="-25000" dirty="0">
                <a:solidFill>
                  <a:srgbClr val="FF0000"/>
                </a:solidFill>
                <a:ea typeface="宋体" panose="02010600030101010101" pitchFamily="2" charset="-122"/>
              </a:rPr>
              <a:t> </a:t>
            </a:r>
            <a:r>
              <a:rPr lang="en-US" altLang="zh-CN" sz="2000" i="1" dirty="0">
                <a:solidFill>
                  <a:srgbClr val="FF0000"/>
                </a:solidFill>
                <a:ea typeface="宋体" panose="02010600030101010101" pitchFamily="2" charset="-122"/>
              </a:rPr>
              <a:t>r</a:t>
            </a:r>
            <a:r>
              <a:rPr lang="en-US" altLang="zh-CN" sz="2000" baseline="-25000" dirty="0">
                <a:solidFill>
                  <a:srgbClr val="FF0000"/>
                </a:solidFill>
                <a:ea typeface="宋体" panose="02010600030101010101" pitchFamily="2" charset="-122"/>
              </a:rPr>
              <a:t>2 </a:t>
            </a:r>
            <a:r>
              <a:rPr lang="en-US" altLang="zh-CN" sz="2000" dirty="0">
                <a:solidFill>
                  <a:srgbClr val="FF0000"/>
                </a:solidFill>
                <a:ea typeface="宋体" panose="02010600030101010101" pitchFamily="2" charset="-122"/>
              </a:rPr>
              <a:t> are two distinct real roots:  X(</a:t>
            </a:r>
            <a:r>
              <a:rPr lang="en-US" altLang="zh-CN" sz="2000" i="1" dirty="0">
                <a:solidFill>
                  <a:srgbClr val="FF0000"/>
                </a:solidFill>
                <a:ea typeface="宋体" panose="02010600030101010101" pitchFamily="2" charset="-122"/>
              </a:rPr>
              <a:t>n</a:t>
            </a:r>
            <a:r>
              <a:rPr lang="en-US" altLang="zh-CN" sz="2000" dirty="0">
                <a:solidFill>
                  <a:srgbClr val="FF0000"/>
                </a:solidFill>
                <a:ea typeface="宋体" panose="02010600030101010101" pitchFamily="2" charset="-122"/>
              </a:rPr>
              <a:t>) = </a:t>
            </a:r>
            <a:r>
              <a:rPr lang="el-GR" altLang="zh-CN" sz="2000" dirty="0">
                <a:solidFill>
                  <a:srgbClr val="FF0000"/>
                </a:solidFill>
                <a:latin typeface="Lucida Grande" pitchFamily="84" charset="0"/>
              </a:rPr>
              <a:t>α</a:t>
            </a:r>
            <a:r>
              <a:rPr lang="en-US" altLang="zh-CN" sz="2000" i="1" dirty="0">
                <a:solidFill>
                  <a:srgbClr val="FF0000"/>
                </a:solidFill>
                <a:ea typeface="宋体" panose="02010600030101010101" pitchFamily="2" charset="-122"/>
              </a:rPr>
              <a:t>r</a:t>
            </a:r>
            <a:r>
              <a:rPr lang="en-US" altLang="zh-CN" sz="2000" baseline="-25000" dirty="0">
                <a:solidFill>
                  <a:srgbClr val="FF0000"/>
                </a:solidFill>
                <a:ea typeface="宋体" panose="02010600030101010101" pitchFamily="2" charset="-122"/>
              </a:rPr>
              <a:t>1</a:t>
            </a:r>
            <a:r>
              <a:rPr lang="en-US" altLang="zh-CN" sz="2000" i="1" baseline="30000" dirty="0">
                <a:solidFill>
                  <a:srgbClr val="FF0000"/>
                </a:solidFill>
                <a:ea typeface="宋体" panose="02010600030101010101" pitchFamily="2" charset="-122"/>
              </a:rPr>
              <a:t>n </a:t>
            </a:r>
            <a:r>
              <a:rPr lang="en-US" altLang="zh-CN" sz="2000" i="1" dirty="0">
                <a:solidFill>
                  <a:srgbClr val="FF0000"/>
                </a:solidFill>
                <a:ea typeface="宋体" panose="02010600030101010101" pitchFamily="2" charset="-122"/>
              </a:rPr>
              <a:t>+ </a:t>
            </a:r>
            <a:r>
              <a:rPr lang="el-GR" altLang="zh-CN" sz="2000" dirty="0">
                <a:solidFill>
                  <a:srgbClr val="FF0000"/>
                </a:solidFill>
                <a:latin typeface="Lucida Grande" pitchFamily="84" charset="0"/>
              </a:rPr>
              <a:t>β</a:t>
            </a:r>
            <a:r>
              <a:rPr lang="en-US" altLang="zh-CN" sz="2000" i="1" dirty="0">
                <a:solidFill>
                  <a:srgbClr val="FF0000"/>
                </a:solidFill>
                <a:ea typeface="宋体" panose="02010600030101010101" pitchFamily="2" charset="-122"/>
              </a:rPr>
              <a:t>r</a:t>
            </a:r>
            <a:r>
              <a:rPr lang="en-US" altLang="zh-CN" sz="2000" baseline="-25000" dirty="0">
                <a:solidFill>
                  <a:srgbClr val="FF0000"/>
                </a:solidFill>
                <a:ea typeface="宋体" panose="02010600030101010101" pitchFamily="2" charset="-122"/>
              </a:rPr>
              <a:t>2</a:t>
            </a:r>
            <a:r>
              <a:rPr lang="en-US" altLang="zh-CN" sz="2000" i="1" baseline="30000" dirty="0">
                <a:solidFill>
                  <a:srgbClr val="FF0000"/>
                </a:solidFill>
                <a:ea typeface="宋体" panose="02010600030101010101" pitchFamily="2" charset="-122"/>
              </a:rPr>
              <a:t>n</a:t>
            </a:r>
            <a:endParaRPr lang="en-US" altLang="zh-CN" sz="2000" i="1" baseline="30000" dirty="0">
              <a:solidFill>
                <a:srgbClr val="FF0000"/>
              </a:solidFill>
              <a:ea typeface="宋体" panose="02010600030101010101" pitchFamily="2" charset="-122"/>
            </a:endParaRPr>
          </a:p>
          <a:p>
            <a:pPr lvl="1">
              <a:buFontTx/>
              <a:buNone/>
            </a:pPr>
            <a:r>
              <a:rPr lang="en-US" altLang="zh-CN" sz="2000" dirty="0">
                <a:solidFill>
                  <a:srgbClr val="FF0000"/>
                </a:solidFill>
                <a:ea typeface="宋体" panose="02010600030101010101" pitchFamily="2" charset="-122"/>
              </a:rPr>
              <a:t>if </a:t>
            </a:r>
            <a:r>
              <a:rPr lang="en-US" altLang="zh-CN" sz="2000" i="1" dirty="0">
                <a:solidFill>
                  <a:srgbClr val="FF0000"/>
                </a:solidFill>
                <a:ea typeface="宋体" panose="02010600030101010101" pitchFamily="2" charset="-122"/>
              </a:rPr>
              <a:t>r</a:t>
            </a:r>
            <a:r>
              <a:rPr lang="en-US" altLang="zh-CN" sz="2000" baseline="-25000" dirty="0">
                <a:solidFill>
                  <a:srgbClr val="FF0000"/>
                </a:solidFill>
                <a:ea typeface="宋体" panose="02010600030101010101" pitchFamily="2" charset="-122"/>
              </a:rPr>
              <a:t>1 </a:t>
            </a:r>
            <a:r>
              <a:rPr lang="en-US" altLang="zh-CN" sz="2000" dirty="0">
                <a:solidFill>
                  <a:srgbClr val="FF0000"/>
                </a:solidFill>
                <a:ea typeface="宋体" panose="02010600030101010101" pitchFamily="2" charset="-122"/>
              </a:rPr>
              <a:t>=</a:t>
            </a:r>
            <a:r>
              <a:rPr lang="en-US" altLang="zh-CN" sz="2000" baseline="-25000" dirty="0">
                <a:solidFill>
                  <a:srgbClr val="FF0000"/>
                </a:solidFill>
                <a:ea typeface="宋体" panose="02010600030101010101" pitchFamily="2" charset="-122"/>
              </a:rPr>
              <a:t> </a:t>
            </a:r>
            <a:r>
              <a:rPr lang="en-US" altLang="zh-CN" sz="2000" i="1" dirty="0">
                <a:solidFill>
                  <a:srgbClr val="FF0000"/>
                </a:solidFill>
                <a:ea typeface="宋体" panose="02010600030101010101" pitchFamily="2" charset="-122"/>
              </a:rPr>
              <a:t>r</a:t>
            </a:r>
            <a:r>
              <a:rPr lang="en-US" altLang="zh-CN" sz="2000" baseline="-25000" dirty="0">
                <a:solidFill>
                  <a:srgbClr val="FF0000"/>
                </a:solidFill>
                <a:ea typeface="宋体" panose="02010600030101010101" pitchFamily="2" charset="-122"/>
              </a:rPr>
              <a:t>2 </a:t>
            </a:r>
            <a:r>
              <a:rPr lang="en-US" altLang="zh-CN" sz="2000" dirty="0">
                <a:solidFill>
                  <a:srgbClr val="FF0000"/>
                </a:solidFill>
                <a:ea typeface="宋体" panose="02010600030101010101" pitchFamily="2" charset="-122"/>
              </a:rPr>
              <a:t>= </a:t>
            </a:r>
            <a:r>
              <a:rPr lang="en-US" altLang="zh-CN" sz="2000" i="1" dirty="0">
                <a:solidFill>
                  <a:srgbClr val="FF0000"/>
                </a:solidFill>
                <a:ea typeface="宋体" panose="02010600030101010101" pitchFamily="2" charset="-122"/>
              </a:rPr>
              <a:t>r</a:t>
            </a:r>
            <a:r>
              <a:rPr lang="en-US" altLang="zh-CN" sz="2000" dirty="0">
                <a:solidFill>
                  <a:srgbClr val="FF0000"/>
                </a:solidFill>
                <a:ea typeface="宋体" panose="02010600030101010101" pitchFamily="2" charset="-122"/>
              </a:rPr>
              <a:t> are two equal real roots:      X(</a:t>
            </a:r>
            <a:r>
              <a:rPr lang="en-US" altLang="zh-CN" sz="2000" i="1" dirty="0">
                <a:solidFill>
                  <a:srgbClr val="FF0000"/>
                </a:solidFill>
                <a:ea typeface="宋体" panose="02010600030101010101" pitchFamily="2" charset="-122"/>
              </a:rPr>
              <a:t>n</a:t>
            </a:r>
            <a:r>
              <a:rPr lang="en-US" altLang="zh-CN" sz="2000" dirty="0">
                <a:solidFill>
                  <a:srgbClr val="FF0000"/>
                </a:solidFill>
                <a:ea typeface="宋体" panose="02010600030101010101" pitchFamily="2" charset="-122"/>
              </a:rPr>
              <a:t>) = </a:t>
            </a:r>
            <a:r>
              <a:rPr lang="el-GR" altLang="zh-CN" sz="2000" dirty="0">
                <a:solidFill>
                  <a:srgbClr val="FF0000"/>
                </a:solidFill>
                <a:latin typeface="Lucida Grande" pitchFamily="84" charset="0"/>
              </a:rPr>
              <a:t>α</a:t>
            </a:r>
            <a:r>
              <a:rPr lang="en-US" altLang="zh-CN" sz="2000" i="1" dirty="0">
                <a:solidFill>
                  <a:srgbClr val="FF0000"/>
                </a:solidFill>
                <a:ea typeface="宋体" panose="02010600030101010101" pitchFamily="2" charset="-122"/>
              </a:rPr>
              <a:t>r</a:t>
            </a:r>
            <a:r>
              <a:rPr lang="en-US" altLang="zh-CN" sz="2000" i="1" baseline="30000" dirty="0">
                <a:solidFill>
                  <a:srgbClr val="FF0000"/>
                </a:solidFill>
                <a:ea typeface="宋体" panose="02010600030101010101" pitchFamily="2" charset="-122"/>
              </a:rPr>
              <a:t>n </a:t>
            </a:r>
            <a:r>
              <a:rPr lang="en-US" altLang="zh-CN" sz="2000" i="1" dirty="0">
                <a:solidFill>
                  <a:srgbClr val="FF0000"/>
                </a:solidFill>
                <a:ea typeface="宋体" panose="02010600030101010101" pitchFamily="2" charset="-122"/>
              </a:rPr>
              <a:t>+ </a:t>
            </a:r>
            <a:r>
              <a:rPr lang="el-GR" altLang="zh-CN" sz="2000" dirty="0">
                <a:solidFill>
                  <a:srgbClr val="FF0000"/>
                </a:solidFill>
                <a:latin typeface="Lucida Grande" pitchFamily="84" charset="0"/>
              </a:rPr>
              <a:t>β</a:t>
            </a:r>
            <a:r>
              <a:rPr lang="en-US" altLang="zh-CN" sz="2000" dirty="0">
                <a:solidFill>
                  <a:srgbClr val="FF0000"/>
                </a:solidFill>
                <a:latin typeface="Lucida Grande" pitchFamily="84" charset="0"/>
                <a:ea typeface="宋体" panose="02010600030101010101" pitchFamily="2" charset="-122"/>
              </a:rPr>
              <a:t>n</a:t>
            </a:r>
            <a:r>
              <a:rPr lang="en-US" altLang="zh-CN" sz="2000" i="1" dirty="0">
                <a:solidFill>
                  <a:srgbClr val="FF0000"/>
                </a:solidFill>
                <a:ea typeface="宋体" panose="02010600030101010101" pitchFamily="2" charset="-122"/>
              </a:rPr>
              <a:t>r</a:t>
            </a:r>
            <a:r>
              <a:rPr lang="en-US" altLang="zh-CN" sz="2000" baseline="-25000" dirty="0">
                <a:solidFill>
                  <a:srgbClr val="FF0000"/>
                </a:solidFill>
                <a:ea typeface="宋体" panose="02010600030101010101" pitchFamily="2" charset="-122"/>
              </a:rPr>
              <a:t> </a:t>
            </a:r>
            <a:r>
              <a:rPr lang="en-US" altLang="zh-CN" sz="2000" i="1" baseline="30000" dirty="0">
                <a:solidFill>
                  <a:srgbClr val="FF0000"/>
                </a:solidFill>
                <a:ea typeface="宋体" panose="02010600030101010101" pitchFamily="2" charset="-122"/>
              </a:rPr>
              <a:t>n</a:t>
            </a:r>
            <a:endParaRPr lang="el-GR" altLang="zh-CN" sz="2000" dirty="0">
              <a:solidFill>
                <a:srgbClr val="FF0000"/>
              </a:solidFill>
            </a:endParaRPr>
          </a:p>
          <a:p>
            <a:endParaRPr lang="en-US" altLang="zh-CN" sz="2800" i="1" baseline="30000" dirty="0">
              <a:ea typeface="宋体" panose="02010600030101010101" pitchFamily="2" charset="-122"/>
            </a:endParaRPr>
          </a:p>
          <a:p>
            <a:r>
              <a:rPr lang="en-US" altLang="zh-CN" sz="2800" dirty="0">
                <a:ea typeface="宋体" panose="02010600030101010101" pitchFamily="2" charset="-122"/>
              </a:rPr>
              <a:t>Particular solution can be found by using initial conditions</a:t>
            </a:r>
            <a:endParaRPr lang="en-US" altLang="zh-CN" sz="2800" i="1" baseline="30000" dirty="0">
              <a:ea typeface="宋体" panose="02010600030101010101" pitchFamily="2" charset="-122"/>
            </a:endParaRPr>
          </a:p>
          <a:p>
            <a:endParaRPr lang="en-US" altLang="zh-CN" sz="2800" dirty="0">
              <a:ea typeface="宋体" panose="02010600030101010101" pitchFamily="2" charset="-122"/>
            </a:endParaRPr>
          </a:p>
          <a:p>
            <a:pPr>
              <a:buFont typeface="Monotype Sorts" pitchFamily="2" charset="2"/>
              <a:buNone/>
            </a:pPr>
            <a:endParaRPr lang="en-US" altLang="zh-CN" sz="2800" dirty="0">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Rectangle 2"/>
          <p:cNvSpPr>
            <a:spLocks noGrp="1"/>
          </p:cNvSpPr>
          <p:nvPr>
            <p:ph type="title"/>
          </p:nvPr>
        </p:nvSpPr>
        <p:spPr>
          <a:xfrm>
            <a:off x="609600" y="457200"/>
            <a:ext cx="8001000" cy="685800"/>
          </a:xfrm>
          <a:ln/>
        </p:spPr>
        <p:txBody>
          <a:bodyPr vert="horz" wrap="square" lIns="91440" tIns="45720" rIns="91440" bIns="45720" anchor="ctr" anchorCtr="0"/>
          <a:p>
            <a:r>
              <a:rPr lang="en-US" altLang="zh-CN" sz="2800" dirty="0">
                <a:ea typeface="宋体" panose="02010600030101010101" pitchFamily="2" charset="-122"/>
              </a:rPr>
              <a:t>Application to the Fibonacci numbers</a:t>
            </a:r>
            <a:endParaRPr lang="en-US" altLang="zh-CN" sz="2800" dirty="0">
              <a:ea typeface="宋体" panose="02010600030101010101" pitchFamily="2" charset="-122"/>
            </a:endParaRPr>
          </a:p>
        </p:txBody>
      </p:sp>
      <p:sp>
        <p:nvSpPr>
          <p:cNvPr id="128002" name="Rectangle 3"/>
          <p:cNvSpPr>
            <a:spLocks noGrp="1"/>
          </p:cNvSpPr>
          <p:nvPr>
            <p:ph idx="1"/>
          </p:nvPr>
        </p:nvSpPr>
        <p:spPr>
          <a:xfrm>
            <a:off x="533400" y="1219200"/>
            <a:ext cx="8097838" cy="4427538"/>
          </a:xfrm>
          <a:ln/>
        </p:spPr>
        <p:txBody>
          <a:bodyPr vert="horz" wrap="square" lIns="91440" tIns="45720" rIns="91440" bIns="45720" anchor="t" anchorCtr="0"/>
          <a:p>
            <a:pPr>
              <a:buFont typeface="Monotype Sorts" pitchFamily="2" charset="2"/>
              <a:buNone/>
            </a:pPr>
            <a:r>
              <a:rPr lang="en-US" altLang="zh-CN" dirty="0">
                <a:ea typeface="宋体" panose="02010600030101010101" pitchFamily="2" charset="-122"/>
              </a:rPr>
              <a:t>F(</a:t>
            </a:r>
            <a:r>
              <a:rPr lang="en-US" altLang="zh-CN" i="1" dirty="0">
                <a:ea typeface="宋体" panose="02010600030101010101" pitchFamily="2" charset="-122"/>
              </a:rPr>
              <a:t>n</a:t>
            </a:r>
            <a:r>
              <a:rPr lang="en-US" altLang="zh-CN" dirty="0">
                <a:ea typeface="宋体" panose="02010600030101010101" pitchFamily="2" charset="-122"/>
              </a:rPr>
              <a:t>) = F(</a:t>
            </a:r>
            <a:r>
              <a:rPr lang="en-US" altLang="zh-CN" i="1" dirty="0">
                <a:ea typeface="宋体" panose="02010600030101010101" pitchFamily="2" charset="-122"/>
              </a:rPr>
              <a:t>n</a:t>
            </a:r>
            <a:r>
              <a:rPr lang="en-US" altLang="zh-CN" dirty="0">
                <a:ea typeface="宋体" panose="02010600030101010101" pitchFamily="2" charset="-122"/>
              </a:rPr>
              <a:t>-1) + F(</a:t>
            </a:r>
            <a:r>
              <a:rPr lang="en-US" altLang="zh-CN" i="1" dirty="0">
                <a:ea typeface="宋体" panose="02010600030101010101" pitchFamily="2" charset="-122"/>
              </a:rPr>
              <a:t>n</a:t>
            </a:r>
            <a:r>
              <a:rPr lang="en-US" altLang="zh-CN" dirty="0">
                <a:ea typeface="宋体" panose="02010600030101010101" pitchFamily="2" charset="-122"/>
              </a:rPr>
              <a:t>-2)  </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or </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 F(</a:t>
            </a:r>
            <a:r>
              <a:rPr lang="en-US" altLang="zh-CN" i="1" dirty="0">
                <a:ea typeface="宋体" panose="02010600030101010101" pitchFamily="2" charset="-122"/>
              </a:rPr>
              <a:t>n</a:t>
            </a:r>
            <a:r>
              <a:rPr lang="en-US" altLang="zh-CN" dirty="0">
                <a:ea typeface="宋体" panose="02010600030101010101" pitchFamily="2" charset="-122"/>
              </a:rPr>
              <a:t>) - F(</a:t>
            </a:r>
            <a:r>
              <a:rPr lang="en-US" altLang="zh-CN" i="1" dirty="0">
                <a:ea typeface="宋体" panose="02010600030101010101" pitchFamily="2" charset="-122"/>
              </a:rPr>
              <a:t>n</a:t>
            </a:r>
            <a:r>
              <a:rPr lang="en-US" altLang="zh-CN" dirty="0">
                <a:ea typeface="宋体" panose="02010600030101010101" pitchFamily="2" charset="-122"/>
              </a:rPr>
              <a:t>-1) - F(</a:t>
            </a:r>
            <a:r>
              <a:rPr lang="en-US" altLang="zh-CN" i="1" dirty="0">
                <a:ea typeface="宋体" panose="02010600030101010101" pitchFamily="2" charset="-122"/>
              </a:rPr>
              <a:t>n</a:t>
            </a:r>
            <a:r>
              <a:rPr lang="en-US" altLang="zh-CN" dirty="0">
                <a:ea typeface="宋体" panose="02010600030101010101" pitchFamily="2" charset="-122"/>
              </a:rPr>
              <a:t>-2) = 0</a:t>
            </a:r>
            <a:br>
              <a:rPr lang="en-US" altLang="zh-CN" dirty="0">
                <a:ea typeface="宋体" panose="02010600030101010101" pitchFamily="2" charset="-122"/>
              </a:rPr>
            </a:b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Characteristic equation:</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Roots of the characteristic equation:</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General solution to the recurrence:</a:t>
            </a:r>
            <a:endParaRPr lang="en-US" altLang="zh-CN" dirty="0">
              <a:ea typeface="宋体" panose="02010600030101010101" pitchFamily="2" charset="-122"/>
            </a:endParaRPr>
          </a:p>
          <a:p>
            <a:pPr>
              <a:buFont typeface="Monotype Sorts" pitchFamily="2" charset="2"/>
              <a:buNone/>
            </a:pPr>
            <a:r>
              <a:rPr lang="en-US" altLang="zh-CN" dirty="0">
                <a:ea typeface="宋体" panose="02010600030101010101" pitchFamily="2" charset="-122"/>
              </a:rPr>
              <a:t>Particular solution for F(0) =0, F(1)=1:</a:t>
            </a:r>
            <a:endParaRPr lang="en-US" altLang="zh-CN" dirty="0">
              <a:ea typeface="宋体" panose="0201060003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graphicFrame>
        <p:nvGraphicFramePr>
          <p:cNvPr id="15362" name="Object 2"/>
          <p:cNvGraphicFramePr>
            <a:graphicFrameLocks noChangeAspect="1"/>
          </p:cNvGraphicFramePr>
          <p:nvPr/>
        </p:nvGraphicFramePr>
        <p:xfrm>
          <a:off x="1295400" y="1524000"/>
          <a:ext cx="2214563" cy="557213"/>
        </p:xfrm>
        <a:graphic>
          <a:graphicData uri="http://schemas.openxmlformats.org/presentationml/2006/ole">
            <mc:AlternateContent xmlns:mc="http://schemas.openxmlformats.org/markup-compatibility/2006">
              <mc:Choice xmlns:v="urn:schemas-microsoft-com:vml" Requires="v">
                <p:oleObj spid="_x0000_s3115" name="" r:id="rId1" imgW="786765" imgH="203200" progId="Equation.DSMT4">
                  <p:embed/>
                </p:oleObj>
              </mc:Choice>
              <mc:Fallback>
                <p:oleObj name="" r:id="rId1" imgW="786765" imgH="203200" progId="Equation.DSMT4">
                  <p:embed/>
                  <p:pic>
                    <p:nvPicPr>
                      <p:cNvPr id="0" name="图片 3114"/>
                      <p:cNvPicPr/>
                      <p:nvPr/>
                    </p:nvPicPr>
                    <p:blipFill>
                      <a:blip r:embed="rId2"/>
                      <a:stretch>
                        <a:fillRect/>
                      </a:stretch>
                    </p:blipFill>
                    <p:spPr>
                      <a:xfrm>
                        <a:off x="1295400" y="1524000"/>
                        <a:ext cx="2214563" cy="557213"/>
                      </a:xfrm>
                      <a:prstGeom prst="rect">
                        <a:avLst/>
                      </a:prstGeom>
                      <a:noFill/>
                      <a:ln w="38100">
                        <a:noFill/>
                        <a:miter/>
                      </a:ln>
                    </p:spPr>
                  </p:pic>
                </p:oleObj>
              </mc:Fallback>
            </mc:AlternateContent>
          </a:graphicData>
        </a:graphic>
      </p:graphicFrame>
      <p:graphicFrame>
        <p:nvGraphicFramePr>
          <p:cNvPr id="15363" name="Object 3"/>
          <p:cNvGraphicFramePr>
            <a:graphicFrameLocks noChangeAspect="1"/>
          </p:cNvGraphicFramePr>
          <p:nvPr/>
        </p:nvGraphicFramePr>
        <p:xfrm>
          <a:off x="685800" y="2438400"/>
          <a:ext cx="4894263" cy="1184275"/>
        </p:xfrm>
        <a:graphic>
          <a:graphicData uri="http://schemas.openxmlformats.org/presentationml/2006/ole">
            <mc:AlternateContent xmlns:mc="http://schemas.openxmlformats.org/markup-compatibility/2006">
              <mc:Choice xmlns:v="urn:schemas-microsoft-com:vml" Requires="v">
                <p:oleObj spid="_x0000_s3121" name="" r:id="rId3" imgW="1739900" imgH="431800" progId="Equation.DSMT4">
                  <p:embed/>
                </p:oleObj>
              </mc:Choice>
              <mc:Fallback>
                <p:oleObj name="" r:id="rId3" imgW="1739900" imgH="431800" progId="Equation.DSMT4">
                  <p:embed/>
                  <p:pic>
                    <p:nvPicPr>
                      <p:cNvPr id="0" name="图片 3120"/>
                      <p:cNvPicPr/>
                      <p:nvPr/>
                    </p:nvPicPr>
                    <p:blipFill>
                      <a:blip r:embed="rId4"/>
                      <a:stretch>
                        <a:fillRect/>
                      </a:stretch>
                    </p:blipFill>
                    <p:spPr>
                      <a:xfrm>
                        <a:off x="685800" y="2438400"/>
                        <a:ext cx="4894263" cy="1184275"/>
                      </a:xfrm>
                      <a:prstGeom prst="rect">
                        <a:avLst/>
                      </a:prstGeom>
                      <a:noFill/>
                      <a:ln w="38100">
                        <a:noFill/>
                        <a:miter/>
                      </a:ln>
                    </p:spPr>
                  </p:pic>
                </p:oleObj>
              </mc:Fallback>
            </mc:AlternateContent>
          </a:graphicData>
        </a:graphic>
      </p:graphicFrame>
      <p:graphicFrame>
        <p:nvGraphicFramePr>
          <p:cNvPr id="15364" name="Object 4"/>
          <p:cNvGraphicFramePr>
            <a:graphicFrameLocks noChangeAspect="1"/>
          </p:cNvGraphicFramePr>
          <p:nvPr/>
        </p:nvGraphicFramePr>
        <p:xfrm>
          <a:off x="685800" y="3962400"/>
          <a:ext cx="5857875" cy="1462088"/>
        </p:xfrm>
        <a:graphic>
          <a:graphicData uri="http://schemas.openxmlformats.org/presentationml/2006/ole">
            <mc:AlternateContent xmlns:mc="http://schemas.openxmlformats.org/markup-compatibility/2006">
              <mc:Choice xmlns:v="urn:schemas-microsoft-com:vml" Requires="v">
                <p:oleObj spid="_x0000_s3114" name="" r:id="rId5" imgW="2082800" imgH="533400" progId="Equation.DSMT4">
                  <p:embed/>
                </p:oleObj>
              </mc:Choice>
              <mc:Fallback>
                <p:oleObj name="" r:id="rId5" imgW="2082800" imgH="533400" progId="Equation.DSMT4">
                  <p:embed/>
                  <p:pic>
                    <p:nvPicPr>
                      <p:cNvPr id="0" name="图片 3113"/>
                      <p:cNvPicPr/>
                      <p:nvPr/>
                    </p:nvPicPr>
                    <p:blipFill>
                      <a:blip r:embed="rId6"/>
                      <a:stretch>
                        <a:fillRect/>
                      </a:stretch>
                    </p:blipFill>
                    <p:spPr>
                      <a:xfrm>
                        <a:off x="685800" y="3962400"/>
                        <a:ext cx="5857875" cy="14620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linds(horizontal)">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blinds(horizontal)">
                                      <p:cBhvr>
                                        <p:cTn id="12" dur="500"/>
                                        <p:tgtEl>
                                          <p:spTgt spid="1536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364"/>
                                        </p:tgtEl>
                                        <p:attrNameLst>
                                          <p:attrName>style.visibility</p:attrName>
                                        </p:attrNameLst>
                                      </p:cBhvr>
                                      <p:to>
                                        <p:strVal val="visible"/>
                                      </p:to>
                                    </p:set>
                                    <p:animEffect transition="in" filter="blinds(horizontal)">
                                      <p:cBhvr>
                                        <p:cTn id="17"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graphicFrame>
        <p:nvGraphicFramePr>
          <p:cNvPr id="16386" name="Object 2"/>
          <p:cNvGraphicFramePr>
            <a:graphicFrameLocks noChangeAspect="1"/>
          </p:cNvGraphicFramePr>
          <p:nvPr/>
        </p:nvGraphicFramePr>
        <p:xfrm>
          <a:off x="609600" y="1447800"/>
          <a:ext cx="7894638" cy="1462088"/>
        </p:xfrm>
        <a:graphic>
          <a:graphicData uri="http://schemas.openxmlformats.org/presentationml/2006/ole">
            <mc:AlternateContent xmlns:mc="http://schemas.openxmlformats.org/markup-compatibility/2006">
              <mc:Choice xmlns:v="urn:schemas-microsoft-com:vml" Requires="v">
                <p:oleObj spid="_x0000_s3122" name="" r:id="rId1" imgW="2806700" imgH="533400" progId="Equation.DSMT4">
                  <p:embed/>
                </p:oleObj>
              </mc:Choice>
              <mc:Fallback>
                <p:oleObj name="" r:id="rId1" imgW="2806700" imgH="533400" progId="Equation.DSMT4">
                  <p:embed/>
                  <p:pic>
                    <p:nvPicPr>
                      <p:cNvPr id="0" name="图片 3121"/>
                      <p:cNvPicPr/>
                      <p:nvPr/>
                    </p:nvPicPr>
                    <p:blipFill>
                      <a:blip r:embed="rId2"/>
                      <a:stretch>
                        <a:fillRect/>
                      </a:stretch>
                    </p:blipFill>
                    <p:spPr>
                      <a:xfrm>
                        <a:off x="609600" y="1447800"/>
                        <a:ext cx="7894638" cy="1462088"/>
                      </a:xfrm>
                      <a:prstGeom prst="rect">
                        <a:avLst/>
                      </a:prstGeom>
                      <a:noFill/>
                      <a:ln w="38100">
                        <a:noFill/>
                        <a:miter/>
                      </a:ln>
                    </p:spPr>
                  </p:pic>
                </p:oleObj>
              </mc:Fallback>
            </mc:AlternateContent>
          </a:graphicData>
        </a:graphic>
      </p:graphicFrame>
      <p:graphicFrame>
        <p:nvGraphicFramePr>
          <p:cNvPr id="16387" name="Object 3"/>
          <p:cNvGraphicFramePr>
            <a:graphicFrameLocks noChangeAspect="1"/>
          </p:cNvGraphicFramePr>
          <p:nvPr/>
        </p:nvGraphicFramePr>
        <p:xfrm>
          <a:off x="1430338" y="2971800"/>
          <a:ext cx="6249987" cy="1462088"/>
        </p:xfrm>
        <a:graphic>
          <a:graphicData uri="http://schemas.openxmlformats.org/presentationml/2006/ole">
            <mc:AlternateContent xmlns:mc="http://schemas.openxmlformats.org/markup-compatibility/2006">
              <mc:Choice xmlns:v="urn:schemas-microsoft-com:vml" Requires="v">
                <p:oleObj spid="_x0000_s3123" name="" r:id="rId3" imgW="2222500" imgH="533400" progId="Equation.DSMT4">
                  <p:embed/>
                </p:oleObj>
              </mc:Choice>
              <mc:Fallback>
                <p:oleObj name="" r:id="rId3" imgW="2222500" imgH="533400" progId="Equation.DSMT4">
                  <p:embed/>
                  <p:pic>
                    <p:nvPicPr>
                      <p:cNvPr id="0" name="图片 3122"/>
                      <p:cNvPicPr/>
                      <p:nvPr/>
                    </p:nvPicPr>
                    <p:blipFill>
                      <a:blip r:embed="rId4"/>
                      <a:stretch>
                        <a:fillRect/>
                      </a:stretch>
                    </p:blipFill>
                    <p:spPr>
                      <a:xfrm>
                        <a:off x="1430338" y="2971800"/>
                        <a:ext cx="6249987" cy="1462088"/>
                      </a:xfrm>
                      <a:prstGeom prst="rect">
                        <a:avLst/>
                      </a:prstGeom>
                      <a:noFill/>
                      <a:ln w="38100">
                        <a:noFill/>
                        <a:miter/>
                      </a:ln>
                    </p:spPr>
                  </p:pic>
                </p:oleObj>
              </mc:Fallback>
            </mc:AlternateContent>
          </a:graphicData>
        </a:graphic>
      </p:graphicFrame>
      <p:graphicFrame>
        <p:nvGraphicFramePr>
          <p:cNvPr id="16388" name="Object 4"/>
          <p:cNvGraphicFramePr>
            <a:graphicFrameLocks noChangeAspect="1"/>
          </p:cNvGraphicFramePr>
          <p:nvPr/>
        </p:nvGraphicFramePr>
        <p:xfrm>
          <a:off x="457200" y="4724400"/>
          <a:ext cx="8066088" cy="1304925"/>
        </p:xfrm>
        <a:graphic>
          <a:graphicData uri="http://schemas.openxmlformats.org/presentationml/2006/ole">
            <mc:AlternateContent xmlns:mc="http://schemas.openxmlformats.org/markup-compatibility/2006">
              <mc:Choice xmlns:v="urn:schemas-microsoft-com:vml" Requires="v">
                <p:oleObj spid="_x0000_s3120" name="" r:id="rId5" imgW="3213100" imgH="533400" progId="Equation.DSMT4">
                  <p:embed/>
                </p:oleObj>
              </mc:Choice>
              <mc:Fallback>
                <p:oleObj name="" r:id="rId5" imgW="3213100" imgH="533400" progId="Equation.DSMT4">
                  <p:embed/>
                  <p:pic>
                    <p:nvPicPr>
                      <p:cNvPr id="0" name="图片 3119"/>
                      <p:cNvPicPr/>
                      <p:nvPr/>
                    </p:nvPicPr>
                    <p:blipFill>
                      <a:blip r:embed="rId6"/>
                      <a:stretch>
                        <a:fillRect/>
                      </a:stretch>
                    </p:blipFill>
                    <p:spPr>
                      <a:xfrm>
                        <a:off x="457200" y="4724400"/>
                        <a:ext cx="8066088" cy="13049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linds(horizontal)">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blinds(horizontal)">
                                      <p:cBhvr>
                                        <p:cTn id="12" dur="500"/>
                                        <p:tgtEl>
                                          <p:spTgt spid="163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88"/>
                                        </p:tgtEl>
                                        <p:attrNameLst>
                                          <p:attrName>style.visibility</p:attrName>
                                        </p:attrNameLst>
                                      </p:cBhvr>
                                      <p:to>
                                        <p:strVal val="visible"/>
                                      </p:to>
                                    </p:set>
                                    <p:animEffect transition="in" filter="blinds(horizontal)">
                                      <p:cBhvr>
                                        <p:cTn id="17"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graphicFrame>
        <p:nvGraphicFramePr>
          <p:cNvPr id="17410" name="Object 2"/>
          <p:cNvGraphicFramePr>
            <a:graphicFrameLocks noChangeAspect="1"/>
          </p:cNvGraphicFramePr>
          <p:nvPr/>
        </p:nvGraphicFramePr>
        <p:xfrm>
          <a:off x="457200" y="1600200"/>
          <a:ext cx="8066088" cy="1304925"/>
        </p:xfrm>
        <a:graphic>
          <a:graphicData uri="http://schemas.openxmlformats.org/presentationml/2006/ole">
            <mc:AlternateContent xmlns:mc="http://schemas.openxmlformats.org/markup-compatibility/2006">
              <mc:Choice xmlns:v="urn:schemas-microsoft-com:vml" Requires="v">
                <p:oleObj spid="_x0000_s3118" name="" r:id="rId1" imgW="3213100" imgH="533400" progId="Equation.DSMT4">
                  <p:embed/>
                </p:oleObj>
              </mc:Choice>
              <mc:Fallback>
                <p:oleObj name="" r:id="rId1" imgW="3213100" imgH="533400" progId="Equation.DSMT4">
                  <p:embed/>
                  <p:pic>
                    <p:nvPicPr>
                      <p:cNvPr id="0" name="图片 3117"/>
                      <p:cNvPicPr/>
                      <p:nvPr/>
                    </p:nvPicPr>
                    <p:blipFill>
                      <a:blip r:embed="rId2"/>
                      <a:stretch>
                        <a:fillRect/>
                      </a:stretch>
                    </p:blipFill>
                    <p:spPr>
                      <a:xfrm>
                        <a:off x="457200" y="1600200"/>
                        <a:ext cx="8066088" cy="1304925"/>
                      </a:xfrm>
                      <a:prstGeom prst="rect">
                        <a:avLst/>
                      </a:prstGeom>
                      <a:noFill/>
                      <a:ln w="38100">
                        <a:noFill/>
                        <a:miter/>
                      </a:ln>
                    </p:spPr>
                  </p:pic>
                </p:oleObj>
              </mc:Fallback>
            </mc:AlternateContent>
          </a:graphicData>
        </a:graphic>
      </p:graphicFrame>
      <p:graphicFrame>
        <p:nvGraphicFramePr>
          <p:cNvPr id="17411" name="Object 3"/>
          <p:cNvGraphicFramePr>
            <a:graphicFrameLocks noChangeAspect="1"/>
          </p:cNvGraphicFramePr>
          <p:nvPr/>
        </p:nvGraphicFramePr>
        <p:xfrm>
          <a:off x="533400" y="3124200"/>
          <a:ext cx="5422900" cy="1206500"/>
        </p:xfrm>
        <a:graphic>
          <a:graphicData uri="http://schemas.openxmlformats.org/presentationml/2006/ole">
            <mc:AlternateContent xmlns:mc="http://schemas.openxmlformats.org/markup-compatibility/2006">
              <mc:Choice xmlns:v="urn:schemas-microsoft-com:vml" Requires="v">
                <p:oleObj spid="_x0000_s3119" name="" r:id="rId3" imgW="1549400" imgH="508000" progId="Equation.DSMT4">
                  <p:embed/>
                </p:oleObj>
              </mc:Choice>
              <mc:Fallback>
                <p:oleObj name="" r:id="rId3" imgW="1549400" imgH="508000" progId="Equation.DSMT4">
                  <p:embed/>
                  <p:pic>
                    <p:nvPicPr>
                      <p:cNvPr id="0" name="图片 3118"/>
                      <p:cNvPicPr/>
                      <p:nvPr/>
                    </p:nvPicPr>
                    <p:blipFill>
                      <a:blip r:embed="rId4"/>
                      <a:stretch>
                        <a:fillRect/>
                      </a:stretch>
                    </p:blipFill>
                    <p:spPr>
                      <a:xfrm>
                        <a:off x="533400" y="3124200"/>
                        <a:ext cx="5422900" cy="1206500"/>
                      </a:xfrm>
                      <a:prstGeom prst="rect">
                        <a:avLst/>
                      </a:prstGeom>
                      <a:noFill/>
                      <a:ln w="38100">
                        <a:noFill/>
                        <a:miter/>
                      </a:ln>
                    </p:spPr>
                  </p:pic>
                </p:oleObj>
              </mc:Fallback>
            </mc:AlternateContent>
          </a:graphicData>
        </a:graphic>
      </p:graphicFrame>
      <p:graphicFrame>
        <p:nvGraphicFramePr>
          <p:cNvPr id="17412" name="Object 4"/>
          <p:cNvGraphicFramePr>
            <a:graphicFrameLocks noChangeAspect="1"/>
          </p:cNvGraphicFramePr>
          <p:nvPr/>
        </p:nvGraphicFramePr>
        <p:xfrm>
          <a:off x="609600" y="4572000"/>
          <a:ext cx="2100263" cy="1017588"/>
        </p:xfrm>
        <a:graphic>
          <a:graphicData uri="http://schemas.openxmlformats.org/presentationml/2006/ole">
            <mc:AlternateContent xmlns:mc="http://schemas.openxmlformats.org/markup-compatibility/2006">
              <mc:Choice xmlns:v="urn:schemas-microsoft-com:vml" Requires="v">
                <p:oleObj spid="_x0000_s3116" name="" r:id="rId5" imgW="862965" imgH="419100" progId="Equation.DSMT4">
                  <p:embed/>
                </p:oleObj>
              </mc:Choice>
              <mc:Fallback>
                <p:oleObj name="" r:id="rId5" imgW="862965" imgH="419100" progId="Equation.DSMT4">
                  <p:embed/>
                  <p:pic>
                    <p:nvPicPr>
                      <p:cNvPr id="0" name="图片 3115"/>
                      <p:cNvPicPr/>
                      <p:nvPr/>
                    </p:nvPicPr>
                    <p:blipFill>
                      <a:blip r:embed="rId6"/>
                      <a:stretch>
                        <a:fillRect/>
                      </a:stretch>
                    </p:blipFill>
                    <p:spPr>
                      <a:xfrm>
                        <a:off x="609600" y="4572000"/>
                        <a:ext cx="2100263" cy="10175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blinds(horizontal)">
                                      <p:cBhvr>
                                        <p:cTn id="7" dur="5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blinds(horizontal)">
                                      <p:cBhvr>
                                        <p:cTn id="12" dur="500"/>
                                        <p:tgtEl>
                                          <p:spTgt spid="174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412"/>
                                        </p:tgtEl>
                                        <p:attrNameLst>
                                          <p:attrName>style.visibility</p:attrName>
                                        </p:attrNameLst>
                                      </p:cBhvr>
                                      <p:to>
                                        <p:strVal val="visible"/>
                                      </p:to>
                                    </p:set>
                                    <p:animEffect transition="in" filter="blinds(horizontal)">
                                      <p:cBhvr>
                                        <p:cTn id="1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21" name="Picture 4" descr="2_5a"/>
          <p:cNvPicPr>
            <a:picLocks noChangeAspect="1"/>
          </p:cNvPicPr>
          <p:nvPr/>
        </p:nvPicPr>
        <p:blipFill>
          <a:blip r:embed="rId1"/>
          <a:stretch>
            <a:fillRect/>
          </a:stretch>
        </p:blipFill>
        <p:spPr>
          <a:xfrm>
            <a:off x="419100" y="1752600"/>
            <a:ext cx="8724900" cy="2190750"/>
          </a:xfrm>
          <a:prstGeom prst="rect">
            <a:avLst/>
          </a:prstGeom>
          <a:noFill/>
          <a:ln w="9525">
            <a:noFill/>
          </a:ln>
        </p:spPr>
      </p:pic>
      <p:sp>
        <p:nvSpPr>
          <p:cNvPr id="133122" name="Rectangle 2"/>
          <p:cNvSpPr txBox="1"/>
          <p:nvPr/>
        </p:nvSpPr>
        <p:spPr>
          <a:xfrm>
            <a:off x="733425" y="731838"/>
            <a:ext cx="7800975" cy="563562"/>
          </a:xfrm>
          <a:prstGeom prst="rect">
            <a:avLst/>
          </a:prstGeom>
          <a:noFill/>
          <a:ln w="9525">
            <a:noFill/>
          </a:ln>
        </p:spPr>
        <p:txBody>
          <a:bodyPr anchor="t" anchorCtr="0"/>
          <a:p>
            <a:pPr eaLnBrk="0" hangingPunct="0">
              <a:buSzTx/>
            </a:pPr>
            <a:r>
              <a:rPr lang="en-US" altLang="zh-CN" sz="2400" b="1" dirty="0">
                <a:solidFill>
                  <a:schemeClr val="bg1"/>
                </a:solidFill>
                <a:latin typeface="Verdana" panose="020B0604030504040204" pitchFamily="34" charset="0"/>
                <a:ea typeface="宋体" panose="02010600030101010101" pitchFamily="2" charset="-122"/>
              </a:rPr>
              <a:t>Algorithm for Computing Fibonacci Number</a:t>
            </a:r>
            <a:endParaRPr lang="en-US" altLang="zh-CN" sz="2400" b="1" dirty="0">
              <a:solidFill>
                <a:schemeClr val="bg1"/>
              </a:solidFill>
              <a:latin typeface="Verdana" panose="020B0604030504040204" pitchFamily="34" charset="0"/>
              <a:ea typeface="宋体" panose="02010600030101010101" pitchFamily="2" charset="-122"/>
            </a:endParaRPr>
          </a:p>
        </p:txBody>
      </p:sp>
      <p:graphicFrame>
        <p:nvGraphicFramePr>
          <p:cNvPr id="133123" name="Object 2"/>
          <p:cNvGraphicFramePr>
            <a:graphicFrameLocks noChangeAspect="1"/>
          </p:cNvGraphicFramePr>
          <p:nvPr/>
        </p:nvGraphicFramePr>
        <p:xfrm>
          <a:off x="914400" y="4572000"/>
          <a:ext cx="6421438" cy="523875"/>
        </p:xfrm>
        <a:graphic>
          <a:graphicData uri="http://schemas.openxmlformats.org/presentationml/2006/ole">
            <mc:AlternateContent xmlns:mc="http://schemas.openxmlformats.org/markup-compatibility/2006">
              <mc:Choice xmlns:v="urn:schemas-microsoft-com:vml" Requires="v">
                <p:oleObj spid="_x0000_s3124" name="" r:id="rId2" imgW="2641600" imgH="215900" progId="Equation.DSMT4">
                  <p:embed/>
                </p:oleObj>
              </mc:Choice>
              <mc:Fallback>
                <p:oleObj name="" r:id="rId2" imgW="2641600" imgH="215900" progId="Equation.DSMT4">
                  <p:embed/>
                  <p:pic>
                    <p:nvPicPr>
                      <p:cNvPr id="0" name="图片 3123"/>
                      <p:cNvPicPr/>
                      <p:nvPr/>
                    </p:nvPicPr>
                    <p:blipFill>
                      <a:blip r:embed="rId3"/>
                      <a:stretch>
                        <a:fillRect/>
                      </a:stretch>
                    </p:blipFill>
                    <p:spPr>
                      <a:xfrm>
                        <a:off x="914400" y="4572000"/>
                        <a:ext cx="6421438" cy="523875"/>
                      </a:xfrm>
                      <a:prstGeom prst="rect">
                        <a:avLst/>
                      </a:prstGeom>
                      <a:noFill/>
                      <a:ln w="38100">
                        <a:noFill/>
                        <a:miter/>
                      </a:ln>
                    </p:spPr>
                  </p:pic>
                </p:oleObj>
              </mc:Fallback>
            </mc:AlternateContent>
          </a:graphicData>
        </a:graphic>
      </p:graphicFrame>
      <p:graphicFrame>
        <p:nvGraphicFramePr>
          <p:cNvPr id="133124" name="Object 3"/>
          <p:cNvGraphicFramePr>
            <a:graphicFrameLocks noChangeAspect="1"/>
          </p:cNvGraphicFramePr>
          <p:nvPr/>
        </p:nvGraphicFramePr>
        <p:xfrm>
          <a:off x="884238" y="5334000"/>
          <a:ext cx="2593975" cy="482600"/>
        </p:xfrm>
        <a:graphic>
          <a:graphicData uri="http://schemas.openxmlformats.org/presentationml/2006/ole">
            <mc:AlternateContent xmlns:mc="http://schemas.openxmlformats.org/markup-compatibility/2006">
              <mc:Choice xmlns:v="urn:schemas-microsoft-com:vml" Requires="v">
                <p:oleObj spid="_x0000_s3117" name="" r:id="rId4" imgW="1091565" imgH="203200" progId="Equation.DSMT4">
                  <p:embed/>
                </p:oleObj>
              </mc:Choice>
              <mc:Fallback>
                <p:oleObj name="" r:id="rId4" imgW="1091565" imgH="203200" progId="Equation.DSMT4">
                  <p:embed/>
                  <p:pic>
                    <p:nvPicPr>
                      <p:cNvPr id="0" name="图片 3116"/>
                      <p:cNvPicPr/>
                      <p:nvPr/>
                    </p:nvPicPr>
                    <p:blipFill>
                      <a:blip r:embed="rId5"/>
                      <a:stretch>
                        <a:fillRect/>
                      </a:stretch>
                    </p:blipFill>
                    <p:spPr>
                      <a:xfrm>
                        <a:off x="884238" y="5334000"/>
                        <a:ext cx="2593975" cy="482600"/>
                      </a:xfrm>
                      <a:prstGeom prst="rect">
                        <a:avLst/>
                      </a:prstGeom>
                      <a:noFill/>
                      <a:ln w="38100">
                        <a:noFill/>
                        <a:miter/>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5362" name="Rectangle 2"/>
          <p:cNvSpPr>
            <a:spLocks noGrp="1"/>
          </p:cNvSpPr>
          <p:nvPr>
            <p:ph type="title"/>
          </p:nvPr>
        </p:nvSpPr>
        <p:spPr>
          <a:xfrm>
            <a:off x="733425" y="731838"/>
            <a:ext cx="8258175" cy="563562"/>
          </a:xfrm>
          <a:ln/>
        </p:spPr>
        <p:txBody>
          <a:bodyPr vert="horz" wrap="square" lIns="91440" tIns="45720" rIns="91440" bIns="45720" anchor="ctr" anchorCtr="0"/>
          <a:p>
            <a:r>
              <a:rPr lang="en-US" altLang="zh-CN" dirty="0">
                <a:ea typeface="宋体" panose="02010600030101010101" pitchFamily="2" charset="-122"/>
              </a:rPr>
              <a:t>Names for some orders of growth</a:t>
            </a:r>
            <a:endParaRPr lang="en-US" altLang="zh-CN" dirty="0">
              <a:ea typeface="宋体" panose="02010600030101010101" pitchFamily="2" charset="-122"/>
            </a:endParaRPr>
          </a:p>
        </p:txBody>
      </p:sp>
      <p:sp>
        <p:nvSpPr>
          <p:cNvPr id="15363" name="Rectangle 3"/>
          <p:cNvSpPr>
            <a:spLocks noGrp="1"/>
          </p:cNvSpPr>
          <p:nvPr>
            <p:ph idx="1"/>
          </p:nvPr>
        </p:nvSpPr>
        <p:spPr>
          <a:xfrm>
            <a:off x="457200" y="1419225"/>
            <a:ext cx="8686800" cy="4879975"/>
          </a:xfrm>
          <a:ln/>
        </p:spPr>
        <p:txBody>
          <a:bodyPr vert="horz" wrap="square" lIns="91440" tIns="45720" rIns="91440" bIns="45720" anchor="t" anchorCtr="0"/>
          <a:p>
            <a:r>
              <a:rPr lang="zh-CN" altLang="en-US" b="1" dirty="0">
                <a:solidFill>
                  <a:srgbClr val="FF0000"/>
                </a:solidFill>
                <a:ea typeface="宋体" panose="02010600030101010101" pitchFamily="2" charset="-122"/>
                <a:sym typeface="Symbol" panose="05050102010706020507" pitchFamily="18" charset="2"/>
              </a:rPr>
              <a:t></a:t>
            </a:r>
            <a:r>
              <a:rPr lang="en-US" altLang="zh-CN" b="1" dirty="0">
                <a:solidFill>
                  <a:srgbClr val="FF0000"/>
                </a:solidFill>
                <a:ea typeface="宋体" panose="02010600030101010101" pitchFamily="2" charset="-122"/>
                <a:sym typeface="Symbol" panose="05050102010706020507" pitchFamily="18" charset="2"/>
              </a:rPr>
              <a:t>(1)</a:t>
            </a:r>
            <a:r>
              <a:rPr lang="en-US" altLang="zh-CN" b="1" dirty="0">
                <a:ea typeface="宋体" panose="02010600030101010101" pitchFamily="2" charset="-122"/>
                <a:sym typeface="Symbol" panose="05050102010706020507" pitchFamily="18" charset="2"/>
              </a:rPr>
              <a:t>		Constant</a:t>
            </a:r>
            <a:endParaRPr lang="en-US" altLang="zh-CN" b="1" dirty="0">
              <a:ea typeface="宋体" panose="02010600030101010101" pitchFamily="2" charset="-122"/>
              <a:sym typeface="Symbol" panose="05050102010706020507" pitchFamily="18" charset="2"/>
            </a:endParaRPr>
          </a:p>
          <a:p>
            <a:r>
              <a:rPr lang="en-US" altLang="zh-CN" b="1" dirty="0">
                <a:solidFill>
                  <a:srgbClr val="FF0000"/>
                </a:solidFill>
                <a:ea typeface="宋体" panose="02010600030101010101" pitchFamily="2" charset="-122"/>
                <a:sym typeface="Symbol" panose="05050102010706020507" pitchFamily="18" charset="2"/>
              </a:rPr>
              <a:t>(log</a:t>
            </a:r>
            <a:r>
              <a:rPr lang="en-US" altLang="zh-CN" b="1" i="1" baseline="-25000" dirty="0">
                <a:solidFill>
                  <a:srgbClr val="FF0000"/>
                </a:solidFill>
                <a:ea typeface="宋体" panose="02010600030101010101" pitchFamily="2" charset="-122"/>
                <a:sym typeface="Symbol" panose="05050102010706020507" pitchFamily="18" charset="2"/>
              </a:rPr>
              <a:t>c</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n</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Logarithmic (same order </a:t>
            </a:r>
            <a:r>
              <a:rPr lang="en-US" altLang="zh-CN" b="1" i="1" dirty="0">
                <a:ea typeface="宋体" panose="02010600030101010101" pitchFamily="2" charset="-122"/>
                <a:sym typeface="Symbol" panose="05050102010706020507" pitchFamily="18" charset="2"/>
              </a:rPr>
              <a:t>c</a:t>
            </a:r>
            <a:r>
              <a:rPr lang="en-US" altLang="zh-CN" b="1" dirty="0">
                <a:ea typeface="宋体" panose="02010600030101010101" pitchFamily="2" charset="-122"/>
                <a:sym typeface="Symbol" panose="05050102010706020507" pitchFamily="18" charset="2"/>
              </a:rPr>
              <a:t>)</a:t>
            </a:r>
            <a:endParaRPr lang="en-US" altLang="zh-CN" b="1" dirty="0">
              <a:ea typeface="宋体" panose="02010600030101010101" pitchFamily="2" charset="-122"/>
              <a:sym typeface="Symbol" panose="05050102010706020507" pitchFamily="18" charset="2"/>
            </a:endParaRPr>
          </a:p>
          <a:p>
            <a:r>
              <a:rPr lang="en-US" altLang="zh-CN" b="1" dirty="0">
                <a:solidFill>
                  <a:srgbClr val="FF0000"/>
                </a:solidFill>
                <a:ea typeface="宋体" panose="02010600030101010101" pitchFamily="2" charset="-122"/>
                <a:sym typeface="Symbol" panose="05050102010706020507" pitchFamily="18" charset="2"/>
              </a:rPr>
              <a:t>(log</a:t>
            </a:r>
            <a:r>
              <a:rPr lang="en-US" altLang="zh-CN" b="1" i="1" baseline="30000" dirty="0">
                <a:solidFill>
                  <a:srgbClr val="FF0000"/>
                </a:solidFill>
                <a:ea typeface="宋体" panose="02010600030101010101" pitchFamily="2" charset="-122"/>
                <a:sym typeface="Symbol" panose="05050102010706020507" pitchFamily="18" charset="2"/>
              </a:rPr>
              <a:t>c</a:t>
            </a:r>
            <a:r>
              <a:rPr lang="en-US" altLang="zh-CN" b="1" dirty="0">
                <a:solidFill>
                  <a:srgbClr val="FF0000"/>
                </a:solidFill>
                <a:ea typeface="宋体" panose="02010600030101010101" pitchFamily="2" charset="-122"/>
                <a:sym typeface="Symbol" panose="05050102010706020507" pitchFamily="18" charset="2"/>
              </a:rPr>
              <a:t> </a:t>
            </a:r>
            <a:r>
              <a:rPr lang="en-US" altLang="zh-CN" b="1" i="1" dirty="0">
                <a:solidFill>
                  <a:srgbClr val="FF0000"/>
                </a:solidFill>
                <a:ea typeface="宋体" panose="02010600030101010101" pitchFamily="2" charset="-122"/>
                <a:sym typeface="Symbol" panose="05050102010706020507" pitchFamily="18" charset="2"/>
              </a:rPr>
              <a:t>n</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Polylogarithmic</a:t>
            </a:r>
            <a:endParaRPr lang="en-US" altLang="zh-CN" b="1" dirty="0">
              <a:ea typeface="宋体" panose="02010600030101010101" pitchFamily="2" charset="-122"/>
              <a:sym typeface="Symbol" panose="05050102010706020507" pitchFamily="18" charset="2"/>
            </a:endParaRPr>
          </a:p>
          <a:p>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n</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Linear</a:t>
            </a:r>
            <a:endParaRPr lang="en-US" altLang="zh-CN" b="1" dirty="0">
              <a:ea typeface="宋体" panose="02010600030101010101" pitchFamily="2" charset="-122"/>
              <a:sym typeface="Symbol" panose="05050102010706020507" pitchFamily="18" charset="2"/>
            </a:endParaRPr>
          </a:p>
          <a:p>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n</a:t>
            </a:r>
            <a:r>
              <a:rPr lang="en-US" altLang="zh-CN" b="1" i="1" baseline="30000" dirty="0">
                <a:solidFill>
                  <a:srgbClr val="FF0000"/>
                </a:solidFill>
                <a:ea typeface="宋体" panose="02010600030101010101" pitchFamily="2" charset="-122"/>
                <a:sym typeface="Symbol" panose="05050102010706020507" pitchFamily="18" charset="2"/>
              </a:rPr>
              <a:t>c</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Polynomial (for any </a:t>
            </a:r>
            <a:r>
              <a:rPr lang="en-US" altLang="zh-CN" b="1" i="1" dirty="0">
                <a:ea typeface="宋体" panose="02010600030101010101" pitchFamily="2" charset="-122"/>
                <a:sym typeface="Symbol" panose="05050102010706020507" pitchFamily="18" charset="2"/>
              </a:rPr>
              <a:t>c</a:t>
            </a:r>
            <a:r>
              <a:rPr lang="en-US" altLang="zh-CN" b="1" dirty="0">
                <a:ea typeface="宋体" panose="02010600030101010101" pitchFamily="2" charset="-122"/>
                <a:sym typeface="Symbol" panose="05050102010706020507" pitchFamily="18" charset="2"/>
              </a:rPr>
              <a:t>)</a:t>
            </a:r>
            <a:endParaRPr lang="en-US" altLang="zh-CN" b="1" dirty="0">
              <a:ea typeface="宋体" panose="02010600030101010101" pitchFamily="2" charset="-122"/>
              <a:sym typeface="Symbol" panose="05050102010706020507" pitchFamily="18" charset="2"/>
            </a:endParaRPr>
          </a:p>
          <a:p>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c</a:t>
            </a:r>
            <a:r>
              <a:rPr lang="en-US" altLang="zh-CN" b="1" i="1" baseline="30000" dirty="0">
                <a:solidFill>
                  <a:srgbClr val="FF0000"/>
                </a:solidFill>
                <a:ea typeface="宋体" panose="02010600030101010101" pitchFamily="2" charset="-122"/>
                <a:sym typeface="Symbol" panose="05050102010706020507" pitchFamily="18" charset="2"/>
              </a:rPr>
              <a:t>n</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Exponential (for </a:t>
            </a:r>
            <a:r>
              <a:rPr lang="en-US" altLang="zh-CN" b="1" i="1" dirty="0">
                <a:ea typeface="宋体" panose="02010600030101010101" pitchFamily="2" charset="-122"/>
                <a:sym typeface="Symbol" panose="05050102010706020507" pitchFamily="18" charset="2"/>
              </a:rPr>
              <a:t>c</a:t>
            </a:r>
            <a:r>
              <a:rPr lang="en-US" altLang="zh-CN" b="1" dirty="0">
                <a:ea typeface="宋体" panose="02010600030101010101" pitchFamily="2" charset="-122"/>
                <a:sym typeface="Symbol" panose="05050102010706020507" pitchFamily="18" charset="2"/>
              </a:rPr>
              <a:t>&gt;1)</a:t>
            </a:r>
            <a:endParaRPr lang="en-US" altLang="zh-CN" b="1" dirty="0">
              <a:ea typeface="宋体" panose="02010600030101010101" pitchFamily="2" charset="-122"/>
              <a:sym typeface="Symbol" panose="05050102010706020507" pitchFamily="18" charset="2"/>
            </a:endParaRPr>
          </a:p>
          <a:p>
            <a:r>
              <a:rPr lang="en-US" altLang="zh-CN" b="1" dirty="0">
                <a:solidFill>
                  <a:srgbClr val="FF0000"/>
                </a:solidFill>
                <a:ea typeface="宋体" panose="02010600030101010101" pitchFamily="2" charset="-122"/>
                <a:sym typeface="Symbol" panose="05050102010706020507" pitchFamily="18" charset="2"/>
              </a:rPr>
              <a:t>(</a:t>
            </a:r>
            <a:r>
              <a:rPr lang="en-US" altLang="zh-CN" b="1" i="1" dirty="0">
                <a:solidFill>
                  <a:srgbClr val="FF0000"/>
                </a:solidFill>
                <a:ea typeface="宋体" panose="02010600030101010101" pitchFamily="2" charset="-122"/>
                <a:sym typeface="Symbol" panose="05050102010706020507" pitchFamily="18" charset="2"/>
              </a:rPr>
              <a:t>n</a:t>
            </a:r>
            <a:r>
              <a:rPr lang="en-US" altLang="zh-CN" b="1" dirty="0">
                <a:solidFill>
                  <a:srgbClr val="FF0000"/>
                </a:solidFill>
                <a:ea typeface="宋体" panose="02010600030101010101" pitchFamily="2" charset="-122"/>
                <a:sym typeface="Symbol" panose="05050102010706020507" pitchFamily="18" charset="2"/>
              </a:rPr>
              <a:t>!)</a:t>
            </a:r>
            <a:r>
              <a:rPr lang="en-US" altLang="zh-CN" b="1" dirty="0">
                <a:ea typeface="宋体" panose="02010600030101010101" pitchFamily="2" charset="-122"/>
                <a:sym typeface="Symbol" panose="05050102010706020507" pitchFamily="18" charset="2"/>
              </a:rPr>
              <a:t>		Factorial</a:t>
            </a:r>
            <a:endParaRPr lang="en-US" altLang="zh-CN" b="1" dirty="0">
              <a:ea typeface="宋体" panose="02010600030101010101" pitchFamily="2" charset="-122"/>
              <a:sym typeface="Symbol" panose="05050102010706020507" pitchFamily="18" charset="2"/>
            </a:endParaRPr>
          </a:p>
        </p:txBody>
      </p:sp>
      <p:sp>
        <p:nvSpPr>
          <p:cNvPr id="15364" name="Text Box 4"/>
          <p:cNvSpPr txBox="1"/>
          <p:nvPr/>
        </p:nvSpPr>
        <p:spPr>
          <a:xfrm>
            <a:off x="5791200" y="3195638"/>
            <a:ext cx="3505200" cy="461962"/>
          </a:xfrm>
          <a:prstGeom prst="rect">
            <a:avLst/>
          </a:prstGeom>
          <a:noFill/>
          <a:ln w="63500">
            <a:noFill/>
          </a:ln>
        </p:spPr>
        <p:txBody>
          <a:bodyPr anchor="ctr" anchorCtr="0">
            <a:spAutoFit/>
          </a:bodyPr>
          <a:p>
            <a:pPr algn="ctr" eaLnBrk="0" hangingPunct="0">
              <a:spcBef>
                <a:spcPct val="50000"/>
              </a:spcBef>
            </a:pPr>
            <a:r>
              <a:rPr lang="en-US" altLang="zh-CN" sz="2400" dirty="0">
                <a:latin typeface="Times New Roman" panose="02020603050405020304" pitchFamily="18" charset="0"/>
                <a:ea typeface="宋体" panose="02010600030101010101" pitchFamily="2" charset="-122"/>
              </a:rPr>
              <a:t>(With </a:t>
            </a:r>
            <a:r>
              <a:rPr lang="en-US" altLang="zh-CN" sz="2400" i="1" dirty="0">
                <a:latin typeface="Times New Roman" panose="02020603050405020304" pitchFamily="18" charset="0"/>
                <a:ea typeface="宋体" panose="02010600030101010101" pitchFamily="2" charset="-122"/>
              </a:rPr>
              <a:t>c </a:t>
            </a:r>
            <a:r>
              <a:rPr lang="en-US" altLang="zh-CN" sz="2400" dirty="0">
                <a:latin typeface="Times New Roman" panose="02020603050405020304" pitchFamily="18" charset="0"/>
                <a:ea typeface="宋体" panose="02010600030101010101" pitchFamily="2" charset="-122"/>
              </a:rPr>
              <a:t>a constant.)</a:t>
            </a:r>
            <a:endParaRPr lang="en-US" altLang="zh-CN" sz="2400" dirty="0">
              <a:latin typeface="Times New Roman" panose="02020603050405020304" pitchFamily="18" charset="0"/>
              <a:ea typeface="宋体"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graphicFrame>
        <p:nvGraphicFramePr>
          <p:cNvPr id="19458" name="Object 2"/>
          <p:cNvGraphicFramePr>
            <a:graphicFrameLocks noChangeAspect="1"/>
          </p:cNvGraphicFramePr>
          <p:nvPr/>
        </p:nvGraphicFramePr>
        <p:xfrm>
          <a:off x="609600" y="1676400"/>
          <a:ext cx="6327775" cy="493713"/>
        </p:xfrm>
        <a:graphic>
          <a:graphicData uri="http://schemas.openxmlformats.org/presentationml/2006/ole">
            <mc:AlternateContent xmlns:mc="http://schemas.openxmlformats.org/markup-compatibility/2006">
              <mc:Choice xmlns:v="urn:schemas-microsoft-com:vml" Requires="v">
                <p:oleObj spid="_x0000_s3130" name="" r:id="rId1" imgW="2603500" imgH="203200" progId="Equation.DSMT4">
                  <p:embed/>
                </p:oleObj>
              </mc:Choice>
              <mc:Fallback>
                <p:oleObj name="" r:id="rId1" imgW="2603500" imgH="203200" progId="Equation.DSMT4">
                  <p:embed/>
                  <p:pic>
                    <p:nvPicPr>
                      <p:cNvPr id="0" name="图片 3129"/>
                      <p:cNvPicPr/>
                      <p:nvPr/>
                    </p:nvPicPr>
                    <p:blipFill>
                      <a:blip r:embed="rId2"/>
                      <a:stretch>
                        <a:fillRect/>
                      </a:stretch>
                    </p:blipFill>
                    <p:spPr>
                      <a:xfrm>
                        <a:off x="609600" y="1676400"/>
                        <a:ext cx="6327775" cy="493713"/>
                      </a:xfrm>
                      <a:prstGeom prst="rect">
                        <a:avLst/>
                      </a:prstGeom>
                      <a:noFill/>
                      <a:ln w="38100">
                        <a:noFill/>
                        <a:miter/>
                      </a:ln>
                    </p:spPr>
                  </p:pic>
                </p:oleObj>
              </mc:Fallback>
            </mc:AlternateContent>
          </a:graphicData>
        </a:graphic>
      </p:graphicFrame>
      <p:graphicFrame>
        <p:nvGraphicFramePr>
          <p:cNvPr id="19459" name="Object 3"/>
          <p:cNvGraphicFramePr>
            <a:graphicFrameLocks noChangeAspect="1"/>
          </p:cNvGraphicFramePr>
          <p:nvPr/>
        </p:nvGraphicFramePr>
        <p:xfrm>
          <a:off x="609600" y="2514600"/>
          <a:ext cx="2346325" cy="493713"/>
        </p:xfrm>
        <a:graphic>
          <a:graphicData uri="http://schemas.openxmlformats.org/presentationml/2006/ole">
            <mc:AlternateContent xmlns:mc="http://schemas.openxmlformats.org/markup-compatibility/2006">
              <mc:Choice xmlns:v="urn:schemas-microsoft-com:vml" Requires="v">
                <p:oleObj spid="_x0000_s3133" name="" r:id="rId3" imgW="965200" imgH="203200" progId="Equation.DSMT4">
                  <p:embed/>
                </p:oleObj>
              </mc:Choice>
              <mc:Fallback>
                <p:oleObj name="" r:id="rId3" imgW="965200" imgH="203200" progId="Equation.DSMT4">
                  <p:embed/>
                  <p:pic>
                    <p:nvPicPr>
                      <p:cNvPr id="0" name="图片 3132"/>
                      <p:cNvPicPr/>
                      <p:nvPr/>
                    </p:nvPicPr>
                    <p:blipFill>
                      <a:blip r:embed="rId4"/>
                      <a:stretch>
                        <a:fillRect/>
                      </a:stretch>
                    </p:blipFill>
                    <p:spPr>
                      <a:xfrm>
                        <a:off x="609600" y="2514600"/>
                        <a:ext cx="2346325" cy="493713"/>
                      </a:xfrm>
                      <a:prstGeom prst="rect">
                        <a:avLst/>
                      </a:prstGeom>
                      <a:noFill/>
                      <a:ln w="38100">
                        <a:noFill/>
                        <a:miter/>
                      </a:ln>
                    </p:spPr>
                  </p:pic>
                </p:oleObj>
              </mc:Fallback>
            </mc:AlternateContent>
          </a:graphicData>
        </a:graphic>
      </p:graphicFrame>
      <p:graphicFrame>
        <p:nvGraphicFramePr>
          <p:cNvPr id="19460" name="Object 4"/>
          <p:cNvGraphicFramePr>
            <a:graphicFrameLocks noChangeAspect="1"/>
          </p:cNvGraphicFramePr>
          <p:nvPr/>
        </p:nvGraphicFramePr>
        <p:xfrm>
          <a:off x="609600" y="3352800"/>
          <a:ext cx="4354513" cy="493713"/>
        </p:xfrm>
        <a:graphic>
          <a:graphicData uri="http://schemas.openxmlformats.org/presentationml/2006/ole">
            <mc:AlternateContent xmlns:mc="http://schemas.openxmlformats.org/markup-compatibility/2006">
              <mc:Choice xmlns:v="urn:schemas-microsoft-com:vml" Requires="v">
                <p:oleObj spid="_x0000_s3134" name="" r:id="rId5" imgW="1790700" imgH="203200" progId="Equation.DSMT4">
                  <p:embed/>
                </p:oleObj>
              </mc:Choice>
              <mc:Fallback>
                <p:oleObj name="" r:id="rId5" imgW="1790700" imgH="203200" progId="Equation.DSMT4">
                  <p:embed/>
                  <p:pic>
                    <p:nvPicPr>
                      <p:cNvPr id="0" name="图片 3133"/>
                      <p:cNvPicPr/>
                      <p:nvPr/>
                    </p:nvPicPr>
                    <p:blipFill>
                      <a:blip r:embed="rId6"/>
                      <a:stretch>
                        <a:fillRect/>
                      </a:stretch>
                    </p:blipFill>
                    <p:spPr>
                      <a:xfrm>
                        <a:off x="609600" y="3352800"/>
                        <a:ext cx="4354513" cy="493713"/>
                      </a:xfrm>
                      <a:prstGeom prst="rect">
                        <a:avLst/>
                      </a:prstGeom>
                      <a:noFill/>
                      <a:ln w="38100">
                        <a:noFill/>
                        <a:miter/>
                      </a:ln>
                    </p:spPr>
                  </p:pic>
                </p:oleObj>
              </mc:Fallback>
            </mc:AlternateContent>
          </a:graphicData>
        </a:graphic>
      </p:graphicFrame>
      <p:graphicFrame>
        <p:nvGraphicFramePr>
          <p:cNvPr id="19461" name="Object 5"/>
          <p:cNvGraphicFramePr>
            <a:graphicFrameLocks noChangeAspect="1"/>
          </p:cNvGraphicFramePr>
          <p:nvPr/>
        </p:nvGraphicFramePr>
        <p:xfrm>
          <a:off x="685800" y="4267200"/>
          <a:ext cx="2514600" cy="490538"/>
        </p:xfrm>
        <a:graphic>
          <a:graphicData uri="http://schemas.openxmlformats.org/presentationml/2006/ole">
            <mc:AlternateContent xmlns:mc="http://schemas.openxmlformats.org/markup-compatibility/2006">
              <mc:Choice xmlns:v="urn:schemas-microsoft-com:vml" Requires="v">
                <p:oleObj spid="_x0000_s3125" name="" r:id="rId7" imgW="1040765" imgH="203200" progId="Equation.DSMT4">
                  <p:embed/>
                </p:oleObj>
              </mc:Choice>
              <mc:Fallback>
                <p:oleObj name="" r:id="rId7" imgW="1040765" imgH="203200" progId="Equation.DSMT4">
                  <p:embed/>
                  <p:pic>
                    <p:nvPicPr>
                      <p:cNvPr id="0" name="图片 3124"/>
                      <p:cNvPicPr/>
                      <p:nvPr/>
                    </p:nvPicPr>
                    <p:blipFill>
                      <a:blip r:embed="rId8"/>
                      <a:stretch>
                        <a:fillRect/>
                      </a:stretch>
                    </p:blipFill>
                    <p:spPr>
                      <a:xfrm>
                        <a:off x="685800" y="4267200"/>
                        <a:ext cx="2514600" cy="490538"/>
                      </a:xfrm>
                      <a:prstGeom prst="rect">
                        <a:avLst/>
                      </a:prstGeom>
                      <a:noFill/>
                      <a:ln w="38100">
                        <a:noFill/>
                        <a:miter/>
                      </a:ln>
                    </p:spPr>
                  </p:pic>
                </p:oleObj>
              </mc:Fallback>
            </mc:AlternateContent>
          </a:graphicData>
        </a:graphic>
      </p:graphicFrame>
      <p:graphicFrame>
        <p:nvGraphicFramePr>
          <p:cNvPr id="19462" name="Object 6"/>
          <p:cNvGraphicFramePr>
            <a:graphicFrameLocks noChangeAspect="1"/>
          </p:cNvGraphicFramePr>
          <p:nvPr/>
        </p:nvGraphicFramePr>
        <p:xfrm>
          <a:off x="457200" y="4953000"/>
          <a:ext cx="7408863" cy="1017588"/>
        </p:xfrm>
        <a:graphic>
          <a:graphicData uri="http://schemas.openxmlformats.org/presentationml/2006/ole">
            <mc:AlternateContent xmlns:mc="http://schemas.openxmlformats.org/markup-compatibility/2006">
              <mc:Choice xmlns:v="urn:schemas-microsoft-com:vml" Requires="v">
                <p:oleObj spid="_x0000_s3136" name="" r:id="rId9" imgW="3048000" imgH="419100" progId="Equation.DSMT4">
                  <p:embed/>
                </p:oleObj>
              </mc:Choice>
              <mc:Fallback>
                <p:oleObj name="" r:id="rId9" imgW="3048000" imgH="419100" progId="Equation.DSMT4">
                  <p:embed/>
                  <p:pic>
                    <p:nvPicPr>
                      <p:cNvPr id="0" name="图片 3135"/>
                      <p:cNvPicPr/>
                      <p:nvPr/>
                    </p:nvPicPr>
                    <p:blipFill>
                      <a:blip r:embed="rId10"/>
                      <a:stretch>
                        <a:fillRect/>
                      </a:stretch>
                    </p:blipFill>
                    <p:spPr>
                      <a:xfrm>
                        <a:off x="457200" y="4953000"/>
                        <a:ext cx="7408863" cy="10175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linds(horizontal)">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59"/>
                                        </p:tgtEl>
                                        <p:attrNameLst>
                                          <p:attrName>style.visibility</p:attrName>
                                        </p:attrNameLst>
                                      </p:cBhvr>
                                      <p:to>
                                        <p:strVal val="visible"/>
                                      </p:to>
                                    </p:set>
                                    <p:animEffect transition="in" filter="blinds(horizontal)">
                                      <p:cBhvr>
                                        <p:cTn id="12" dur="500"/>
                                        <p:tgtEl>
                                          <p:spTgt spid="194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blinds(horizontal)">
                                      <p:cBhvr>
                                        <p:cTn id="17" dur="500"/>
                                        <p:tgtEl>
                                          <p:spTgt spid="1946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461"/>
                                        </p:tgtEl>
                                        <p:attrNameLst>
                                          <p:attrName>style.visibility</p:attrName>
                                        </p:attrNameLst>
                                      </p:cBhvr>
                                      <p:to>
                                        <p:strVal val="visible"/>
                                      </p:to>
                                    </p:set>
                                    <p:animEffect transition="in" filter="blinds(horizontal)">
                                      <p:cBhvr>
                                        <p:cTn id="22" dur="500"/>
                                        <p:tgtEl>
                                          <p:spTgt spid="1946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462"/>
                                        </p:tgtEl>
                                        <p:attrNameLst>
                                          <p:attrName>style.visibility</p:attrName>
                                        </p:attrNameLst>
                                      </p:cBhvr>
                                      <p:to>
                                        <p:strVal val="visible"/>
                                      </p:to>
                                    </p:set>
                                    <p:animEffect transition="in" filter="blinds(horizontal)">
                                      <p:cBhvr>
                                        <p:cTn id="27"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graphicFrame>
        <p:nvGraphicFramePr>
          <p:cNvPr id="135170" name="Object 2"/>
          <p:cNvGraphicFramePr>
            <a:graphicFrameLocks noChangeAspect="1"/>
          </p:cNvGraphicFramePr>
          <p:nvPr/>
        </p:nvGraphicFramePr>
        <p:xfrm>
          <a:off x="4119563" y="1295400"/>
          <a:ext cx="827087" cy="490538"/>
        </p:xfrm>
        <a:graphic>
          <a:graphicData uri="http://schemas.openxmlformats.org/presentationml/2006/ole">
            <mc:AlternateContent xmlns:mc="http://schemas.openxmlformats.org/markup-compatibility/2006">
              <mc:Choice xmlns:v="urn:schemas-microsoft-com:vml" Requires="v">
                <p:oleObj spid="_x0000_s3128" name="" r:id="rId1" imgW="342900" imgH="203200" progId="Equation.DSMT4">
                  <p:embed/>
                </p:oleObj>
              </mc:Choice>
              <mc:Fallback>
                <p:oleObj name="" r:id="rId1" imgW="342900" imgH="203200" progId="Equation.DSMT4">
                  <p:embed/>
                  <p:pic>
                    <p:nvPicPr>
                      <p:cNvPr id="0" name="图片 3127"/>
                      <p:cNvPicPr/>
                      <p:nvPr/>
                    </p:nvPicPr>
                    <p:blipFill>
                      <a:blip r:embed="rId2"/>
                      <a:stretch>
                        <a:fillRect/>
                      </a:stretch>
                    </p:blipFill>
                    <p:spPr>
                      <a:xfrm>
                        <a:off x="4119563" y="1295400"/>
                        <a:ext cx="827087" cy="490538"/>
                      </a:xfrm>
                      <a:prstGeom prst="rect">
                        <a:avLst/>
                      </a:prstGeom>
                      <a:noFill/>
                      <a:ln w="38100">
                        <a:noFill/>
                        <a:miter/>
                      </a:ln>
                    </p:spPr>
                  </p:pic>
                </p:oleObj>
              </mc:Fallback>
            </mc:AlternateContent>
          </a:graphicData>
        </a:graphic>
      </p:graphicFrame>
      <p:cxnSp>
        <p:nvCxnSpPr>
          <p:cNvPr id="5" name="直接连接符 4"/>
          <p:cNvCxnSpPr/>
          <p:nvPr/>
        </p:nvCxnSpPr>
        <p:spPr>
          <a:xfrm rot="10800000" flipV="1">
            <a:off x="3048000" y="1752600"/>
            <a:ext cx="1219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724400" y="1752600"/>
            <a:ext cx="1219200" cy="6096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5173" name="Object 3"/>
          <p:cNvGraphicFramePr>
            <a:graphicFrameLocks noChangeAspect="1"/>
          </p:cNvGraphicFramePr>
          <p:nvPr/>
        </p:nvGraphicFramePr>
        <p:xfrm>
          <a:off x="2514600" y="2438400"/>
          <a:ext cx="827088" cy="490538"/>
        </p:xfrm>
        <a:graphic>
          <a:graphicData uri="http://schemas.openxmlformats.org/presentationml/2006/ole">
            <mc:AlternateContent xmlns:mc="http://schemas.openxmlformats.org/markup-compatibility/2006">
              <mc:Choice xmlns:v="urn:schemas-microsoft-com:vml" Requires="v">
                <p:oleObj spid="_x0000_s3138" name="" r:id="rId3" imgW="342900" imgH="203200" progId="Equation.DSMT4">
                  <p:embed/>
                </p:oleObj>
              </mc:Choice>
              <mc:Fallback>
                <p:oleObj name="" r:id="rId3" imgW="342900" imgH="203200" progId="Equation.DSMT4">
                  <p:embed/>
                  <p:pic>
                    <p:nvPicPr>
                      <p:cNvPr id="0" name="图片 3137"/>
                      <p:cNvPicPr/>
                      <p:nvPr/>
                    </p:nvPicPr>
                    <p:blipFill>
                      <a:blip r:embed="rId4"/>
                      <a:stretch>
                        <a:fillRect/>
                      </a:stretch>
                    </p:blipFill>
                    <p:spPr>
                      <a:xfrm>
                        <a:off x="2514600" y="2438400"/>
                        <a:ext cx="827088" cy="490538"/>
                      </a:xfrm>
                      <a:prstGeom prst="rect">
                        <a:avLst/>
                      </a:prstGeom>
                      <a:noFill/>
                      <a:ln w="38100">
                        <a:noFill/>
                        <a:miter/>
                      </a:ln>
                    </p:spPr>
                  </p:pic>
                </p:oleObj>
              </mc:Fallback>
            </mc:AlternateContent>
          </a:graphicData>
        </a:graphic>
      </p:graphicFrame>
      <p:graphicFrame>
        <p:nvGraphicFramePr>
          <p:cNvPr id="135174" name="Object 4"/>
          <p:cNvGraphicFramePr>
            <a:graphicFrameLocks noChangeAspect="1"/>
          </p:cNvGraphicFramePr>
          <p:nvPr/>
        </p:nvGraphicFramePr>
        <p:xfrm>
          <a:off x="5730875" y="2438400"/>
          <a:ext cx="795338" cy="490538"/>
        </p:xfrm>
        <a:graphic>
          <a:graphicData uri="http://schemas.openxmlformats.org/presentationml/2006/ole">
            <mc:AlternateContent xmlns:mc="http://schemas.openxmlformats.org/markup-compatibility/2006">
              <mc:Choice xmlns:v="urn:schemas-microsoft-com:vml" Requires="v">
                <p:oleObj spid="_x0000_s3126" name="" r:id="rId5" imgW="330200" imgH="203200" progId="Equation.DSMT4">
                  <p:embed/>
                </p:oleObj>
              </mc:Choice>
              <mc:Fallback>
                <p:oleObj name="" r:id="rId5" imgW="330200" imgH="203200" progId="Equation.DSMT4">
                  <p:embed/>
                  <p:pic>
                    <p:nvPicPr>
                      <p:cNvPr id="0" name="图片 3125"/>
                      <p:cNvPicPr/>
                      <p:nvPr/>
                    </p:nvPicPr>
                    <p:blipFill>
                      <a:blip r:embed="rId6"/>
                      <a:stretch>
                        <a:fillRect/>
                      </a:stretch>
                    </p:blipFill>
                    <p:spPr>
                      <a:xfrm>
                        <a:off x="5730875" y="2438400"/>
                        <a:ext cx="795338" cy="490538"/>
                      </a:xfrm>
                      <a:prstGeom prst="rect">
                        <a:avLst/>
                      </a:prstGeom>
                      <a:noFill/>
                      <a:ln w="38100">
                        <a:noFill/>
                        <a:miter/>
                      </a:ln>
                    </p:spPr>
                  </p:pic>
                </p:oleObj>
              </mc:Fallback>
            </mc:AlternateContent>
          </a:graphicData>
        </a:graphic>
      </p:graphicFrame>
      <p:cxnSp>
        <p:nvCxnSpPr>
          <p:cNvPr id="12" name="直接连接符 11"/>
          <p:cNvCxnSpPr/>
          <p:nvPr/>
        </p:nvCxnSpPr>
        <p:spPr>
          <a:xfrm rot="5400000">
            <a:off x="2019300" y="2857500"/>
            <a:ext cx="838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200000" flipH="1">
            <a:off x="2971800" y="2819400"/>
            <a:ext cx="762000" cy="7620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5177" name="Object 5"/>
          <p:cNvGraphicFramePr>
            <a:graphicFrameLocks noChangeAspect="1"/>
          </p:cNvGraphicFramePr>
          <p:nvPr/>
        </p:nvGraphicFramePr>
        <p:xfrm>
          <a:off x="1565275" y="3700463"/>
          <a:ext cx="796925" cy="490537"/>
        </p:xfrm>
        <a:graphic>
          <a:graphicData uri="http://schemas.openxmlformats.org/presentationml/2006/ole">
            <mc:AlternateContent xmlns:mc="http://schemas.openxmlformats.org/markup-compatibility/2006">
              <mc:Choice xmlns:v="urn:schemas-microsoft-com:vml" Requires="v">
                <p:oleObj spid="_x0000_s3127" name="" r:id="rId7" imgW="330200" imgH="203200" progId="Equation.DSMT4">
                  <p:embed/>
                </p:oleObj>
              </mc:Choice>
              <mc:Fallback>
                <p:oleObj name="" r:id="rId7" imgW="330200" imgH="203200" progId="Equation.DSMT4">
                  <p:embed/>
                  <p:pic>
                    <p:nvPicPr>
                      <p:cNvPr id="0" name="图片 3126"/>
                      <p:cNvPicPr/>
                      <p:nvPr/>
                    </p:nvPicPr>
                    <p:blipFill>
                      <a:blip r:embed="rId8"/>
                      <a:stretch>
                        <a:fillRect/>
                      </a:stretch>
                    </p:blipFill>
                    <p:spPr>
                      <a:xfrm>
                        <a:off x="1565275" y="3700463"/>
                        <a:ext cx="796925" cy="490537"/>
                      </a:xfrm>
                      <a:prstGeom prst="rect">
                        <a:avLst/>
                      </a:prstGeom>
                      <a:noFill/>
                      <a:ln w="38100">
                        <a:noFill/>
                        <a:miter/>
                      </a:ln>
                    </p:spPr>
                  </p:pic>
                </p:oleObj>
              </mc:Fallback>
            </mc:AlternateContent>
          </a:graphicData>
        </a:graphic>
      </p:graphicFrame>
      <p:graphicFrame>
        <p:nvGraphicFramePr>
          <p:cNvPr id="135178" name="Object 6"/>
          <p:cNvGraphicFramePr>
            <a:graphicFrameLocks noChangeAspect="1"/>
          </p:cNvGraphicFramePr>
          <p:nvPr/>
        </p:nvGraphicFramePr>
        <p:xfrm>
          <a:off x="3354388" y="3657600"/>
          <a:ext cx="825500" cy="490538"/>
        </p:xfrm>
        <a:graphic>
          <a:graphicData uri="http://schemas.openxmlformats.org/presentationml/2006/ole">
            <mc:AlternateContent xmlns:mc="http://schemas.openxmlformats.org/markup-compatibility/2006">
              <mc:Choice xmlns:v="urn:schemas-microsoft-com:vml" Requires="v">
                <p:oleObj spid="_x0000_s3131" name="" r:id="rId9" imgW="342900" imgH="203200" progId="Equation.DSMT4">
                  <p:embed/>
                </p:oleObj>
              </mc:Choice>
              <mc:Fallback>
                <p:oleObj name="" r:id="rId9" imgW="342900" imgH="203200" progId="Equation.DSMT4">
                  <p:embed/>
                  <p:pic>
                    <p:nvPicPr>
                      <p:cNvPr id="0" name="图片 3130"/>
                      <p:cNvPicPr/>
                      <p:nvPr/>
                    </p:nvPicPr>
                    <p:blipFill>
                      <a:blip r:embed="rId10"/>
                      <a:stretch>
                        <a:fillRect/>
                      </a:stretch>
                    </p:blipFill>
                    <p:spPr>
                      <a:xfrm>
                        <a:off x="3354388" y="3657600"/>
                        <a:ext cx="825500" cy="490538"/>
                      </a:xfrm>
                      <a:prstGeom prst="rect">
                        <a:avLst/>
                      </a:prstGeom>
                      <a:noFill/>
                      <a:ln w="38100">
                        <a:noFill/>
                        <a:miter/>
                      </a:ln>
                    </p:spPr>
                  </p:pic>
                </p:oleObj>
              </mc:Fallback>
            </mc:AlternateContent>
          </a:graphicData>
        </a:graphic>
      </p:graphicFrame>
      <p:cxnSp>
        <p:nvCxnSpPr>
          <p:cNvPr id="19" name="直接连接符 18"/>
          <p:cNvCxnSpPr/>
          <p:nvPr/>
        </p:nvCxnSpPr>
        <p:spPr>
          <a:xfrm rot="5400000">
            <a:off x="1028700" y="4152900"/>
            <a:ext cx="838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flipH="1">
            <a:off x="1981200" y="4114800"/>
            <a:ext cx="762000" cy="7620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5181" name="Object 7"/>
          <p:cNvGraphicFramePr>
            <a:graphicFrameLocks noChangeAspect="1"/>
          </p:cNvGraphicFramePr>
          <p:nvPr/>
        </p:nvGraphicFramePr>
        <p:xfrm>
          <a:off x="695325" y="4995863"/>
          <a:ext cx="828675" cy="490537"/>
        </p:xfrm>
        <a:graphic>
          <a:graphicData uri="http://schemas.openxmlformats.org/presentationml/2006/ole">
            <mc:AlternateContent xmlns:mc="http://schemas.openxmlformats.org/markup-compatibility/2006">
              <mc:Choice xmlns:v="urn:schemas-microsoft-com:vml" Requires="v">
                <p:oleObj spid="_x0000_s3137" name="" r:id="rId11" imgW="342900" imgH="203200" progId="Equation.DSMT4">
                  <p:embed/>
                </p:oleObj>
              </mc:Choice>
              <mc:Fallback>
                <p:oleObj name="" r:id="rId11" imgW="342900" imgH="203200" progId="Equation.DSMT4">
                  <p:embed/>
                  <p:pic>
                    <p:nvPicPr>
                      <p:cNvPr id="0" name="图片 3136"/>
                      <p:cNvPicPr/>
                      <p:nvPr/>
                    </p:nvPicPr>
                    <p:blipFill>
                      <a:blip r:embed="rId12"/>
                      <a:stretch>
                        <a:fillRect/>
                      </a:stretch>
                    </p:blipFill>
                    <p:spPr>
                      <a:xfrm>
                        <a:off x="695325" y="4995863"/>
                        <a:ext cx="828675" cy="490537"/>
                      </a:xfrm>
                      <a:prstGeom prst="rect">
                        <a:avLst/>
                      </a:prstGeom>
                      <a:noFill/>
                      <a:ln w="38100">
                        <a:noFill/>
                        <a:miter/>
                      </a:ln>
                    </p:spPr>
                  </p:pic>
                </p:oleObj>
              </mc:Fallback>
            </mc:AlternateContent>
          </a:graphicData>
        </a:graphic>
      </p:graphicFrame>
      <p:graphicFrame>
        <p:nvGraphicFramePr>
          <p:cNvPr id="135182" name="Object 8"/>
          <p:cNvGraphicFramePr>
            <a:graphicFrameLocks noChangeAspect="1"/>
          </p:cNvGraphicFramePr>
          <p:nvPr/>
        </p:nvGraphicFramePr>
        <p:xfrm>
          <a:off x="2528888" y="4953000"/>
          <a:ext cx="765175" cy="490538"/>
        </p:xfrm>
        <a:graphic>
          <a:graphicData uri="http://schemas.openxmlformats.org/presentationml/2006/ole">
            <mc:AlternateContent xmlns:mc="http://schemas.openxmlformats.org/markup-compatibility/2006">
              <mc:Choice xmlns:v="urn:schemas-microsoft-com:vml" Requires="v">
                <p:oleObj spid="_x0000_s3129" name="" r:id="rId13" imgW="317500" imgH="203200" progId="Equation.DSMT4">
                  <p:embed/>
                </p:oleObj>
              </mc:Choice>
              <mc:Fallback>
                <p:oleObj name="" r:id="rId13" imgW="317500" imgH="203200" progId="Equation.DSMT4">
                  <p:embed/>
                  <p:pic>
                    <p:nvPicPr>
                      <p:cNvPr id="0" name="图片 3128"/>
                      <p:cNvPicPr/>
                      <p:nvPr/>
                    </p:nvPicPr>
                    <p:blipFill>
                      <a:blip r:embed="rId14"/>
                      <a:stretch>
                        <a:fillRect/>
                      </a:stretch>
                    </p:blipFill>
                    <p:spPr>
                      <a:xfrm>
                        <a:off x="2528888" y="4953000"/>
                        <a:ext cx="765175" cy="490538"/>
                      </a:xfrm>
                      <a:prstGeom prst="rect">
                        <a:avLst/>
                      </a:prstGeom>
                      <a:noFill/>
                      <a:ln w="38100">
                        <a:noFill/>
                        <a:miter/>
                      </a:ln>
                    </p:spPr>
                  </p:pic>
                </p:oleObj>
              </mc:Fallback>
            </mc:AlternateContent>
          </a:graphicData>
        </a:graphic>
      </p:graphicFrame>
      <p:cxnSp>
        <p:nvCxnSpPr>
          <p:cNvPr id="23" name="直接连接符 22"/>
          <p:cNvCxnSpPr/>
          <p:nvPr/>
        </p:nvCxnSpPr>
        <p:spPr>
          <a:xfrm rot="5400000">
            <a:off x="266700" y="5448300"/>
            <a:ext cx="838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200000" flipH="1">
            <a:off x="1219200" y="5410200"/>
            <a:ext cx="762000" cy="7620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5185" name="Object 9"/>
          <p:cNvGraphicFramePr>
            <a:graphicFrameLocks noChangeAspect="1"/>
          </p:cNvGraphicFramePr>
          <p:nvPr/>
        </p:nvGraphicFramePr>
        <p:xfrm>
          <a:off x="0" y="6248400"/>
          <a:ext cx="765175" cy="490538"/>
        </p:xfrm>
        <a:graphic>
          <a:graphicData uri="http://schemas.openxmlformats.org/presentationml/2006/ole">
            <mc:AlternateContent xmlns:mc="http://schemas.openxmlformats.org/markup-compatibility/2006">
              <mc:Choice xmlns:v="urn:schemas-microsoft-com:vml" Requires="v">
                <p:oleObj spid="_x0000_s3132" name="" r:id="rId15" imgW="317500" imgH="203200" progId="Equation.DSMT4">
                  <p:embed/>
                </p:oleObj>
              </mc:Choice>
              <mc:Fallback>
                <p:oleObj name="" r:id="rId15" imgW="317500" imgH="203200" progId="Equation.DSMT4">
                  <p:embed/>
                  <p:pic>
                    <p:nvPicPr>
                      <p:cNvPr id="0" name="图片 3131"/>
                      <p:cNvPicPr/>
                      <p:nvPr/>
                    </p:nvPicPr>
                    <p:blipFill>
                      <a:blip r:embed="rId14"/>
                      <a:stretch>
                        <a:fillRect/>
                      </a:stretch>
                    </p:blipFill>
                    <p:spPr>
                      <a:xfrm>
                        <a:off x="0" y="6248400"/>
                        <a:ext cx="765175" cy="490538"/>
                      </a:xfrm>
                      <a:prstGeom prst="rect">
                        <a:avLst/>
                      </a:prstGeom>
                      <a:noFill/>
                      <a:ln w="38100">
                        <a:noFill/>
                        <a:miter/>
                      </a:ln>
                    </p:spPr>
                  </p:pic>
                </p:oleObj>
              </mc:Fallback>
            </mc:AlternateContent>
          </a:graphicData>
        </a:graphic>
      </p:graphicFrame>
      <p:graphicFrame>
        <p:nvGraphicFramePr>
          <p:cNvPr id="135186" name="Object 10"/>
          <p:cNvGraphicFramePr>
            <a:graphicFrameLocks noChangeAspect="1"/>
          </p:cNvGraphicFramePr>
          <p:nvPr/>
        </p:nvGraphicFramePr>
        <p:xfrm>
          <a:off x="1676400" y="6248400"/>
          <a:ext cx="827088" cy="490538"/>
        </p:xfrm>
        <a:graphic>
          <a:graphicData uri="http://schemas.openxmlformats.org/presentationml/2006/ole">
            <mc:AlternateContent xmlns:mc="http://schemas.openxmlformats.org/markup-compatibility/2006">
              <mc:Choice xmlns:v="urn:schemas-microsoft-com:vml" Requires="v">
                <p:oleObj spid="_x0000_s3135" name="" r:id="rId16" imgW="342900" imgH="203200" progId="Equation.DSMT4">
                  <p:embed/>
                </p:oleObj>
              </mc:Choice>
              <mc:Fallback>
                <p:oleObj name="" r:id="rId16" imgW="342900" imgH="203200" progId="Equation.DSMT4">
                  <p:embed/>
                  <p:pic>
                    <p:nvPicPr>
                      <p:cNvPr id="0" name="图片 3134"/>
                      <p:cNvPicPr/>
                      <p:nvPr/>
                    </p:nvPicPr>
                    <p:blipFill>
                      <a:blip r:embed="rId17"/>
                      <a:stretch>
                        <a:fillRect/>
                      </a:stretch>
                    </p:blipFill>
                    <p:spPr>
                      <a:xfrm>
                        <a:off x="1676400" y="6248400"/>
                        <a:ext cx="827088" cy="490538"/>
                      </a:xfrm>
                      <a:prstGeom prst="rect">
                        <a:avLst/>
                      </a:prstGeom>
                      <a:noFill/>
                      <a:ln w="38100">
                        <a:noFill/>
                        <a:miter/>
                      </a:ln>
                    </p:spPr>
                  </p:pic>
                </p:oleObj>
              </mc:Fallback>
            </mc:AlternateContent>
          </a:graphicData>
        </a:graphic>
      </p:graphicFrame>
      <p:cxnSp>
        <p:nvCxnSpPr>
          <p:cNvPr id="27" name="直接连接符 26"/>
          <p:cNvCxnSpPr/>
          <p:nvPr/>
        </p:nvCxnSpPr>
        <p:spPr>
          <a:xfrm rot="5400000">
            <a:off x="5281613" y="2933700"/>
            <a:ext cx="838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H="1">
            <a:off x="6234113" y="2895600"/>
            <a:ext cx="762000" cy="7620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5189" name="Object 11"/>
          <p:cNvGraphicFramePr>
            <a:graphicFrameLocks noChangeAspect="1"/>
          </p:cNvGraphicFramePr>
          <p:nvPr/>
        </p:nvGraphicFramePr>
        <p:xfrm>
          <a:off x="4948238" y="3776663"/>
          <a:ext cx="828675" cy="490537"/>
        </p:xfrm>
        <a:graphic>
          <a:graphicData uri="http://schemas.openxmlformats.org/presentationml/2006/ole">
            <mc:AlternateContent xmlns:mc="http://schemas.openxmlformats.org/markup-compatibility/2006">
              <mc:Choice xmlns:v="urn:schemas-microsoft-com:vml" Requires="v">
                <p:oleObj spid="_x0000_s3139" name="" r:id="rId18" imgW="342900" imgH="203200" progId="Equation.DSMT4">
                  <p:embed/>
                </p:oleObj>
              </mc:Choice>
              <mc:Fallback>
                <p:oleObj name="" r:id="rId18" imgW="342900" imgH="203200" progId="Equation.DSMT4">
                  <p:embed/>
                  <p:pic>
                    <p:nvPicPr>
                      <p:cNvPr id="0" name="图片 3138"/>
                      <p:cNvPicPr/>
                      <p:nvPr/>
                    </p:nvPicPr>
                    <p:blipFill>
                      <a:blip r:embed="rId12"/>
                      <a:stretch>
                        <a:fillRect/>
                      </a:stretch>
                    </p:blipFill>
                    <p:spPr>
                      <a:xfrm>
                        <a:off x="4948238" y="3776663"/>
                        <a:ext cx="828675" cy="490537"/>
                      </a:xfrm>
                      <a:prstGeom prst="rect">
                        <a:avLst/>
                      </a:prstGeom>
                      <a:noFill/>
                      <a:ln w="38100">
                        <a:noFill/>
                        <a:miter/>
                      </a:ln>
                    </p:spPr>
                  </p:pic>
                </p:oleObj>
              </mc:Fallback>
            </mc:AlternateContent>
          </a:graphicData>
        </a:graphic>
      </p:graphicFrame>
      <p:graphicFrame>
        <p:nvGraphicFramePr>
          <p:cNvPr id="135190" name="Object 12"/>
          <p:cNvGraphicFramePr>
            <a:graphicFrameLocks noChangeAspect="1"/>
          </p:cNvGraphicFramePr>
          <p:nvPr/>
        </p:nvGraphicFramePr>
        <p:xfrm>
          <a:off x="6781800" y="3733800"/>
          <a:ext cx="765175" cy="490538"/>
        </p:xfrm>
        <a:graphic>
          <a:graphicData uri="http://schemas.openxmlformats.org/presentationml/2006/ole">
            <mc:AlternateContent xmlns:mc="http://schemas.openxmlformats.org/markup-compatibility/2006">
              <mc:Choice xmlns:v="urn:schemas-microsoft-com:vml" Requires="v">
                <p:oleObj spid="_x0000_s3142" name="" r:id="rId19" imgW="317500" imgH="203200" progId="Equation.DSMT4">
                  <p:embed/>
                </p:oleObj>
              </mc:Choice>
              <mc:Fallback>
                <p:oleObj name="" r:id="rId19" imgW="317500" imgH="203200" progId="Equation.DSMT4">
                  <p:embed/>
                  <p:pic>
                    <p:nvPicPr>
                      <p:cNvPr id="0" name="图片 3141"/>
                      <p:cNvPicPr/>
                      <p:nvPr/>
                    </p:nvPicPr>
                    <p:blipFill>
                      <a:blip r:embed="rId14"/>
                      <a:stretch>
                        <a:fillRect/>
                      </a:stretch>
                    </p:blipFill>
                    <p:spPr>
                      <a:xfrm>
                        <a:off x="6781800" y="3733800"/>
                        <a:ext cx="765175" cy="490538"/>
                      </a:xfrm>
                      <a:prstGeom prst="rect">
                        <a:avLst/>
                      </a:prstGeom>
                      <a:noFill/>
                      <a:ln w="38100">
                        <a:noFill/>
                        <a:miter/>
                      </a:ln>
                    </p:spPr>
                  </p:pic>
                </p:oleObj>
              </mc:Fallback>
            </mc:AlternateContent>
          </a:graphicData>
        </a:graphic>
      </p:graphicFrame>
      <p:cxnSp>
        <p:nvCxnSpPr>
          <p:cNvPr id="31" name="直接连接符 30"/>
          <p:cNvCxnSpPr/>
          <p:nvPr/>
        </p:nvCxnSpPr>
        <p:spPr>
          <a:xfrm rot="5400000">
            <a:off x="4381500" y="4305300"/>
            <a:ext cx="838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6200000" flipH="1">
            <a:off x="5334000" y="4267200"/>
            <a:ext cx="762000" cy="7620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5193" name="Object 13"/>
          <p:cNvGraphicFramePr>
            <a:graphicFrameLocks noChangeAspect="1"/>
          </p:cNvGraphicFramePr>
          <p:nvPr/>
        </p:nvGraphicFramePr>
        <p:xfrm>
          <a:off x="4114800" y="5105400"/>
          <a:ext cx="765175" cy="490538"/>
        </p:xfrm>
        <a:graphic>
          <a:graphicData uri="http://schemas.openxmlformats.org/presentationml/2006/ole">
            <mc:AlternateContent xmlns:mc="http://schemas.openxmlformats.org/markup-compatibility/2006">
              <mc:Choice xmlns:v="urn:schemas-microsoft-com:vml" Requires="v">
                <p:oleObj spid="_x0000_s3140" name="" r:id="rId20" imgW="317500" imgH="203200" progId="Equation.DSMT4">
                  <p:embed/>
                </p:oleObj>
              </mc:Choice>
              <mc:Fallback>
                <p:oleObj name="" r:id="rId20" imgW="317500" imgH="203200" progId="Equation.DSMT4">
                  <p:embed/>
                  <p:pic>
                    <p:nvPicPr>
                      <p:cNvPr id="0" name="图片 3139"/>
                      <p:cNvPicPr/>
                      <p:nvPr/>
                    </p:nvPicPr>
                    <p:blipFill>
                      <a:blip r:embed="rId14"/>
                      <a:stretch>
                        <a:fillRect/>
                      </a:stretch>
                    </p:blipFill>
                    <p:spPr>
                      <a:xfrm>
                        <a:off x="4114800" y="5105400"/>
                        <a:ext cx="765175" cy="490538"/>
                      </a:xfrm>
                      <a:prstGeom prst="rect">
                        <a:avLst/>
                      </a:prstGeom>
                      <a:noFill/>
                      <a:ln w="38100">
                        <a:noFill/>
                        <a:miter/>
                      </a:ln>
                    </p:spPr>
                  </p:pic>
                </p:oleObj>
              </mc:Fallback>
            </mc:AlternateContent>
          </a:graphicData>
        </a:graphic>
      </p:graphicFrame>
      <p:graphicFrame>
        <p:nvGraphicFramePr>
          <p:cNvPr id="135194" name="Object 14"/>
          <p:cNvGraphicFramePr>
            <a:graphicFrameLocks noChangeAspect="1"/>
          </p:cNvGraphicFramePr>
          <p:nvPr/>
        </p:nvGraphicFramePr>
        <p:xfrm>
          <a:off x="5791200" y="5105400"/>
          <a:ext cx="827088" cy="490538"/>
        </p:xfrm>
        <a:graphic>
          <a:graphicData uri="http://schemas.openxmlformats.org/presentationml/2006/ole">
            <mc:AlternateContent xmlns:mc="http://schemas.openxmlformats.org/markup-compatibility/2006">
              <mc:Choice xmlns:v="urn:schemas-microsoft-com:vml" Requires="v">
                <p:oleObj spid="_x0000_s3141" name="" r:id="rId21" imgW="342900" imgH="203200" progId="Equation.DSMT4">
                  <p:embed/>
                </p:oleObj>
              </mc:Choice>
              <mc:Fallback>
                <p:oleObj name="" r:id="rId21" imgW="342900" imgH="203200" progId="Equation.DSMT4">
                  <p:embed/>
                  <p:pic>
                    <p:nvPicPr>
                      <p:cNvPr id="0" name="图片 3140"/>
                      <p:cNvPicPr/>
                      <p:nvPr/>
                    </p:nvPicPr>
                    <p:blipFill>
                      <a:blip r:embed="rId17"/>
                      <a:stretch>
                        <a:fillRect/>
                      </a:stretch>
                    </p:blipFill>
                    <p:spPr>
                      <a:xfrm>
                        <a:off x="5791200" y="5105400"/>
                        <a:ext cx="827088" cy="490538"/>
                      </a:xfrm>
                      <a:prstGeom prst="rect">
                        <a:avLst/>
                      </a:prstGeom>
                      <a:noFill/>
                      <a:ln w="38100">
                        <a:noFill/>
                        <a:miter/>
                      </a:ln>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6193" name="Picture 4" descr="2_5b"/>
          <p:cNvPicPr>
            <a:picLocks noChangeAspect="1"/>
          </p:cNvPicPr>
          <p:nvPr/>
        </p:nvPicPr>
        <p:blipFill>
          <a:blip r:embed="rId1"/>
          <a:stretch>
            <a:fillRect/>
          </a:stretch>
        </p:blipFill>
        <p:spPr>
          <a:xfrm>
            <a:off x="247650" y="2000250"/>
            <a:ext cx="8648700" cy="2857500"/>
          </a:xfrm>
          <a:prstGeom prst="rect">
            <a:avLst/>
          </a:prstGeom>
          <a:noFill/>
          <a:ln w="9525">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pic>
        <p:nvPicPr>
          <p:cNvPr id="137219" name="Picture 5" descr="2_6a"/>
          <p:cNvPicPr>
            <a:picLocks noGrp="1" noChangeAspect="1"/>
          </p:cNvPicPr>
          <p:nvPr>
            <p:ph idx="1"/>
          </p:nvPr>
        </p:nvPicPr>
        <p:blipFill>
          <a:blip r:embed="rId1"/>
          <a:stretch>
            <a:fillRect/>
          </a:stretch>
        </p:blipFill>
        <p:spPr>
          <a:xfrm>
            <a:off x="228600" y="1752600"/>
            <a:ext cx="8462963" cy="3581400"/>
          </a:xfrm>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Rectangle 13"/>
          <p:cNvSpPr txBox="1">
            <a:spLocks noGrp="1" noChangeArrowheads="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2" name="灯片编号占位符 5"/>
          <p:cNvSpPr txBox="1">
            <a:spLocks noGrp="1"/>
          </p:cNvSpPr>
          <p:nvPr/>
        </p:nvSpPr>
        <p:spPr bwMode="auto">
          <a:xfrm>
            <a:off x="3124200" y="6477000"/>
            <a:ext cx="2133600" cy="320675"/>
          </a:xfrm>
          <a:prstGeom prst="rect">
            <a:avLst/>
          </a:prstGeom>
          <a:noFill/>
          <a:ln>
            <a:miter lim="800000"/>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
        <p:nvSpPr>
          <p:cNvPr id="138243" name="Rectangle 2"/>
          <p:cNvSpPr>
            <a:spLocks noGrp="1"/>
          </p:cNvSpPr>
          <p:nvPr>
            <p:ph type="title" idx="4294967295"/>
          </p:nvPr>
        </p:nvSpPr>
        <p:spPr>
          <a:ln/>
        </p:spPr>
        <p:txBody>
          <a:bodyPr vert="horz" wrap="square" lIns="91440" tIns="45720" rIns="91440" bIns="45720" anchor="ctr" anchorCtr="0"/>
          <a:p>
            <a:pPr eaLnBrk="1" hangingPunct="1"/>
            <a:endParaRPr lang="zh-CN" altLang="zh-CN" dirty="0">
              <a:ea typeface="宋体" panose="02010600030101010101" pitchFamily="2" charset="-122"/>
            </a:endParaRPr>
          </a:p>
        </p:txBody>
      </p:sp>
      <p:grpSp>
        <p:nvGrpSpPr>
          <p:cNvPr id="138244" name="Group 4"/>
          <p:cNvGrpSpPr/>
          <p:nvPr/>
        </p:nvGrpSpPr>
        <p:grpSpPr>
          <a:xfrm>
            <a:off x="1981200" y="2819400"/>
            <a:ext cx="5029200" cy="2438400"/>
            <a:chOff x="1997" y="1314"/>
            <a:chExt cx="1889" cy="1009"/>
          </a:xfrm>
        </p:grpSpPr>
        <p:grpSp>
          <p:nvGrpSpPr>
            <p:cNvPr id="138245" name="Group 5"/>
            <p:cNvGrpSpPr/>
            <p:nvPr/>
          </p:nvGrpSpPr>
          <p:grpSpPr>
            <a:xfrm>
              <a:off x="1997" y="1404"/>
              <a:ext cx="1889" cy="919"/>
              <a:chOff x="1973" y="1027"/>
              <a:chExt cx="1926" cy="937"/>
            </a:xfrm>
          </p:grpSpPr>
          <p:sp>
            <p:nvSpPr>
              <p:cNvPr id="55302" name="Oval 6"/>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3" name="Oval 7"/>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5304" name="Oval 8"/>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5" name="Oval 9"/>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6" name="Oval 10"/>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7" name="Oval 11"/>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38252" name="Rectangle 3"/>
          <p:cNvSpPr>
            <a:spLocks noGrp="1"/>
          </p:cNvSpPr>
          <p:nvPr>
            <p:ph type="body" idx="4294967295"/>
          </p:nvPr>
        </p:nvSpPr>
        <p:spPr>
          <a:xfrm>
            <a:off x="2667000" y="3200400"/>
            <a:ext cx="3810000" cy="914400"/>
          </a:xfrm>
          <a:ln/>
        </p:spPr>
        <p:txBody>
          <a:bodyPr vert="horz" wrap="square" lIns="91440" tIns="45720" rIns="91440" bIns="45720" anchor="t" anchorCtr="0"/>
          <a:p>
            <a:pPr eaLnBrk="1" hangingPunct="1">
              <a:lnSpc>
                <a:spcPct val="90000"/>
              </a:lnSpc>
              <a:buNone/>
            </a:pPr>
            <a:r>
              <a:rPr lang="en-US" altLang="zh-CN" sz="2800" dirty="0">
                <a:ea typeface="宋体" panose="02010600030101010101" pitchFamily="2" charset="-122"/>
              </a:rPr>
              <a:t>2.6 Empirical Analysis</a:t>
            </a:r>
            <a:endParaRPr lang="en-US" altLang="zh-CN" sz="2800" dirty="0">
              <a:ea typeface="宋体" panose="02010600030101010101" pitchFamily="2" charset="-122"/>
            </a:endParaRPr>
          </a:p>
          <a:p>
            <a:pPr eaLnBrk="1" hangingPunct="1">
              <a:lnSpc>
                <a:spcPct val="90000"/>
              </a:lnSpc>
              <a:buNone/>
            </a:pPr>
            <a:r>
              <a:rPr lang="en-US" altLang="zh-CN" sz="2800" dirty="0">
                <a:ea typeface="宋体" panose="02010600030101010101" pitchFamily="2" charset="-122"/>
              </a:rPr>
              <a:t> of Algorithm</a:t>
            </a:r>
            <a:endParaRPr lang="en-US" altLang="zh-CN" sz="2800" b="1" dirty="0">
              <a:ea typeface="宋体"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Rectangle 2"/>
          <p:cNvSpPr>
            <a:spLocks noGrp="1"/>
          </p:cNvSpPr>
          <p:nvPr>
            <p:ph type="title"/>
          </p:nvPr>
        </p:nvSpPr>
        <p:spPr>
          <a:xfrm>
            <a:off x="609600" y="685800"/>
            <a:ext cx="8410575" cy="563563"/>
          </a:xfrm>
          <a:ln/>
        </p:spPr>
        <p:txBody>
          <a:bodyPr vert="horz" wrap="square" lIns="91440" tIns="45720" rIns="91440" bIns="45720" anchor="ctr" anchorCtr="0"/>
          <a:p>
            <a:r>
              <a:rPr lang="en-US" altLang="zh-CN" dirty="0">
                <a:ea typeface="宋体" panose="02010600030101010101" pitchFamily="2" charset="-122"/>
              </a:rPr>
              <a:t>2.6 Empirical Analysis of Algorithm</a:t>
            </a:r>
            <a:endParaRPr lang="en-US" altLang="zh-CN" dirty="0">
              <a:ea typeface="宋体" panose="02010600030101010101" pitchFamily="2" charset="-122"/>
            </a:endParaRPr>
          </a:p>
        </p:txBody>
      </p:sp>
      <p:sp>
        <p:nvSpPr>
          <p:cNvPr id="139266" name="Rectangle 3"/>
          <p:cNvSpPr>
            <a:spLocks noGrp="1"/>
          </p:cNvSpPr>
          <p:nvPr>
            <p:ph idx="1"/>
          </p:nvPr>
        </p:nvSpPr>
        <p:spPr>
          <a:xfrm>
            <a:off x="152400" y="1419225"/>
            <a:ext cx="8867775" cy="4879975"/>
          </a:xfrm>
          <a:ln/>
        </p:spPr>
        <p:txBody>
          <a:bodyPr vert="horz" wrap="square" lIns="91440" tIns="45720" rIns="91440" bIns="45720" anchor="t" anchorCtr="0"/>
          <a:p>
            <a:pPr marL="457200" indent="-457200" algn="just">
              <a:buNone/>
            </a:pPr>
            <a:r>
              <a:rPr lang="en-US" altLang="zh-CN" dirty="0">
                <a:ea typeface="宋体" panose="02010600030101010101" pitchFamily="2" charset="-122"/>
              </a:rPr>
              <a:t>    Some seeming simple algorithms have been proved be very difficult to analyze with mathematical precision and certainty.</a:t>
            </a:r>
            <a:endParaRPr lang="en-US" altLang="zh-CN" dirty="0">
              <a:ea typeface="宋体" panose="02010600030101010101" pitchFamily="2" charset="-122"/>
            </a:endParaRPr>
          </a:p>
          <a:p>
            <a:pPr marL="457200" indent="-457200" algn="just">
              <a:buNone/>
            </a:pPr>
            <a:r>
              <a:rPr lang="en-US" altLang="zh-CN" dirty="0">
                <a:ea typeface="宋体" panose="02010600030101010101" pitchFamily="2" charset="-122"/>
              </a:rPr>
              <a:t>    This is especially true for average-case analysis.</a:t>
            </a:r>
            <a:endParaRPr lang="en-US" altLang="zh-CN" dirty="0">
              <a:ea typeface="宋体" panose="02010600030101010101" pitchFamily="2" charset="-122"/>
            </a:endParaRPr>
          </a:p>
          <a:p>
            <a:pPr marL="457200" indent="-457200" algn="just">
              <a:buNone/>
            </a:pPr>
            <a:r>
              <a:rPr lang="en-US" altLang="zh-CN" dirty="0">
                <a:ea typeface="宋体" panose="02010600030101010101" pitchFamily="2" charset="-122"/>
              </a:rPr>
              <a:t>    The principal alternative to the mathematical analysis of  an algorithm’s efficiency is its empirical analysis. This approach implies the steps spelled out in the following plan.</a:t>
            </a:r>
            <a:endParaRPr lang="en-US" altLang="zh-CN" dirty="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标题 1"/>
          <p:cNvSpPr>
            <a:spLocks noGrp="1"/>
          </p:cNvSpPr>
          <p:nvPr>
            <p:ph type="title"/>
          </p:nvPr>
        </p:nvSpPr>
        <p:spPr>
          <a:xfrm>
            <a:off x="733425" y="609600"/>
            <a:ext cx="7800975" cy="685800"/>
          </a:xfrm>
          <a:ln/>
        </p:spPr>
        <p:txBody>
          <a:bodyPr vert="horz" wrap="square" lIns="91440" tIns="45720" rIns="91440" bIns="45720" anchor="ctr" anchorCtr="0"/>
          <a:p>
            <a:r>
              <a:rPr lang="en-US" altLang="zh-CN" sz="2400" dirty="0">
                <a:ea typeface="宋体" panose="02010600030101010101" pitchFamily="2" charset="-122"/>
              </a:rPr>
              <a:t>General Plan for Empirical Analysis of Algorithm Time Efficiency</a:t>
            </a:r>
            <a:endParaRPr lang="zh-CN" altLang="en-US" sz="2400" dirty="0">
              <a:ea typeface="宋体" panose="02010600030101010101" pitchFamily="2" charset="-122"/>
            </a:endParaRPr>
          </a:p>
        </p:txBody>
      </p:sp>
      <p:sp>
        <p:nvSpPr>
          <p:cNvPr id="141314" name="内容占位符 2"/>
          <p:cNvSpPr>
            <a:spLocks noGrp="1"/>
          </p:cNvSpPr>
          <p:nvPr>
            <p:ph idx="1"/>
          </p:nvPr>
        </p:nvSpPr>
        <p:spPr>
          <a:xfrm>
            <a:off x="152400" y="1520825"/>
            <a:ext cx="8915400" cy="4879975"/>
          </a:xfrm>
          <a:ln/>
        </p:spPr>
        <p:txBody>
          <a:bodyPr vert="horz" wrap="square" lIns="91440" tIns="45720" rIns="91440" bIns="45720" anchor="t" anchorCtr="0"/>
          <a:p>
            <a:pPr marL="514350" indent="-514350">
              <a:buFont typeface="Wingdings" panose="05000000000000000000" pitchFamily="2" charset="2"/>
              <a:buAutoNum type="arabicPeriod"/>
            </a:pPr>
            <a:r>
              <a:rPr lang="en-US" altLang="zh-CN" sz="2400" dirty="0">
                <a:ea typeface="宋体" panose="02010600030101010101" pitchFamily="2" charset="-122"/>
              </a:rPr>
              <a:t>Understand the experiment’s purpose.</a:t>
            </a:r>
            <a:endParaRPr lang="en-US" altLang="zh-CN" sz="2400" dirty="0">
              <a:ea typeface="宋体" panose="02010600030101010101" pitchFamily="2" charset="-122"/>
            </a:endParaRPr>
          </a:p>
          <a:p>
            <a:pPr marL="514350" indent="-514350">
              <a:buFont typeface="Wingdings" panose="05000000000000000000" pitchFamily="2" charset="2"/>
              <a:buAutoNum type="arabicPeriod"/>
            </a:pPr>
            <a:r>
              <a:rPr lang="en-US" altLang="zh-CN" sz="2400" dirty="0">
                <a:ea typeface="宋体" panose="02010600030101010101" pitchFamily="2" charset="-122"/>
              </a:rPr>
              <a:t>Decide on the efficiency metric M to be measured and the measurement unit (an operation’s count vs. a time unit).</a:t>
            </a:r>
            <a:endParaRPr lang="en-US" altLang="zh-CN" sz="2400" dirty="0">
              <a:ea typeface="宋体" panose="02010600030101010101" pitchFamily="2" charset="-122"/>
            </a:endParaRPr>
          </a:p>
          <a:p>
            <a:pPr marL="514350" indent="-514350">
              <a:buFont typeface="Wingdings" panose="05000000000000000000" pitchFamily="2" charset="2"/>
              <a:buAutoNum type="arabicPeriod"/>
            </a:pPr>
            <a:r>
              <a:rPr lang="en-US" altLang="zh-CN" sz="2400" dirty="0">
                <a:ea typeface="宋体" panose="02010600030101010101" pitchFamily="2" charset="-122"/>
              </a:rPr>
              <a:t>Decide on characteristics of the input sample (its range, size, and so on)</a:t>
            </a:r>
            <a:endParaRPr lang="en-US" altLang="zh-CN" sz="2400" dirty="0">
              <a:ea typeface="宋体" panose="02010600030101010101" pitchFamily="2" charset="-122"/>
            </a:endParaRPr>
          </a:p>
          <a:p>
            <a:pPr marL="514350" indent="-514350">
              <a:buFont typeface="Wingdings" panose="05000000000000000000" pitchFamily="2" charset="2"/>
              <a:buAutoNum type="arabicPeriod"/>
            </a:pPr>
            <a:r>
              <a:rPr lang="en-US" altLang="zh-CN" sz="2400" dirty="0">
                <a:ea typeface="宋体" panose="02010600030101010101" pitchFamily="2" charset="-122"/>
              </a:rPr>
              <a:t>Prepare a program implementing the algorithm(s) for the experimentation.</a:t>
            </a:r>
            <a:endParaRPr lang="en-US" altLang="zh-CN" sz="2400" dirty="0">
              <a:ea typeface="宋体" panose="02010600030101010101" pitchFamily="2" charset="-122"/>
            </a:endParaRPr>
          </a:p>
          <a:p>
            <a:pPr marL="514350" indent="-514350">
              <a:buFont typeface="Wingdings" panose="05000000000000000000" pitchFamily="2" charset="2"/>
              <a:buAutoNum type="arabicPeriod"/>
            </a:pPr>
            <a:r>
              <a:rPr lang="en-US" altLang="zh-CN" sz="2400" dirty="0">
                <a:ea typeface="宋体" panose="02010600030101010101" pitchFamily="2" charset="-122"/>
              </a:rPr>
              <a:t>Generate a sample of inputs.</a:t>
            </a:r>
            <a:endParaRPr lang="en-US" altLang="zh-CN" sz="2400" dirty="0">
              <a:ea typeface="宋体" panose="02010600030101010101" pitchFamily="2" charset="-122"/>
            </a:endParaRPr>
          </a:p>
          <a:p>
            <a:pPr marL="514350" indent="-514350">
              <a:buFont typeface="Wingdings" panose="05000000000000000000" pitchFamily="2" charset="2"/>
              <a:buAutoNum type="arabicPeriod"/>
            </a:pPr>
            <a:r>
              <a:rPr lang="en-US" altLang="zh-CN" sz="2400" dirty="0">
                <a:ea typeface="宋体" panose="02010600030101010101" pitchFamily="2" charset="-122"/>
              </a:rPr>
              <a:t>Run the algorithm(s) on the sample’s inputs and record the data observed.</a:t>
            </a:r>
            <a:endParaRPr lang="en-US" altLang="zh-CN" sz="2400" dirty="0">
              <a:ea typeface="宋体" panose="02010600030101010101" pitchFamily="2" charset="-122"/>
            </a:endParaRPr>
          </a:p>
          <a:p>
            <a:pPr marL="514350" indent="-514350">
              <a:buFont typeface="Wingdings" panose="05000000000000000000" pitchFamily="2" charset="2"/>
              <a:buAutoNum type="arabicPeriod"/>
            </a:pPr>
            <a:r>
              <a:rPr lang="en-US" altLang="zh-CN" sz="2400" dirty="0">
                <a:ea typeface="宋体" panose="02010600030101010101" pitchFamily="2" charset="-122"/>
              </a:rPr>
              <a:t>Analyze the data obtained.</a:t>
            </a:r>
            <a:endParaRPr lang="zh-CN" altLang="en-US" sz="2400"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142338" name="内容占位符 2"/>
          <p:cNvSpPr>
            <a:spLocks noGrp="1"/>
          </p:cNvSpPr>
          <p:nvPr>
            <p:ph idx="1"/>
          </p:nvPr>
        </p:nvSpPr>
        <p:spPr>
          <a:xfrm>
            <a:off x="304800" y="1419225"/>
            <a:ext cx="8610600" cy="4879975"/>
          </a:xfrm>
          <a:ln/>
        </p:spPr>
        <p:txBody>
          <a:bodyPr vert="horz" wrap="square" lIns="91440" tIns="45720" rIns="91440" bIns="45720" anchor="t" anchorCtr="0"/>
          <a:p>
            <a:r>
              <a:rPr lang="en-US" altLang="zh-CN" dirty="0">
                <a:ea typeface="宋体" panose="02010600030101010101" pitchFamily="2" charset="-122"/>
              </a:rPr>
              <a:t>The first alternative is to insert a counter into a program implementing the algorithm to count the number of times the algorithm’s basic operation is executed.</a:t>
            </a:r>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The second alternative is to time the program implementing the algorithm in question.</a:t>
            </a:r>
            <a:endParaRPr lang="en-US" altLang="zh-CN" dirty="0">
              <a:ea typeface="宋体" panose="02010600030101010101" pitchFamily="2" charset="-122"/>
            </a:endParaRPr>
          </a:p>
          <a:p>
            <a:r>
              <a:rPr lang="en-US" altLang="zh-CN" dirty="0">
                <a:ea typeface="宋体" panose="02010600030101010101" pitchFamily="2" charset="-122"/>
              </a:rPr>
              <a:t>Clock (C++) currentTimeMills()    (JAVA)</a:t>
            </a:r>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标题 1"/>
          <p:cNvSpPr>
            <a:spLocks noGrp="1"/>
          </p:cNvSpPr>
          <p:nvPr>
            <p:ph type="title"/>
          </p:nvPr>
        </p:nvSpPr>
        <p:spPr>
          <a:ln/>
        </p:spPr>
        <p:txBody>
          <a:bodyPr vert="horz" wrap="square" lIns="91440" tIns="45720" rIns="91440" bIns="45720" anchor="ctr" anchorCtr="0"/>
          <a:p>
            <a:r>
              <a:rPr lang="en-US" altLang="zh-CN" dirty="0">
                <a:ea typeface="宋体" panose="02010600030101010101" pitchFamily="2" charset="-122"/>
              </a:rPr>
              <a:t>However,……</a:t>
            </a:r>
            <a:endParaRPr lang="zh-CN" altLang="en-US" dirty="0">
              <a:ea typeface="宋体" panose="02010600030101010101" pitchFamily="2" charset="-122"/>
            </a:endParaRPr>
          </a:p>
        </p:txBody>
      </p:sp>
      <p:sp>
        <p:nvSpPr>
          <p:cNvPr id="105475" name="内容占位符 2"/>
          <p:cNvSpPr>
            <a:spLocks noGrp="1"/>
          </p:cNvSpPr>
          <p:nvPr>
            <p:ph idx="1"/>
          </p:nvPr>
        </p:nvSpPr>
        <p:spPr>
          <a:ln/>
        </p:spPr>
        <p:txBody>
          <a:bodyPr vert="horz" wrap="square" lIns="91440" tIns="45720" rIns="91440" bIns="45720" anchor="t" anchorCtr="0"/>
          <a:p>
            <a:r>
              <a:rPr lang="en-US" altLang="zh-CN" dirty="0">
                <a:ea typeface="宋体" panose="02010600030101010101" pitchFamily="2" charset="-122"/>
              </a:rPr>
              <a:t>1. a system’s time is typically not very accurate.</a:t>
            </a:r>
            <a:endParaRPr lang="en-US" altLang="zh-CN" dirty="0">
              <a:ea typeface="宋体" panose="02010600030101010101" pitchFamily="2" charset="-122"/>
            </a:endParaRPr>
          </a:p>
          <a:p>
            <a:r>
              <a:rPr lang="en-US" altLang="zh-CN" dirty="0">
                <a:ea typeface="宋体" panose="02010600030101010101" pitchFamily="2" charset="-122"/>
              </a:rPr>
              <a:t>2. given the high speed of modern computers, the running time may fail to register at all and be reported as zero.</a:t>
            </a:r>
            <a:endParaRPr lang="en-US" altLang="zh-CN" dirty="0">
              <a:ea typeface="宋体" panose="02010600030101010101" pitchFamily="2" charset="-122"/>
            </a:endParaRPr>
          </a:p>
          <a:p>
            <a:r>
              <a:rPr lang="en-US" altLang="zh-CN" dirty="0">
                <a:ea typeface="宋体" panose="02010600030101010101" pitchFamily="2" charset="-122"/>
              </a:rPr>
              <a:t>3. on a computer running under a time-sharing system, the reported time may include the time spent by the CPU on other programs.</a:t>
            </a:r>
            <a:endParaRPr lang="zh-CN" altLang="en-US"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5475">
                                            <p:txEl>
                                              <p:charRg st="0" end="51"/>
                                            </p:txEl>
                                          </p:spTgt>
                                        </p:tgtEl>
                                        <p:attrNameLst>
                                          <p:attrName>style.visibility</p:attrName>
                                        </p:attrNameLst>
                                      </p:cBhvr>
                                      <p:to>
                                        <p:strVal val="visible"/>
                                      </p:to>
                                    </p:set>
                                    <p:animEffect transition="in" filter="blinds(horizontal)">
                                      <p:cBhvr>
                                        <p:cTn id="7" dur="500"/>
                                        <p:tgtEl>
                                          <p:spTgt spid="105475">
                                            <p:txEl>
                                              <p:charRg st="0" end="5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5475">
                                            <p:txEl>
                                              <p:charRg st="51" end="166"/>
                                            </p:txEl>
                                          </p:spTgt>
                                        </p:tgtEl>
                                        <p:attrNameLst>
                                          <p:attrName>style.visibility</p:attrName>
                                        </p:attrNameLst>
                                      </p:cBhvr>
                                      <p:to>
                                        <p:strVal val="visible"/>
                                      </p:to>
                                    </p:set>
                                    <p:animEffect transition="in" filter="blinds(horizontal)">
                                      <p:cBhvr>
                                        <p:cTn id="12" dur="500"/>
                                        <p:tgtEl>
                                          <p:spTgt spid="105475">
                                            <p:txEl>
                                              <p:charRg st="51" end="16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5475">
                                            <p:txEl>
                                              <p:charRg st="166" end="295"/>
                                            </p:txEl>
                                          </p:spTgt>
                                        </p:tgtEl>
                                        <p:attrNameLst>
                                          <p:attrName>style.visibility</p:attrName>
                                        </p:attrNameLst>
                                      </p:cBhvr>
                                      <p:to>
                                        <p:strVal val="visible"/>
                                      </p:to>
                                    </p:set>
                                    <p:animEffect transition="in" filter="blinds(horizontal)">
                                      <p:cBhvr>
                                        <p:cTn id="17" dur="500"/>
                                        <p:tgtEl>
                                          <p:spTgt spid="105475">
                                            <p:txEl>
                                              <p:charRg st="166" end="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106499" name="内容占位符 2"/>
          <p:cNvSpPr>
            <a:spLocks noGrp="1"/>
          </p:cNvSpPr>
          <p:nvPr>
            <p:ph idx="1"/>
          </p:nvPr>
        </p:nvSpPr>
        <p:spPr>
          <a:xfrm>
            <a:off x="381000" y="1524000"/>
            <a:ext cx="8534400" cy="4724400"/>
          </a:xfrm>
          <a:ln/>
        </p:spPr>
        <p:txBody>
          <a:bodyPr vert="horz" wrap="square" lIns="91440" tIns="45720" rIns="91440" bIns="45720" anchor="t" anchorCtr="0"/>
          <a:p>
            <a:r>
              <a:rPr lang="en-US" altLang="zh-CN" sz="2800" dirty="0">
                <a:ea typeface="宋体" panose="02010600030101010101" pitchFamily="2" charset="-122"/>
              </a:rPr>
              <a:t>Measuring time spent on different segments of a program can point a bottleneck in the program’s performance that can be missed by an abstract deliberation about the algorithm’s basic operation.</a:t>
            </a:r>
            <a:endParaRPr lang="en-US" altLang="zh-CN" sz="2800" dirty="0">
              <a:ea typeface="宋体" panose="02010600030101010101" pitchFamily="2" charset="-122"/>
            </a:endParaRPr>
          </a:p>
          <a:p>
            <a:endParaRPr lang="en-US" altLang="zh-CN" sz="2800" dirty="0">
              <a:ea typeface="宋体" panose="02010600030101010101" pitchFamily="2" charset="-122"/>
            </a:endParaRPr>
          </a:p>
          <a:p>
            <a:r>
              <a:rPr lang="en-US" altLang="zh-CN" sz="2800" dirty="0">
                <a:ea typeface="宋体" panose="02010600030101010101" pitchFamily="2" charset="-122"/>
              </a:rPr>
              <a:t>Getting such data – called profiling – is an important resource in the empirical analysis of an algorithm’s running time; the data in question can usually be obtained from the system tools available in most computing environments.</a:t>
            </a:r>
            <a:endParaRPr lang="zh-CN" altLang="en-US" sz="2800" dirty="0">
              <a:ea typeface="宋体" panose="02010600030101010101" pitchFamily="2" charset="-122"/>
            </a:endParaRPr>
          </a:p>
        </p:txBody>
      </p:sp>
      <p:sp>
        <p:nvSpPr>
          <p:cNvPr id="4" name="灯片编号占位符 3"/>
          <p:cNvSpPr txBox="1">
            <a:spLocks noGrp="1"/>
          </p:cNvSpPr>
          <p:nvPr>
            <p:ph type="sldNum" sz="quarter" idx="12"/>
          </p:nvPr>
        </p:nvSpPr>
        <p:spPr bwMode="auto">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rPr>
            </a:fld>
            <a:endParaRPr kumimoji="0" lang="en-US" altLang="zh-CN" sz="1200" b="0" i="0" u="none" strike="noStrike" kern="1200" cap="none" spc="0" normalizeH="0" baseline="0" noProof="1" dirty="0">
              <a:solidFill>
                <a:schemeClr val="tx1"/>
              </a:solidFill>
              <a:effectLst>
                <a:outerShdw blurRad="38100" dist="38100" dir="2700000">
                  <a:srgbClr val="C0C0C0"/>
                </a:outerShdw>
              </a:effectLst>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6499">
                                            <p:txEl>
                                              <p:charRg st="0" end="194"/>
                                            </p:txEl>
                                          </p:spTgt>
                                        </p:tgtEl>
                                        <p:attrNameLst>
                                          <p:attrName>style.visibility</p:attrName>
                                        </p:attrNameLst>
                                      </p:cBhvr>
                                      <p:to>
                                        <p:strVal val="visible"/>
                                      </p:to>
                                    </p:set>
                                    <p:animEffect transition="in" filter="blinds(horizontal)">
                                      <p:cBhvr>
                                        <p:cTn id="7" dur="500"/>
                                        <p:tgtEl>
                                          <p:spTgt spid="106499">
                                            <p:txEl>
                                              <p:charRg st="0" end="19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6499">
                                            <p:txEl>
                                              <p:charRg st="195" end="426"/>
                                            </p:txEl>
                                          </p:spTgt>
                                        </p:tgtEl>
                                        <p:attrNameLst>
                                          <p:attrName>style.visibility</p:attrName>
                                        </p:attrNameLst>
                                      </p:cBhvr>
                                      <p:to>
                                        <p:strVal val="visible"/>
                                      </p:to>
                                    </p:set>
                                    <p:animEffect transition="in" filter="blinds(horizontal)">
                                      <p:cBhvr>
                                        <p:cTn id="12" dur="500"/>
                                        <p:tgtEl>
                                          <p:spTgt spid="106499">
                                            <p:txEl>
                                              <p:charRg st="195" end="4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mple">
  <a:themeElements>
    <a:clrScheme name="sample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fontScheme name="sample">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sample 1">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sample 2">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A0963C"/>
        </a:folHlink>
      </a:clrScheme>
      <a:clrMap bg1="lt1" tx1="dk1" bg2="lt2" tx2="dk2" accent1="accent1" accent2="accent2" accent3="accent3" accent4="accent4" accent5="accent5" accent6="accent6" hlink="hlink" folHlink="folHlink"/>
    </a:extraClrScheme>
    <a:extraClrScheme>
      <a:clrScheme name="sample 3">
        <a:dk1>
          <a:srgbClr val="17347D"/>
        </a:dk1>
        <a:lt1>
          <a:srgbClr val="FFFFFF"/>
        </a:lt1>
        <a:dk2>
          <a:srgbClr val="3366CC"/>
        </a:dk2>
        <a:lt2>
          <a:srgbClr val="DDDDDD"/>
        </a:lt2>
        <a:accent1>
          <a:srgbClr val="77B7E7"/>
        </a:accent1>
        <a:accent2>
          <a:srgbClr val="45AB7D"/>
        </a:accent2>
        <a:accent3>
          <a:srgbClr val="FFFFFF"/>
        </a:accent3>
        <a:accent4>
          <a:srgbClr val="122B6A"/>
        </a:accent4>
        <a:accent5>
          <a:srgbClr val="BDD8F1"/>
        </a:accent5>
        <a:accent6>
          <a:srgbClr val="3E9B71"/>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顶级ppt模版1</Template>
  <TotalTime>0</TotalTime>
  <Words>23132</Words>
  <Application>WPS 演示</Application>
  <PresentationFormat/>
  <Paragraphs>975</Paragraphs>
  <Slides>111</Slides>
  <Notes>40</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71</vt:i4>
      </vt:variant>
      <vt:variant>
        <vt:lpstr>幻灯片标题</vt:lpstr>
      </vt:variant>
      <vt:variant>
        <vt:i4>111</vt:i4>
      </vt:variant>
    </vt:vector>
  </HeadingPairs>
  <TitlesOfParts>
    <vt:vector size="204" baseType="lpstr">
      <vt:lpstr>Arial</vt:lpstr>
      <vt:lpstr>宋体</vt:lpstr>
      <vt:lpstr>Wingdings</vt:lpstr>
      <vt:lpstr>Verdana</vt:lpstr>
      <vt:lpstr>Arial Black</vt:lpstr>
      <vt:lpstr>Times New Roman</vt:lpstr>
      <vt:lpstr>B Frutiger Bold</vt:lpstr>
      <vt:lpstr>Segoe Print</vt:lpstr>
      <vt:lpstr>ヒラギノ角ゴ Pro W3</vt:lpstr>
      <vt:lpstr>Lucida Grande</vt:lpstr>
      <vt:lpstr>Monotype Sorts</vt:lpstr>
      <vt:lpstr>Wingdings</vt:lpstr>
      <vt:lpstr>Symbol</vt:lpstr>
      <vt:lpstr>MT Extra</vt:lpstr>
      <vt:lpstr>Lucida Console</vt:lpstr>
      <vt:lpstr>B Frutiger Bold</vt:lpstr>
      <vt:lpstr>ヒラギノ角ゴ Pro W3</vt:lpstr>
      <vt:lpstr>Yu Gothic</vt:lpstr>
      <vt:lpstr>微软雅黑</vt:lpstr>
      <vt:lpstr>Arial Unicode MS</vt:lpstr>
      <vt:lpstr>Calibri</vt:lpstr>
      <vt:lpstr>sample</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Word.Document.8</vt:lpstr>
      <vt:lpstr>Equation.DSMT4</vt:lpstr>
      <vt:lpstr>Equation.DSMT4</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家健baba</cp:lastModifiedBy>
  <cp:revision>249</cp:revision>
  <dcterms:created xsi:type="dcterms:W3CDTF">2021-04-11T04:45:52Z</dcterms:created>
  <dcterms:modified xsi:type="dcterms:W3CDTF">2022-04-04T07:23:02Z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2052-11.1.0.11365</vt:lpwstr>
  </property>
  <property fmtid="{D5CDD505-2E9C-101B-9397-08002B2CF9AE}" pid="4" name="ICV">
    <vt:lpwstr>DC99145D218E4C02AB4A8D42CAB14693</vt:lpwstr>
  </property>
</Properties>
</file>